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2" r:id="rId3"/>
    <p:sldId id="259" r:id="rId4"/>
    <p:sldId id="269" r:id="rId5"/>
    <p:sldId id="284" r:id="rId6"/>
    <p:sldId id="282" r:id="rId7"/>
    <p:sldId id="285" r:id="rId8"/>
    <p:sldId id="283" r:id="rId9"/>
    <p:sldId id="290" r:id="rId10"/>
    <p:sldId id="289" r:id="rId11"/>
    <p:sldId id="292" r:id="rId12"/>
    <p:sldId id="268" r:id="rId13"/>
    <p:sldId id="265" r:id="rId14"/>
    <p:sldId id="291" r:id="rId15"/>
    <p:sldId id="270" r:id="rId16"/>
    <p:sldId id="293" r:id="rId17"/>
    <p:sldId id="279" r:id="rId18"/>
    <p:sldId id="288" r:id="rId19"/>
    <p:sldId id="257" r:id="rId20"/>
    <p:sldId id="286" r:id="rId21"/>
    <p:sldId id="287" r:id="rId22"/>
    <p:sldId id="295" r:id="rId23"/>
    <p:sldId id="272" r:id="rId24"/>
    <p:sldId id="296" r:id="rId25"/>
    <p:sldId id="294" r:id="rId26"/>
    <p:sldId id="297" r:id="rId27"/>
  </p:sldIdLst>
  <p:sldSz cx="12192000" cy="6858000"/>
  <p:notesSz cx="6735763" cy="98663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712" y="48"/>
      </p:cViewPr>
      <p:guideLst/>
    </p:cSldViewPr>
  </p:slideViewPr>
  <p:notesTextViewPr>
    <p:cViewPr>
      <p:scale>
        <a:sx n="1" d="1"/>
        <a:sy n="1" d="1"/>
      </p:scale>
      <p:origin x="0" y="0"/>
    </p:cViewPr>
  </p:notesTextViewPr>
  <p:sorterViewPr>
    <p:cViewPr varScale="1">
      <p:scale>
        <a:sx n="100" d="100"/>
        <a:sy n="100" d="100"/>
      </p:scale>
      <p:origin x="0" y="-74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228B3188-2EE7-4A14-9B58-EE228FFAB1CD}" type="datetimeFigureOut">
              <a:rPr lang="de-DE" smtClean="0"/>
              <a:t>09.09.2023</a:t>
            </a:fld>
            <a:endParaRPr lang="de-DE"/>
          </a:p>
        </p:txBody>
      </p:sp>
      <p:sp>
        <p:nvSpPr>
          <p:cNvPr id="4" name="Folienbildplatzhalt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D2F2443C-B3F6-4A12-98F0-E92FAF86A835}" type="slidenum">
              <a:rPr lang="de-DE" smtClean="0"/>
              <a:t>‹Nr.›</a:t>
            </a:fld>
            <a:endParaRPr lang="de-DE"/>
          </a:p>
        </p:txBody>
      </p:sp>
    </p:spTree>
    <p:extLst>
      <p:ext uri="{BB962C8B-B14F-4D97-AF65-F5344CB8AC3E}">
        <p14:creationId xmlns:p14="http://schemas.microsoft.com/office/powerpoint/2010/main" val="1001601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defRPr>
            </a:lvl1pPr>
            <a:lvl2pPr marL="742950" indent="-285750" eaLnBrk="0" hangingPunct="0">
              <a:defRPr sz="2400" b="1">
                <a:solidFill>
                  <a:schemeClr val="tx1"/>
                </a:solidFill>
                <a:latin typeface="Comic Sans MS" panose="030F0702030302020204" pitchFamily="66" charset="0"/>
              </a:defRPr>
            </a:lvl2pPr>
            <a:lvl3pPr marL="1143000" indent="-228600" eaLnBrk="0" hangingPunct="0">
              <a:defRPr sz="2400" b="1">
                <a:solidFill>
                  <a:schemeClr val="tx1"/>
                </a:solidFill>
                <a:latin typeface="Comic Sans MS" panose="030F0702030302020204" pitchFamily="66" charset="0"/>
              </a:defRPr>
            </a:lvl3pPr>
            <a:lvl4pPr marL="1600200" indent="-228600" eaLnBrk="0" hangingPunct="0">
              <a:defRPr sz="2400" b="1">
                <a:solidFill>
                  <a:schemeClr val="tx1"/>
                </a:solidFill>
                <a:latin typeface="Comic Sans MS" panose="030F0702030302020204" pitchFamily="66" charset="0"/>
              </a:defRPr>
            </a:lvl4pPr>
            <a:lvl5pPr marL="2057400" indent="-228600" eaLnBrk="0" hangingPunct="0">
              <a:defRPr sz="2400"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b="1">
                <a:solidFill>
                  <a:schemeClr val="tx1"/>
                </a:solidFill>
                <a:latin typeface="Comic Sans MS" panose="030F0702030302020204" pitchFamily="66" charset="0"/>
              </a:defRPr>
            </a:lvl9pPr>
          </a:lstStyle>
          <a:p>
            <a:pPr eaLnBrk="1" hangingPunct="1"/>
            <a:fld id="{4A2A4DA3-952C-4102-91E0-149D778AE194}" type="slidenum">
              <a:rPr lang="de-DE" altLang="de-DE" sz="1200" b="0">
                <a:latin typeface="Arial" panose="020B0604020202020204" pitchFamily="34" charset="0"/>
              </a:rPr>
              <a:pPr eaLnBrk="1" hangingPunct="1"/>
              <a:t>3</a:t>
            </a:fld>
            <a:endParaRPr lang="de-DE" altLang="de-DE" sz="1200" b="0">
              <a:latin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smtClean="0">
              <a:latin typeface="Arial" panose="020B0604020202020204" pitchFamily="34" charset="0"/>
            </a:endParaRPr>
          </a:p>
        </p:txBody>
      </p:sp>
    </p:spTree>
    <p:extLst>
      <p:ext uri="{BB962C8B-B14F-4D97-AF65-F5344CB8AC3E}">
        <p14:creationId xmlns:p14="http://schemas.microsoft.com/office/powerpoint/2010/main" val="1335768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04F1C3E-1DA3-4360-95A0-E34C2B6A2D81}" type="slidenum">
              <a:rPr lang="de-DE" altLang="de-DE"/>
              <a:pPr eaLnBrk="1" hangingPunct="1">
                <a:spcBef>
                  <a:spcPct val="0"/>
                </a:spcBef>
              </a:pPr>
              <a:t>4</a:t>
            </a:fld>
            <a:endParaRPr lang="de-DE" altLang="de-DE"/>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359333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D77CD39-CED1-46EA-BCC6-906C8FCCCDA5}" type="slidenum">
              <a:rPr lang="de-DE" altLang="de-DE"/>
              <a:pPr eaLnBrk="1" hangingPunct="1">
                <a:spcBef>
                  <a:spcPct val="0"/>
                </a:spcBef>
              </a:pPr>
              <a:t>12</a:t>
            </a:fld>
            <a:endParaRPr lang="de-DE" altLang="de-DE"/>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124067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915AD12-7783-414E-973B-7725CDDB88BA}" type="slidenum">
              <a:rPr lang="de-DE" altLang="de-DE"/>
              <a:pPr eaLnBrk="1" hangingPunct="1">
                <a:spcBef>
                  <a:spcPct val="0"/>
                </a:spcBef>
              </a:pPr>
              <a:t>15</a:t>
            </a:fld>
            <a:endParaRPr lang="de-DE" altLang="de-DE"/>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2018109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BA5E937D-4F48-455F-8718-EAC602051F81}" type="datetimeFigureOut">
              <a:rPr lang="de-DE" smtClean="0"/>
              <a:t>09.09.2023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3B3F7ED-2BE4-4360-AA63-C177BF98F74C}" type="slidenum">
              <a:rPr lang="de-DE" smtClean="0"/>
              <a:t>‹Nr.›</a:t>
            </a:fld>
            <a:endParaRPr lang="de-DE"/>
          </a:p>
        </p:txBody>
      </p:sp>
    </p:spTree>
    <p:extLst>
      <p:ext uri="{BB962C8B-B14F-4D97-AF65-F5344CB8AC3E}">
        <p14:creationId xmlns:p14="http://schemas.microsoft.com/office/powerpoint/2010/main" val="244754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A5E937D-4F48-455F-8718-EAC602051F81}" type="datetimeFigureOut">
              <a:rPr lang="de-DE" smtClean="0"/>
              <a:t>09.09.2023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3B3F7ED-2BE4-4360-AA63-C177BF98F74C}" type="slidenum">
              <a:rPr lang="de-DE" smtClean="0"/>
              <a:t>‹Nr.›</a:t>
            </a:fld>
            <a:endParaRPr lang="de-DE"/>
          </a:p>
        </p:txBody>
      </p:sp>
    </p:spTree>
    <p:extLst>
      <p:ext uri="{BB962C8B-B14F-4D97-AF65-F5344CB8AC3E}">
        <p14:creationId xmlns:p14="http://schemas.microsoft.com/office/powerpoint/2010/main" val="252999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A5E937D-4F48-455F-8718-EAC602051F81}" type="datetimeFigureOut">
              <a:rPr lang="de-DE" smtClean="0"/>
              <a:t>09.09.2023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3B3F7ED-2BE4-4360-AA63-C177BF98F74C}" type="slidenum">
              <a:rPr lang="de-DE" smtClean="0"/>
              <a:t>‹Nr.›</a:t>
            </a:fld>
            <a:endParaRPr lang="de-DE"/>
          </a:p>
        </p:txBody>
      </p:sp>
    </p:spTree>
    <p:extLst>
      <p:ext uri="{BB962C8B-B14F-4D97-AF65-F5344CB8AC3E}">
        <p14:creationId xmlns:p14="http://schemas.microsoft.com/office/powerpoint/2010/main" val="2595176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e-DE" smtClean="0"/>
              <a:t>Titelmasterformat durch Klicken bearbeiten</a:t>
            </a:r>
            <a:endParaRPr lang="de-AT"/>
          </a:p>
        </p:txBody>
      </p:sp>
      <p:sp>
        <p:nvSpPr>
          <p:cNvPr id="3" name="Textplatzhalter 2"/>
          <p:cNvSpPr>
            <a:spLocks noGrp="1"/>
          </p:cNvSpPr>
          <p:nvPr>
            <p:ph type="body" sz="half" idx="1"/>
          </p:nvPr>
        </p:nvSpPr>
        <p:spPr>
          <a:xfrm>
            <a:off x="609600" y="1600201"/>
            <a:ext cx="53848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6197600" y="1600201"/>
            <a:ext cx="53848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A8540321-9DB4-4837-A04E-404736797DB1}" type="slidenum">
              <a:rPr lang="de-DE" altLang="de-DE"/>
              <a:pPr/>
              <a:t>‹Nr.›</a:t>
            </a:fld>
            <a:endParaRPr lang="de-DE" altLang="de-DE"/>
          </a:p>
        </p:txBody>
      </p:sp>
    </p:spTree>
    <p:extLst>
      <p:ext uri="{BB962C8B-B14F-4D97-AF65-F5344CB8AC3E}">
        <p14:creationId xmlns:p14="http://schemas.microsoft.com/office/powerpoint/2010/main" val="261746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A5E937D-4F48-455F-8718-EAC602051F81}" type="datetimeFigureOut">
              <a:rPr lang="de-DE" smtClean="0"/>
              <a:t>09.09.2023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3B3F7ED-2BE4-4360-AA63-C177BF98F74C}" type="slidenum">
              <a:rPr lang="de-DE" smtClean="0"/>
              <a:t>‹Nr.›</a:t>
            </a:fld>
            <a:endParaRPr lang="de-DE"/>
          </a:p>
        </p:txBody>
      </p:sp>
    </p:spTree>
    <p:extLst>
      <p:ext uri="{BB962C8B-B14F-4D97-AF65-F5344CB8AC3E}">
        <p14:creationId xmlns:p14="http://schemas.microsoft.com/office/powerpoint/2010/main" val="2315354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BA5E937D-4F48-455F-8718-EAC602051F81}" type="datetimeFigureOut">
              <a:rPr lang="de-DE" smtClean="0"/>
              <a:t>09.09.2023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3B3F7ED-2BE4-4360-AA63-C177BF98F74C}" type="slidenum">
              <a:rPr lang="de-DE" smtClean="0"/>
              <a:t>‹Nr.›</a:t>
            </a:fld>
            <a:endParaRPr lang="de-DE"/>
          </a:p>
        </p:txBody>
      </p:sp>
    </p:spTree>
    <p:extLst>
      <p:ext uri="{BB962C8B-B14F-4D97-AF65-F5344CB8AC3E}">
        <p14:creationId xmlns:p14="http://schemas.microsoft.com/office/powerpoint/2010/main" val="22341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A5E937D-4F48-455F-8718-EAC602051F81}" type="datetimeFigureOut">
              <a:rPr lang="de-DE" smtClean="0"/>
              <a:t>09.09.2023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3B3F7ED-2BE4-4360-AA63-C177BF98F74C}" type="slidenum">
              <a:rPr lang="de-DE" smtClean="0"/>
              <a:t>‹Nr.›</a:t>
            </a:fld>
            <a:endParaRPr lang="de-DE"/>
          </a:p>
        </p:txBody>
      </p:sp>
    </p:spTree>
    <p:extLst>
      <p:ext uri="{BB962C8B-B14F-4D97-AF65-F5344CB8AC3E}">
        <p14:creationId xmlns:p14="http://schemas.microsoft.com/office/powerpoint/2010/main" val="2662956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BA5E937D-4F48-455F-8718-EAC602051F81}" type="datetimeFigureOut">
              <a:rPr lang="de-DE" smtClean="0"/>
              <a:t>09.09.2023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3B3F7ED-2BE4-4360-AA63-C177BF98F74C}" type="slidenum">
              <a:rPr lang="de-DE" smtClean="0"/>
              <a:t>‹Nr.›</a:t>
            </a:fld>
            <a:endParaRPr lang="de-DE"/>
          </a:p>
        </p:txBody>
      </p:sp>
    </p:spTree>
    <p:extLst>
      <p:ext uri="{BB962C8B-B14F-4D97-AF65-F5344CB8AC3E}">
        <p14:creationId xmlns:p14="http://schemas.microsoft.com/office/powerpoint/2010/main" val="42584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BA5E937D-4F48-455F-8718-EAC602051F81}" type="datetimeFigureOut">
              <a:rPr lang="de-DE" smtClean="0"/>
              <a:t>09.09.2023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3B3F7ED-2BE4-4360-AA63-C177BF98F74C}" type="slidenum">
              <a:rPr lang="de-DE" smtClean="0"/>
              <a:t>‹Nr.›</a:t>
            </a:fld>
            <a:endParaRPr lang="de-DE"/>
          </a:p>
        </p:txBody>
      </p:sp>
    </p:spTree>
    <p:extLst>
      <p:ext uri="{BB962C8B-B14F-4D97-AF65-F5344CB8AC3E}">
        <p14:creationId xmlns:p14="http://schemas.microsoft.com/office/powerpoint/2010/main" val="10929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A5E937D-4F48-455F-8718-EAC602051F81}" type="datetimeFigureOut">
              <a:rPr lang="de-DE" smtClean="0"/>
              <a:t>09.09.2023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3B3F7ED-2BE4-4360-AA63-C177BF98F74C}" type="slidenum">
              <a:rPr lang="de-DE" smtClean="0"/>
              <a:t>‹Nr.›</a:t>
            </a:fld>
            <a:endParaRPr lang="de-DE"/>
          </a:p>
        </p:txBody>
      </p:sp>
    </p:spTree>
    <p:extLst>
      <p:ext uri="{BB962C8B-B14F-4D97-AF65-F5344CB8AC3E}">
        <p14:creationId xmlns:p14="http://schemas.microsoft.com/office/powerpoint/2010/main" val="3336981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BA5E937D-4F48-455F-8718-EAC602051F81}" type="datetimeFigureOut">
              <a:rPr lang="de-DE" smtClean="0"/>
              <a:t>09.09.2023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3B3F7ED-2BE4-4360-AA63-C177BF98F74C}" type="slidenum">
              <a:rPr lang="de-DE" smtClean="0"/>
              <a:t>‹Nr.›</a:t>
            </a:fld>
            <a:endParaRPr lang="de-DE"/>
          </a:p>
        </p:txBody>
      </p:sp>
    </p:spTree>
    <p:extLst>
      <p:ext uri="{BB962C8B-B14F-4D97-AF65-F5344CB8AC3E}">
        <p14:creationId xmlns:p14="http://schemas.microsoft.com/office/powerpoint/2010/main" val="971663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BA5E937D-4F48-455F-8718-EAC602051F81}" type="datetimeFigureOut">
              <a:rPr lang="de-DE" smtClean="0"/>
              <a:t>09.09.2023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3B3F7ED-2BE4-4360-AA63-C177BF98F74C}" type="slidenum">
              <a:rPr lang="de-DE" smtClean="0"/>
              <a:t>‹Nr.›</a:t>
            </a:fld>
            <a:endParaRPr lang="de-DE"/>
          </a:p>
        </p:txBody>
      </p:sp>
    </p:spTree>
    <p:extLst>
      <p:ext uri="{BB962C8B-B14F-4D97-AF65-F5344CB8AC3E}">
        <p14:creationId xmlns:p14="http://schemas.microsoft.com/office/powerpoint/2010/main" val="3281194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E937D-4F48-455F-8718-EAC602051F81}" type="datetimeFigureOut">
              <a:rPr lang="de-DE" smtClean="0"/>
              <a:t>09.09.2023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3F7ED-2BE4-4360-AA63-C177BF98F74C}" type="slidenum">
              <a:rPr lang="de-DE" smtClean="0"/>
              <a:t>‹Nr.›</a:t>
            </a:fld>
            <a:endParaRPr lang="de-DE"/>
          </a:p>
        </p:txBody>
      </p:sp>
    </p:spTree>
    <p:extLst>
      <p:ext uri="{BB962C8B-B14F-4D97-AF65-F5344CB8AC3E}">
        <p14:creationId xmlns:p14="http://schemas.microsoft.com/office/powerpoint/2010/main" val="1567442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724399" y="946124"/>
            <a:ext cx="7217273" cy="2103397"/>
          </a:xfrm>
          <a:prstGeom prst="rect">
            <a:avLst/>
          </a:prstGeom>
        </p:spPr>
        <p:txBody>
          <a:bodyPr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3000" b="1" dirty="0" smtClean="0">
                <a:solidFill>
                  <a:schemeClr val="tx1">
                    <a:lumMod val="65000"/>
                    <a:lumOff val="35000"/>
                  </a:schemeClr>
                </a:solidFill>
              </a:rPr>
              <a:t>Interpreting MICs and breakpoints for fungi</a:t>
            </a:r>
            <a:endParaRPr lang="en-US" sz="3000" b="1" dirty="0">
              <a:solidFill>
                <a:schemeClr val="tx1">
                  <a:lumMod val="65000"/>
                  <a:lumOff val="35000"/>
                </a:schemeClr>
              </a:solidFill>
            </a:endParaRPr>
          </a:p>
        </p:txBody>
      </p:sp>
      <p:sp>
        <p:nvSpPr>
          <p:cNvPr id="5" name="Untertitel 2"/>
          <p:cNvSpPr txBox="1">
            <a:spLocks/>
          </p:cNvSpPr>
          <p:nvPr/>
        </p:nvSpPr>
        <p:spPr>
          <a:xfrm>
            <a:off x="5544048" y="5437712"/>
            <a:ext cx="6400800" cy="112553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ts val="0"/>
              </a:spcBef>
              <a:defRPr/>
            </a:pPr>
            <a:r>
              <a:rPr lang="en-US" sz="2200" dirty="0" smtClean="0">
                <a:solidFill>
                  <a:schemeClr val="tx1">
                    <a:lumMod val="65000"/>
                    <a:lumOff val="35000"/>
                  </a:schemeClr>
                </a:solidFill>
              </a:rPr>
              <a:t>Cornelia Lass-</a:t>
            </a:r>
            <a:r>
              <a:rPr lang="en-US" sz="2200" dirty="0" err="1" smtClean="0">
                <a:solidFill>
                  <a:schemeClr val="tx1">
                    <a:lumMod val="65000"/>
                    <a:lumOff val="35000"/>
                  </a:schemeClr>
                </a:solidFill>
              </a:rPr>
              <a:t>Flörl</a:t>
            </a:r>
            <a:endParaRPr lang="en-US" sz="2200" dirty="0" smtClean="0">
              <a:solidFill>
                <a:schemeClr val="tx1">
                  <a:lumMod val="65000"/>
                  <a:lumOff val="35000"/>
                </a:schemeClr>
              </a:solidFill>
            </a:endParaRPr>
          </a:p>
          <a:p>
            <a:pPr algn="r">
              <a:spcBef>
                <a:spcPts val="0"/>
              </a:spcBef>
              <a:defRPr/>
            </a:pPr>
            <a:r>
              <a:rPr lang="en-US" sz="1800" dirty="0" smtClean="0">
                <a:solidFill>
                  <a:schemeClr val="tx1">
                    <a:lumMod val="65000"/>
                    <a:lumOff val="35000"/>
                  </a:schemeClr>
                </a:solidFill>
              </a:rPr>
              <a:t>Institute of Hygiene and Medical Microbiology</a:t>
            </a:r>
          </a:p>
          <a:p>
            <a:pPr algn="r">
              <a:spcBef>
                <a:spcPts val="0"/>
              </a:spcBef>
              <a:defRPr/>
            </a:pPr>
            <a:r>
              <a:rPr lang="en-US" sz="1800" dirty="0" smtClean="0">
                <a:solidFill>
                  <a:schemeClr val="tx1">
                    <a:lumMod val="65000"/>
                    <a:lumOff val="35000"/>
                  </a:schemeClr>
                </a:solidFill>
              </a:rPr>
              <a:t>Medical University of Innsbruck</a:t>
            </a:r>
            <a:endParaRPr lang="en-US" sz="1800" dirty="0">
              <a:solidFill>
                <a:schemeClr val="tx1">
                  <a:lumMod val="65000"/>
                  <a:lumOff val="35000"/>
                </a:schemeClr>
              </a:solidFill>
            </a:endParaRPr>
          </a:p>
        </p:txBody>
      </p:sp>
      <p:sp>
        <p:nvSpPr>
          <p:cNvPr id="6" name="Untertitel 2"/>
          <p:cNvSpPr txBox="1">
            <a:spLocks/>
          </p:cNvSpPr>
          <p:nvPr/>
        </p:nvSpPr>
        <p:spPr>
          <a:xfrm>
            <a:off x="5544048" y="3213312"/>
            <a:ext cx="6400800" cy="982662"/>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Aft>
                <a:spcPts val="0"/>
              </a:spcAft>
              <a:buFont typeface="Arial" pitchFamily="34" charset="0"/>
              <a:buNone/>
              <a:defRPr/>
            </a:pPr>
            <a:r>
              <a:rPr lang="de-AT" sz="2200" dirty="0" smtClean="0">
                <a:solidFill>
                  <a:schemeClr val="tx1">
                    <a:lumMod val="65000"/>
                    <a:lumOff val="35000"/>
                  </a:schemeClr>
                </a:solidFill>
              </a:rPr>
              <a:t>MYCOCON 2023</a:t>
            </a:r>
          </a:p>
          <a:p>
            <a:pPr algn="r" fontAlgn="auto">
              <a:spcAft>
                <a:spcPts val="0"/>
              </a:spcAft>
              <a:buFont typeface="Arial" pitchFamily="34" charset="0"/>
              <a:buNone/>
              <a:defRPr/>
            </a:pPr>
            <a:r>
              <a:rPr lang="de-AT" sz="2200" dirty="0" smtClean="0">
                <a:solidFill>
                  <a:schemeClr val="tx1">
                    <a:lumMod val="65000"/>
                    <a:lumOff val="35000"/>
                  </a:schemeClr>
                </a:solidFill>
              </a:rPr>
              <a:t>Pune, 8.-10.09.2023</a:t>
            </a:r>
            <a:endParaRPr lang="de-AT" sz="2200" dirty="0">
              <a:solidFill>
                <a:schemeClr val="tx1">
                  <a:lumMod val="65000"/>
                  <a:lumOff val="35000"/>
                </a:schemeClr>
              </a:solidFill>
            </a:endParaRPr>
          </a:p>
        </p:txBody>
      </p:sp>
      <p:grpSp>
        <p:nvGrpSpPr>
          <p:cNvPr id="7" name="Gruppieren 6"/>
          <p:cNvGrpSpPr>
            <a:grpSpLocks noChangeAspect="1"/>
          </p:cNvGrpSpPr>
          <p:nvPr/>
        </p:nvGrpSpPr>
        <p:grpSpPr>
          <a:xfrm>
            <a:off x="252961" y="345847"/>
            <a:ext cx="1491999" cy="6217403"/>
            <a:chOff x="1769351" y="332656"/>
            <a:chExt cx="1434228" cy="5976664"/>
          </a:xfrm>
        </p:grpSpPr>
        <p:pic>
          <p:nvPicPr>
            <p:cNvPr id="8" name="Picture 7" descr="Bildergebnis für aspergill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2063" y="3450309"/>
              <a:ext cx="1421512" cy="13468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Bildergebnis für aspergill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844058" y="4949801"/>
              <a:ext cx="1297524" cy="14215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04619" y="1886023"/>
              <a:ext cx="1384870" cy="141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9351" y="332656"/>
              <a:ext cx="1434224" cy="138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954530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326511" y="1102529"/>
            <a:ext cx="9177759" cy="4351338"/>
          </a:xfrm>
        </p:spPr>
        <p:txBody>
          <a:bodyPr>
            <a:normAutofit lnSpcReduction="10000"/>
          </a:bodyPr>
          <a:lstStyle/>
          <a:p>
            <a:pPr>
              <a:buFont typeface="Wingdings" panose="05000000000000000000" pitchFamily="2" charset="2"/>
              <a:buChar char="Ø"/>
            </a:pPr>
            <a:r>
              <a:rPr lang="en-US" b="1" dirty="0">
                <a:solidFill>
                  <a:schemeClr val="tx1">
                    <a:lumMod val="75000"/>
                    <a:lumOff val="25000"/>
                  </a:schemeClr>
                </a:solidFill>
              </a:rPr>
              <a:t>In vitro resistance may be primary (innate, inherent, intrinsic) or secondary (acquired). </a:t>
            </a:r>
            <a:endParaRPr lang="en-US" b="1" dirty="0" smtClean="0">
              <a:solidFill>
                <a:schemeClr val="tx1">
                  <a:lumMod val="75000"/>
                  <a:lumOff val="25000"/>
                </a:schemeClr>
              </a:solidFill>
            </a:endParaRPr>
          </a:p>
          <a:p>
            <a:pPr>
              <a:buFont typeface="Wingdings" panose="05000000000000000000" pitchFamily="2" charset="2"/>
              <a:buChar char="Ø"/>
            </a:pPr>
            <a:r>
              <a:rPr lang="en-US" b="1" dirty="0" smtClean="0">
                <a:solidFill>
                  <a:schemeClr val="tx1">
                    <a:lumMod val="75000"/>
                    <a:lumOff val="25000"/>
                  </a:schemeClr>
                </a:solidFill>
              </a:rPr>
              <a:t>Primary </a:t>
            </a:r>
            <a:r>
              <a:rPr lang="en-US" b="1" dirty="0">
                <a:solidFill>
                  <a:schemeClr val="tx1">
                    <a:lumMod val="75000"/>
                    <a:lumOff val="25000"/>
                  </a:schemeClr>
                </a:solidFill>
              </a:rPr>
              <a:t>resistance is the natural resistance of a fungal order, genus, or species to an antifungal class or a single antifungal agent as a consequence of functional and structural characteristics. </a:t>
            </a:r>
            <a:endParaRPr lang="en-US" b="1" dirty="0" smtClean="0">
              <a:solidFill>
                <a:schemeClr val="tx1">
                  <a:lumMod val="75000"/>
                  <a:lumOff val="25000"/>
                </a:schemeClr>
              </a:solidFill>
            </a:endParaRPr>
          </a:p>
          <a:p>
            <a:pPr>
              <a:buFont typeface="Wingdings" panose="05000000000000000000" pitchFamily="2" charset="2"/>
              <a:buChar char="Ø"/>
            </a:pPr>
            <a:r>
              <a:rPr lang="en-US" b="1" dirty="0" smtClean="0">
                <a:solidFill>
                  <a:schemeClr val="tx1">
                    <a:lumMod val="75000"/>
                    <a:lumOff val="25000"/>
                  </a:schemeClr>
                </a:solidFill>
              </a:rPr>
              <a:t>Acquired </a:t>
            </a:r>
            <a:r>
              <a:rPr lang="en-US" b="1" dirty="0">
                <a:solidFill>
                  <a:schemeClr val="tx1">
                    <a:lumMod val="75000"/>
                    <a:lumOff val="25000"/>
                  </a:schemeClr>
                </a:solidFill>
              </a:rPr>
              <a:t>resistance describes the situation when isolates from a normally susceptible species become less susceptible or resistant, owing to molecular mechanisms such as target gene mutations or target gene or efflux pump </a:t>
            </a:r>
            <a:r>
              <a:rPr lang="en-US" b="1" dirty="0" smtClean="0">
                <a:solidFill>
                  <a:schemeClr val="tx1">
                    <a:lumMod val="75000"/>
                    <a:lumOff val="25000"/>
                  </a:schemeClr>
                </a:solidFill>
              </a:rPr>
              <a:t>upregulation. </a:t>
            </a:r>
            <a:endParaRPr lang="de-DE" b="1" dirty="0">
              <a:solidFill>
                <a:schemeClr val="tx1">
                  <a:lumMod val="75000"/>
                  <a:lumOff val="25000"/>
                </a:schemeClr>
              </a:solidFill>
            </a:endParaRPr>
          </a:p>
        </p:txBody>
      </p:sp>
      <p:grpSp>
        <p:nvGrpSpPr>
          <p:cNvPr id="4" name="Gruppieren 3"/>
          <p:cNvGrpSpPr>
            <a:grpSpLocks noChangeAspect="1"/>
          </p:cNvGrpSpPr>
          <p:nvPr/>
        </p:nvGrpSpPr>
        <p:grpSpPr>
          <a:xfrm>
            <a:off x="252961" y="345847"/>
            <a:ext cx="1491999" cy="6217403"/>
            <a:chOff x="1769351" y="332656"/>
            <a:chExt cx="1434228" cy="5976664"/>
          </a:xfrm>
        </p:grpSpPr>
        <p:pic>
          <p:nvPicPr>
            <p:cNvPr id="5" name="Picture 7" descr="Bildergebnis für aspergill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2063" y="3450309"/>
              <a:ext cx="1421512" cy="13468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Bildergebnis für aspergill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844058" y="4949801"/>
              <a:ext cx="1297524" cy="14215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04619" y="1886023"/>
              <a:ext cx="1384870" cy="141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9351" y="332656"/>
              <a:ext cx="1434224" cy="138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45119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noChangeAspect="1"/>
          </p:cNvGrpSpPr>
          <p:nvPr/>
        </p:nvGrpSpPr>
        <p:grpSpPr>
          <a:xfrm>
            <a:off x="252961" y="345847"/>
            <a:ext cx="1491999" cy="6217403"/>
            <a:chOff x="1769351" y="332656"/>
            <a:chExt cx="1434228" cy="5976664"/>
          </a:xfrm>
        </p:grpSpPr>
        <p:pic>
          <p:nvPicPr>
            <p:cNvPr id="3" name="Picture 7" descr="Bildergebnis für aspergill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2063" y="3450309"/>
              <a:ext cx="1421512" cy="13468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9" descr="Bildergebnis für aspergill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844058" y="4949801"/>
              <a:ext cx="1297524" cy="14215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04619" y="1886023"/>
              <a:ext cx="1384870" cy="141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9351" y="332656"/>
              <a:ext cx="1434224" cy="138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 name="Grafik 6"/>
          <p:cNvPicPr>
            <a:picLocks noChangeAspect="1"/>
          </p:cNvPicPr>
          <p:nvPr/>
        </p:nvPicPr>
        <p:blipFill>
          <a:blip r:embed="rId6"/>
          <a:stretch>
            <a:fillRect/>
          </a:stretch>
        </p:blipFill>
        <p:spPr>
          <a:xfrm>
            <a:off x="2118167" y="1426790"/>
            <a:ext cx="9583839" cy="3385121"/>
          </a:xfrm>
          <a:prstGeom prst="rect">
            <a:avLst/>
          </a:prstGeom>
        </p:spPr>
      </p:pic>
      <p:sp>
        <p:nvSpPr>
          <p:cNvPr id="8" name="Textfeld 7"/>
          <p:cNvSpPr txBox="1"/>
          <p:nvPr/>
        </p:nvSpPr>
        <p:spPr>
          <a:xfrm>
            <a:off x="2118167" y="601884"/>
            <a:ext cx="8595879" cy="461665"/>
          </a:xfrm>
          <a:prstGeom prst="rect">
            <a:avLst/>
          </a:prstGeom>
          <a:noFill/>
        </p:spPr>
        <p:txBody>
          <a:bodyPr wrap="none" rtlCol="0">
            <a:spAutoFit/>
          </a:bodyPr>
          <a:lstStyle/>
          <a:p>
            <a:r>
              <a:rPr lang="de-DE" sz="2400" b="1" dirty="0" smtClean="0">
                <a:solidFill>
                  <a:schemeClr val="tx1">
                    <a:lumMod val="75000"/>
                    <a:lumOff val="25000"/>
                  </a:schemeClr>
                </a:solidFill>
              </a:rPr>
              <a:t>MICs </a:t>
            </a:r>
            <a:r>
              <a:rPr lang="de-DE" sz="2400" b="1" dirty="0" err="1" smtClean="0">
                <a:solidFill>
                  <a:schemeClr val="tx1">
                    <a:lumMod val="75000"/>
                    <a:lumOff val="25000"/>
                  </a:schemeClr>
                </a:solidFill>
              </a:rPr>
              <a:t>generated</a:t>
            </a:r>
            <a:r>
              <a:rPr lang="de-DE" sz="2400" b="1" dirty="0" smtClean="0">
                <a:solidFill>
                  <a:schemeClr val="tx1">
                    <a:lumMod val="75000"/>
                    <a:lumOff val="25000"/>
                  </a:schemeClr>
                </a:solidFill>
              </a:rPr>
              <a:t>, </a:t>
            </a:r>
            <a:r>
              <a:rPr lang="de-DE" sz="2400" b="1" dirty="0" err="1" smtClean="0">
                <a:solidFill>
                  <a:schemeClr val="tx1">
                    <a:lumMod val="75000"/>
                    <a:lumOff val="25000"/>
                  </a:schemeClr>
                </a:solidFill>
              </a:rPr>
              <a:t>depend</a:t>
            </a:r>
            <a:r>
              <a:rPr lang="de-DE" sz="2400" b="1" dirty="0" smtClean="0">
                <a:solidFill>
                  <a:schemeClr val="tx1">
                    <a:lumMod val="75000"/>
                    <a:lumOff val="25000"/>
                  </a:schemeClr>
                </a:solidFill>
              </a:rPr>
              <a:t> on </a:t>
            </a:r>
            <a:r>
              <a:rPr lang="de-DE" sz="2400" b="1" dirty="0" err="1" smtClean="0">
                <a:solidFill>
                  <a:schemeClr val="tx1">
                    <a:lumMod val="75000"/>
                    <a:lumOff val="25000"/>
                  </a:schemeClr>
                </a:solidFill>
              </a:rPr>
              <a:t>method</a:t>
            </a:r>
            <a:r>
              <a:rPr lang="de-DE" sz="2400" b="1" dirty="0" smtClean="0">
                <a:solidFill>
                  <a:schemeClr val="tx1">
                    <a:lumMod val="75000"/>
                    <a:lumOff val="25000"/>
                  </a:schemeClr>
                </a:solidFill>
              </a:rPr>
              <a:t>, </a:t>
            </a:r>
            <a:r>
              <a:rPr lang="de-DE" sz="2400" b="1" dirty="0" err="1" smtClean="0">
                <a:solidFill>
                  <a:schemeClr val="tx1">
                    <a:lumMod val="75000"/>
                    <a:lumOff val="25000"/>
                  </a:schemeClr>
                </a:solidFill>
              </a:rPr>
              <a:t>species</a:t>
            </a:r>
            <a:r>
              <a:rPr lang="de-DE" sz="2400" b="1" dirty="0" smtClean="0">
                <a:solidFill>
                  <a:schemeClr val="tx1">
                    <a:lumMod val="75000"/>
                    <a:lumOff val="25000"/>
                  </a:schemeClr>
                </a:solidFill>
              </a:rPr>
              <a:t>, </a:t>
            </a:r>
            <a:r>
              <a:rPr lang="de-DE" sz="2400" b="1" dirty="0" err="1" smtClean="0">
                <a:solidFill>
                  <a:schemeClr val="tx1">
                    <a:lumMod val="75000"/>
                    <a:lumOff val="25000"/>
                  </a:schemeClr>
                </a:solidFill>
              </a:rPr>
              <a:t>antifungal</a:t>
            </a:r>
            <a:r>
              <a:rPr lang="de-DE" sz="2400" b="1" dirty="0" smtClean="0">
                <a:solidFill>
                  <a:schemeClr val="tx1">
                    <a:lumMod val="75000"/>
                    <a:lumOff val="25000"/>
                  </a:schemeClr>
                </a:solidFill>
              </a:rPr>
              <a:t> </a:t>
            </a:r>
            <a:r>
              <a:rPr lang="de-DE" sz="2400" b="1" dirty="0" err="1" smtClean="0">
                <a:solidFill>
                  <a:schemeClr val="tx1">
                    <a:lumMod val="75000"/>
                    <a:lumOff val="25000"/>
                  </a:schemeClr>
                </a:solidFill>
              </a:rPr>
              <a:t>drugs</a:t>
            </a:r>
            <a:r>
              <a:rPr lang="de-DE" sz="2400" b="1" dirty="0" smtClean="0">
                <a:solidFill>
                  <a:schemeClr val="tx1">
                    <a:lumMod val="75000"/>
                    <a:lumOff val="25000"/>
                  </a:schemeClr>
                </a:solidFill>
              </a:rPr>
              <a:t>,……</a:t>
            </a:r>
            <a:endParaRPr lang="de-DE" sz="2400" b="1" dirty="0">
              <a:solidFill>
                <a:schemeClr val="tx1">
                  <a:lumMod val="75000"/>
                  <a:lumOff val="25000"/>
                </a:schemeClr>
              </a:solidFill>
            </a:endParaRPr>
          </a:p>
        </p:txBody>
      </p:sp>
      <p:sp>
        <p:nvSpPr>
          <p:cNvPr id="9" name="Ellipse 8"/>
          <p:cNvSpPr/>
          <p:nvPr/>
        </p:nvSpPr>
        <p:spPr>
          <a:xfrm>
            <a:off x="5065059" y="540571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t>ECV</a:t>
            </a:r>
            <a:endParaRPr lang="de-DE" sz="2000" b="1" dirty="0"/>
          </a:p>
        </p:txBody>
      </p:sp>
      <p:sp>
        <p:nvSpPr>
          <p:cNvPr id="10" name="Ellipse 9"/>
          <p:cNvSpPr/>
          <p:nvPr/>
        </p:nvSpPr>
        <p:spPr>
          <a:xfrm>
            <a:off x="8385160" y="540571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t>CBP</a:t>
            </a:r>
            <a:endParaRPr lang="de-DE" sz="2000" b="1" dirty="0"/>
          </a:p>
        </p:txBody>
      </p:sp>
      <p:sp>
        <p:nvSpPr>
          <p:cNvPr id="11" name="Geschweifte Klammer rechts 10"/>
          <p:cNvSpPr/>
          <p:nvPr/>
        </p:nvSpPr>
        <p:spPr>
          <a:xfrm rot="5400000">
            <a:off x="6777777" y="1201427"/>
            <a:ext cx="287766" cy="7940233"/>
          </a:xfrm>
          <a:prstGeom prst="rightBrace">
            <a:avLst>
              <a:gd name="adj1" fmla="val 461840"/>
              <a:gd name="adj2" fmla="val 50000"/>
            </a:avLst>
          </a:prstGeom>
          <a:ln w="34925"/>
        </p:spPr>
        <p:style>
          <a:lnRef idx="2">
            <a:schemeClr val="accent5"/>
          </a:lnRef>
          <a:fillRef idx="0">
            <a:schemeClr val="accent5"/>
          </a:fillRef>
          <a:effectRef idx="1">
            <a:schemeClr val="accent5"/>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637362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69289" y="403391"/>
            <a:ext cx="10515600" cy="1325563"/>
          </a:xfrm>
        </p:spPr>
        <p:txBody>
          <a:bodyPr/>
          <a:lstStyle/>
          <a:p>
            <a:pPr eaLnBrk="1" hangingPunct="1">
              <a:defRPr/>
            </a:pPr>
            <a:r>
              <a:rPr lang="de-DE" altLang="de-DE" sz="3600" b="1" dirty="0" err="1">
                <a:solidFill>
                  <a:schemeClr val="tx1">
                    <a:lumMod val="85000"/>
                    <a:lumOff val="15000"/>
                  </a:schemeClr>
                </a:solidFill>
                <a:latin typeface="Calibri" panose="020F0502020204030204" pitchFamily="34" charset="0"/>
                <a:cs typeface="Calibri" panose="020F0502020204030204" pitchFamily="34" charset="0"/>
              </a:rPr>
              <a:t>Epidemiological</a:t>
            </a:r>
            <a:r>
              <a:rPr lang="de-DE" altLang="de-DE" sz="3600" b="1" dirty="0">
                <a:solidFill>
                  <a:schemeClr val="tx1">
                    <a:lumMod val="85000"/>
                    <a:lumOff val="15000"/>
                  </a:schemeClr>
                </a:solidFill>
                <a:latin typeface="Calibri" panose="020F0502020204030204" pitchFamily="34" charset="0"/>
                <a:cs typeface="Calibri" panose="020F0502020204030204" pitchFamily="34" charset="0"/>
              </a:rPr>
              <a:t> </a:t>
            </a:r>
            <a:r>
              <a:rPr lang="de-DE" altLang="de-DE" sz="3600" b="1" dirty="0" err="1">
                <a:solidFill>
                  <a:schemeClr val="tx1">
                    <a:lumMod val="85000"/>
                    <a:lumOff val="15000"/>
                  </a:schemeClr>
                </a:solidFill>
                <a:latin typeface="Calibri" panose="020F0502020204030204" pitchFamily="34" charset="0"/>
                <a:cs typeface="Calibri" panose="020F0502020204030204" pitchFamily="34" charset="0"/>
              </a:rPr>
              <a:t>Cutoff</a:t>
            </a:r>
            <a:r>
              <a:rPr lang="de-DE" altLang="de-DE" sz="3600" b="1" dirty="0">
                <a:solidFill>
                  <a:schemeClr val="tx1">
                    <a:lumMod val="85000"/>
                    <a:lumOff val="15000"/>
                  </a:schemeClr>
                </a:solidFill>
                <a:latin typeface="Calibri" panose="020F0502020204030204" pitchFamily="34" charset="0"/>
                <a:cs typeface="Calibri" panose="020F0502020204030204" pitchFamily="34" charset="0"/>
              </a:rPr>
              <a:t> </a:t>
            </a:r>
            <a:r>
              <a:rPr lang="de-DE" altLang="de-DE" sz="3600" b="1" dirty="0" smtClean="0">
                <a:solidFill>
                  <a:schemeClr val="tx1">
                    <a:lumMod val="85000"/>
                    <a:lumOff val="15000"/>
                  </a:schemeClr>
                </a:solidFill>
                <a:latin typeface="Calibri" panose="020F0502020204030204" pitchFamily="34" charset="0"/>
                <a:cs typeface="Calibri" panose="020F0502020204030204" pitchFamily="34" charset="0"/>
              </a:rPr>
              <a:t>Values</a:t>
            </a:r>
            <a:endParaRPr lang="de-DE" altLang="de-DE" sz="36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0243" name="Rectangle 3"/>
          <p:cNvSpPr>
            <a:spLocks noGrp="1" noChangeArrowheads="1"/>
          </p:cNvSpPr>
          <p:nvPr>
            <p:ph type="body" idx="1"/>
          </p:nvPr>
        </p:nvSpPr>
        <p:spPr>
          <a:xfrm>
            <a:off x="2280212" y="1766048"/>
            <a:ext cx="9410217" cy="4090242"/>
          </a:xfrm>
        </p:spPr>
        <p:txBody>
          <a:bodyPr>
            <a:normAutofit fontScale="85000" lnSpcReduction="20000"/>
          </a:bodyPr>
          <a:lstStyle/>
          <a:p>
            <a:pPr marL="358775" indent="-358775" algn="just">
              <a:lnSpc>
                <a:spcPct val="120000"/>
              </a:lnSpc>
              <a:defRPr/>
            </a:pPr>
            <a:r>
              <a:rPr lang="en-US" sz="2400" dirty="0"/>
              <a:t>An epidemiological cutoff value (abbreviated ECV using CLSI terminology and ECOFF using EUCAST terminology) denotes the upper limit MIC/MEC values for wild-type strains of a fungal </a:t>
            </a:r>
            <a:r>
              <a:rPr lang="en-US" sz="2400" dirty="0" smtClean="0"/>
              <a:t>species. </a:t>
            </a:r>
          </a:p>
          <a:p>
            <a:pPr marL="358775" indent="-358775" algn="just">
              <a:lnSpc>
                <a:spcPct val="120000"/>
              </a:lnSpc>
              <a:defRPr/>
            </a:pPr>
            <a:r>
              <a:rPr lang="en-US" sz="2400" b="1" dirty="0"/>
              <a:t>ECV/ECOFFs </a:t>
            </a:r>
            <a:r>
              <a:rPr lang="en-US" sz="2400" b="1" dirty="0" smtClean="0"/>
              <a:t>separate wild-type from non-wild-types. </a:t>
            </a:r>
            <a:endParaRPr lang="en-US" sz="2400" b="1" dirty="0"/>
          </a:p>
          <a:p>
            <a:pPr marL="358775" indent="-358775" algn="just">
              <a:lnSpc>
                <a:spcPct val="120000"/>
              </a:lnSpc>
              <a:defRPr/>
            </a:pPr>
            <a:r>
              <a:rPr lang="en-US" sz="2400" dirty="0" smtClean="0"/>
              <a:t>ECV/ECOFFs </a:t>
            </a:r>
            <a:r>
              <a:rPr lang="en-US" sz="2400" dirty="0"/>
              <a:t>do not predict clinical response to </a:t>
            </a:r>
            <a:r>
              <a:rPr lang="en-US" sz="2400" dirty="0" smtClean="0"/>
              <a:t>therapy. </a:t>
            </a:r>
          </a:p>
          <a:p>
            <a:pPr marL="358775" indent="-358775" algn="just">
              <a:lnSpc>
                <a:spcPct val="120000"/>
              </a:lnSpc>
              <a:defRPr/>
            </a:pPr>
            <a:r>
              <a:rPr lang="en-US" sz="2400" dirty="0" smtClean="0"/>
              <a:t>ECV/ECOFFs </a:t>
            </a:r>
            <a:r>
              <a:rPr lang="en-US" sz="2400" dirty="0"/>
              <a:t>have only been defined for a certain number of organism-drug pairings due to the rarity of certain fungal infections, resulting in limited clinical and pharmacological data for each </a:t>
            </a:r>
            <a:r>
              <a:rPr lang="en-US" sz="2400" dirty="0" smtClean="0"/>
              <a:t>pairing. </a:t>
            </a:r>
          </a:p>
          <a:p>
            <a:pPr marL="358775" indent="-358775" algn="just">
              <a:lnSpc>
                <a:spcPct val="120000"/>
              </a:lnSpc>
              <a:defRPr/>
            </a:pPr>
            <a:r>
              <a:rPr lang="en-US" sz="2400" dirty="0" smtClean="0"/>
              <a:t>ECV/ECOFFs </a:t>
            </a:r>
            <a:r>
              <a:rPr lang="en-US" sz="2400" dirty="0"/>
              <a:t>still may be used to guide clinical decision-making when CBPs are not </a:t>
            </a:r>
            <a:r>
              <a:rPr lang="en-US" sz="2400" dirty="0" smtClean="0"/>
              <a:t>available. </a:t>
            </a:r>
          </a:p>
          <a:p>
            <a:pPr marL="358775" indent="-358775" algn="just">
              <a:lnSpc>
                <a:spcPct val="120000"/>
              </a:lnSpc>
              <a:defRPr/>
            </a:pPr>
            <a:r>
              <a:rPr lang="en-US" altLang="de-DE" sz="2400" dirty="0" smtClean="0">
                <a:solidFill>
                  <a:schemeClr val="tx1">
                    <a:lumMod val="75000"/>
                    <a:lumOff val="25000"/>
                  </a:schemeClr>
                </a:solidFill>
                <a:cs typeface="Calibri" panose="020F0502020204030204" pitchFamily="34" charset="0"/>
              </a:rPr>
              <a:t>Helps </a:t>
            </a:r>
            <a:r>
              <a:rPr lang="en-US" altLang="de-DE" sz="2400" dirty="0">
                <a:solidFill>
                  <a:schemeClr val="tx1">
                    <a:lumMod val="75000"/>
                    <a:lumOff val="25000"/>
                  </a:schemeClr>
                </a:solidFill>
                <a:cs typeface="Calibri" panose="020F0502020204030204" pitchFamily="34" charset="0"/>
              </a:rPr>
              <a:t>identify organisms requiring further </a:t>
            </a:r>
            <a:r>
              <a:rPr lang="en-US" altLang="de-DE" sz="2400" dirty="0" smtClean="0">
                <a:solidFill>
                  <a:schemeClr val="tx1">
                    <a:lumMod val="75000"/>
                    <a:lumOff val="25000"/>
                  </a:schemeClr>
                </a:solidFill>
                <a:cs typeface="Calibri" panose="020F0502020204030204" pitchFamily="34" charset="0"/>
              </a:rPr>
              <a:t>characterization.</a:t>
            </a:r>
            <a:endParaRPr lang="en-US" altLang="de-DE" sz="2400" dirty="0">
              <a:solidFill>
                <a:schemeClr val="tx1">
                  <a:lumMod val="75000"/>
                  <a:lumOff val="25000"/>
                </a:schemeClr>
              </a:solidFill>
              <a:cs typeface="Calibri" panose="020F0502020204030204" pitchFamily="34" charset="0"/>
            </a:endParaRPr>
          </a:p>
        </p:txBody>
      </p:sp>
      <p:grpSp>
        <p:nvGrpSpPr>
          <p:cNvPr id="5" name="Gruppieren 4"/>
          <p:cNvGrpSpPr>
            <a:grpSpLocks noChangeAspect="1"/>
          </p:cNvGrpSpPr>
          <p:nvPr/>
        </p:nvGrpSpPr>
        <p:grpSpPr>
          <a:xfrm>
            <a:off x="252961" y="345847"/>
            <a:ext cx="1491999" cy="6217403"/>
            <a:chOff x="1769351" y="332656"/>
            <a:chExt cx="1434228" cy="5976664"/>
          </a:xfrm>
        </p:grpSpPr>
        <p:pic>
          <p:nvPicPr>
            <p:cNvPr id="6" name="Picture 7" descr="Bildergebnis für aspergill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2063" y="3450309"/>
              <a:ext cx="1421512" cy="13468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Bildergebnis für aspergill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844058" y="4949801"/>
              <a:ext cx="1297524" cy="14215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804619" y="1886023"/>
              <a:ext cx="1384870" cy="141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9351" y="332656"/>
              <a:ext cx="1434224" cy="138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205418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5195" y="4092015"/>
            <a:ext cx="11736729" cy="1569660"/>
          </a:xfrm>
          <a:prstGeom prst="rect">
            <a:avLst/>
          </a:prstGeom>
        </p:spPr>
        <p:txBody>
          <a:bodyPr wrap="square">
            <a:spAutoFit/>
          </a:bodyPr>
          <a:lstStyle/>
          <a:p>
            <a:pPr algn="just">
              <a:lnSpc>
                <a:spcPct val="120000"/>
              </a:lnSpc>
              <a:defRPr/>
            </a:pPr>
            <a:r>
              <a:rPr lang="en-US" sz="2000" dirty="0">
                <a:cs typeface="Arial" charset="0"/>
              </a:rPr>
              <a:t>MIC histograms for </a:t>
            </a:r>
            <a:r>
              <a:rPr lang="en-US" sz="2000" dirty="0" err="1">
                <a:cs typeface="Arial" charset="0"/>
              </a:rPr>
              <a:t>voriconazole</a:t>
            </a:r>
            <a:r>
              <a:rPr lang="en-US" sz="2000" dirty="0">
                <a:cs typeface="Arial" charset="0"/>
              </a:rPr>
              <a:t> and </a:t>
            </a:r>
            <a:r>
              <a:rPr lang="en-US" sz="2000" i="1" dirty="0">
                <a:cs typeface="Arial" charset="0"/>
              </a:rPr>
              <a:t>C. tropicalis </a:t>
            </a:r>
            <a:r>
              <a:rPr lang="en-US" sz="2000" dirty="0">
                <a:cs typeface="Arial" charset="0"/>
              </a:rPr>
              <a:t>(left) and </a:t>
            </a:r>
            <a:r>
              <a:rPr lang="en-US" sz="2000" i="1" dirty="0">
                <a:cs typeface="Arial" charset="0"/>
              </a:rPr>
              <a:t>C. </a:t>
            </a:r>
            <a:r>
              <a:rPr lang="en-US" sz="2000" i="1" dirty="0" err="1">
                <a:cs typeface="Arial" charset="0"/>
              </a:rPr>
              <a:t>krusei</a:t>
            </a:r>
            <a:r>
              <a:rPr lang="en-US" sz="2000" i="1" dirty="0">
                <a:cs typeface="Arial" charset="0"/>
              </a:rPr>
              <a:t> </a:t>
            </a:r>
            <a:r>
              <a:rPr lang="en-US" sz="2000" dirty="0">
                <a:cs typeface="Arial" charset="0"/>
              </a:rPr>
              <a:t>(right). </a:t>
            </a:r>
            <a:endParaRPr lang="en-US" sz="2000" dirty="0" smtClean="0">
              <a:cs typeface="Arial" charset="0"/>
            </a:endParaRPr>
          </a:p>
          <a:p>
            <a:pPr algn="just">
              <a:lnSpc>
                <a:spcPct val="120000"/>
              </a:lnSpc>
              <a:defRPr/>
            </a:pPr>
            <a:r>
              <a:rPr lang="en-US" sz="2000" dirty="0" smtClean="0">
                <a:cs typeface="Arial" charset="0"/>
              </a:rPr>
              <a:t>The </a:t>
            </a:r>
            <a:r>
              <a:rPr lang="en-US" sz="2000" dirty="0">
                <a:cs typeface="Arial" charset="0"/>
              </a:rPr>
              <a:t>bell shaped curve indicates the wild type distribution. For </a:t>
            </a:r>
            <a:r>
              <a:rPr lang="en-US" sz="2000" i="1" dirty="0">
                <a:cs typeface="Arial" charset="0"/>
              </a:rPr>
              <a:t>C. tropicalis</a:t>
            </a:r>
            <a:r>
              <a:rPr lang="en-US" sz="2000" dirty="0">
                <a:cs typeface="Arial" charset="0"/>
              </a:rPr>
              <a:t> a tail of isolates with higher MICs (black) than the wild type distribution (grey) is seen to the right of the curve, whereas for </a:t>
            </a:r>
            <a:r>
              <a:rPr lang="en-US" sz="2000" i="1" dirty="0">
                <a:cs typeface="Arial" charset="0"/>
              </a:rPr>
              <a:t>C. </a:t>
            </a:r>
            <a:r>
              <a:rPr lang="en-US" sz="2000" i="1" dirty="0" err="1">
                <a:cs typeface="Arial" charset="0"/>
              </a:rPr>
              <a:t>krusei</a:t>
            </a:r>
            <a:r>
              <a:rPr lang="en-US" sz="2000" i="1" dirty="0">
                <a:cs typeface="Arial" charset="0"/>
              </a:rPr>
              <a:t> </a:t>
            </a:r>
            <a:r>
              <a:rPr lang="en-US" sz="2000" dirty="0">
                <a:cs typeface="Arial" charset="0"/>
              </a:rPr>
              <a:t>the distribution is symmetrical with no more isolates separating to the right of the curve than to the left.</a:t>
            </a: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369" y="558240"/>
            <a:ext cx="869632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3"/>
          <p:cNvSpPr>
            <a:spLocks noChangeArrowheads="1"/>
          </p:cNvSpPr>
          <p:nvPr/>
        </p:nvSpPr>
        <p:spPr bwMode="auto">
          <a:xfrm>
            <a:off x="8649618" y="6322777"/>
            <a:ext cx="3272306" cy="307777"/>
          </a:xfrm>
          <a:prstGeom prst="rect">
            <a:avLst/>
          </a:prstGeom>
          <a:noFill/>
          <a:ln w="9525">
            <a:noFill/>
            <a:miter lim="800000"/>
            <a:headEnd/>
            <a:tailEnd/>
          </a:ln>
        </p:spPr>
        <p:txBody>
          <a:bodyPr wrap="none">
            <a:spAutoFit/>
          </a:bodyPr>
          <a:lstStyle/>
          <a:p>
            <a:pPr eaLnBrk="0" hangingPunct="0">
              <a:defRPr/>
            </a:pPr>
            <a:r>
              <a:rPr lang="fr-CH" sz="1400" dirty="0" err="1">
                <a:ea typeface="ＭＳ Ｐゴシック" pitchFamily="34" charset="-128"/>
              </a:rPr>
              <a:t>From</a:t>
            </a:r>
            <a:r>
              <a:rPr lang="fr-CH" sz="1400" dirty="0">
                <a:ea typeface="ＭＳ Ｐゴシック" pitchFamily="34" charset="-128"/>
              </a:rPr>
              <a:t>: </a:t>
            </a:r>
            <a:r>
              <a:rPr lang="fr-CH" sz="1400" dirty="0" err="1">
                <a:ea typeface="ＭＳ Ｐゴシック" pitchFamily="34" charset="-128"/>
              </a:rPr>
              <a:t>Arendrup</a:t>
            </a:r>
            <a:r>
              <a:rPr lang="fr-CH" sz="1400" dirty="0">
                <a:ea typeface="ＭＳ Ｐゴシック" pitchFamily="34" charset="-128"/>
              </a:rPr>
              <a:t> et al., Drug </a:t>
            </a:r>
            <a:r>
              <a:rPr lang="fr-CH" sz="1400" dirty="0" err="1">
                <a:ea typeface="ＭＳ Ｐゴシック" pitchFamily="34" charset="-128"/>
              </a:rPr>
              <a:t>Res</a:t>
            </a:r>
            <a:r>
              <a:rPr lang="fr-CH" sz="1400" dirty="0">
                <a:ea typeface="ＭＳ Ｐゴシック" pitchFamily="34" charset="-128"/>
              </a:rPr>
              <a:t>. Up., 2013</a:t>
            </a:r>
            <a:endParaRPr lang="it-IT" sz="1400" dirty="0">
              <a:ea typeface="ＭＳ Ｐゴシック" pitchFamily="34" charset="-128"/>
            </a:endParaRPr>
          </a:p>
        </p:txBody>
      </p:sp>
    </p:spTree>
    <p:extLst>
      <p:ext uri="{BB962C8B-B14F-4D97-AF65-F5344CB8AC3E}">
        <p14:creationId xmlns:p14="http://schemas.microsoft.com/office/powerpoint/2010/main" val="3988865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744956" y="1752041"/>
            <a:ext cx="10125323" cy="3330106"/>
          </a:xfrm>
          <a:prstGeom prst="rect">
            <a:avLst/>
          </a:prstGeom>
        </p:spPr>
      </p:pic>
      <p:sp>
        <p:nvSpPr>
          <p:cNvPr id="3" name="Rechteck 2"/>
          <p:cNvSpPr/>
          <p:nvPr/>
        </p:nvSpPr>
        <p:spPr>
          <a:xfrm>
            <a:off x="8945564" y="6107650"/>
            <a:ext cx="2437492" cy="307777"/>
          </a:xfrm>
          <a:prstGeom prst="rect">
            <a:avLst/>
          </a:prstGeom>
        </p:spPr>
        <p:txBody>
          <a:bodyPr wrap="square">
            <a:spAutoFit/>
          </a:bodyPr>
          <a:lstStyle/>
          <a:p>
            <a:pPr algn="r"/>
            <a:r>
              <a:rPr lang="de-DE" sz="1400" dirty="0"/>
              <a:t>J. Fungi 2022</a:t>
            </a:r>
            <a:r>
              <a:rPr lang="de-DE" sz="1400" dirty="0" smtClean="0"/>
              <a:t>, 8, 309 </a:t>
            </a:r>
            <a:endParaRPr lang="de-DE" sz="1400" dirty="0"/>
          </a:p>
        </p:txBody>
      </p:sp>
      <p:sp>
        <p:nvSpPr>
          <p:cNvPr id="4" name="Rechteck 3"/>
          <p:cNvSpPr/>
          <p:nvPr/>
        </p:nvSpPr>
        <p:spPr>
          <a:xfrm>
            <a:off x="4039564" y="1513454"/>
            <a:ext cx="3680750" cy="462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2187615" y="2199190"/>
            <a:ext cx="57873" cy="2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9167149" y="2071868"/>
            <a:ext cx="81023" cy="127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 name="Gruppieren 6"/>
          <p:cNvGrpSpPr>
            <a:grpSpLocks noChangeAspect="1"/>
          </p:cNvGrpSpPr>
          <p:nvPr/>
        </p:nvGrpSpPr>
        <p:grpSpPr>
          <a:xfrm>
            <a:off x="252961" y="345847"/>
            <a:ext cx="1491999" cy="6217403"/>
            <a:chOff x="1769351" y="332656"/>
            <a:chExt cx="1434228" cy="5976664"/>
          </a:xfrm>
        </p:grpSpPr>
        <p:pic>
          <p:nvPicPr>
            <p:cNvPr id="8" name="Picture 7" descr="Bildergebnis für aspergill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2063" y="3450309"/>
              <a:ext cx="1421512" cy="13468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Bildergebnis für aspergill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844058" y="4949801"/>
              <a:ext cx="1297524" cy="14215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804619" y="1886023"/>
              <a:ext cx="1384870" cy="141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9351" y="332656"/>
              <a:ext cx="1434224" cy="138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Textfeld 11"/>
          <p:cNvSpPr txBox="1"/>
          <p:nvPr/>
        </p:nvSpPr>
        <p:spPr>
          <a:xfrm>
            <a:off x="3854369" y="609331"/>
            <a:ext cx="4511491" cy="523220"/>
          </a:xfrm>
          <a:prstGeom prst="rect">
            <a:avLst/>
          </a:prstGeom>
          <a:noFill/>
        </p:spPr>
        <p:txBody>
          <a:bodyPr wrap="none" rtlCol="0">
            <a:spAutoFit/>
          </a:bodyPr>
          <a:lstStyle/>
          <a:p>
            <a:r>
              <a:rPr lang="de-DE" sz="2800" b="1" dirty="0" smtClean="0">
                <a:solidFill>
                  <a:schemeClr val="tx1">
                    <a:lumMod val="75000"/>
                    <a:lumOff val="25000"/>
                  </a:schemeClr>
                </a:solidFill>
              </a:rPr>
              <a:t>Wild-typ versus non-wild-typ</a:t>
            </a:r>
            <a:endParaRPr lang="de-DE" sz="2800" b="1" dirty="0">
              <a:solidFill>
                <a:schemeClr val="tx1">
                  <a:lumMod val="75000"/>
                  <a:lumOff val="25000"/>
                </a:schemeClr>
              </a:solidFill>
            </a:endParaRPr>
          </a:p>
        </p:txBody>
      </p:sp>
      <p:sp>
        <p:nvSpPr>
          <p:cNvPr id="13" name="Textfeld 12"/>
          <p:cNvSpPr txBox="1"/>
          <p:nvPr/>
        </p:nvSpPr>
        <p:spPr>
          <a:xfrm>
            <a:off x="2087217" y="5536096"/>
            <a:ext cx="2386872" cy="369332"/>
          </a:xfrm>
          <a:prstGeom prst="rect">
            <a:avLst/>
          </a:prstGeom>
          <a:noFill/>
        </p:spPr>
        <p:txBody>
          <a:bodyPr wrap="none" rtlCol="0">
            <a:spAutoFit/>
          </a:bodyPr>
          <a:lstStyle/>
          <a:p>
            <a:r>
              <a:rPr lang="de-DE" dirty="0" smtClean="0"/>
              <a:t>SYO, </a:t>
            </a:r>
            <a:r>
              <a:rPr lang="de-DE" dirty="0" err="1" smtClean="0"/>
              <a:t>SensitireYeastOne</a:t>
            </a:r>
            <a:r>
              <a:rPr lang="de-DE" dirty="0" smtClean="0"/>
              <a:t> </a:t>
            </a:r>
            <a:endParaRPr lang="de-DE" dirty="0"/>
          </a:p>
        </p:txBody>
      </p:sp>
    </p:spTree>
    <p:extLst>
      <p:ext uri="{BB962C8B-B14F-4D97-AF65-F5344CB8AC3E}">
        <p14:creationId xmlns:p14="http://schemas.microsoft.com/office/powerpoint/2010/main" val="680649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60682" y="356028"/>
            <a:ext cx="10515600" cy="1325563"/>
          </a:xfrm>
        </p:spPr>
        <p:txBody>
          <a:bodyPr/>
          <a:lstStyle/>
          <a:p>
            <a:pPr eaLnBrk="1" hangingPunct="1">
              <a:defRPr/>
            </a:pPr>
            <a:r>
              <a:rPr lang="de-DE" altLang="de-DE" sz="3600" b="1" dirty="0">
                <a:solidFill>
                  <a:schemeClr val="tx1">
                    <a:lumMod val="75000"/>
                    <a:lumOff val="25000"/>
                  </a:schemeClr>
                </a:solidFill>
                <a:latin typeface="Calibri" panose="020F0502020204030204" pitchFamily="34" charset="0"/>
                <a:cs typeface="Calibri" panose="020F0502020204030204" pitchFamily="34" charset="0"/>
              </a:rPr>
              <a:t>Clinical </a:t>
            </a:r>
            <a:r>
              <a:rPr lang="de-DE" altLang="de-DE" sz="3600" b="1" dirty="0" err="1" smtClean="0">
                <a:solidFill>
                  <a:schemeClr val="tx1">
                    <a:lumMod val="75000"/>
                    <a:lumOff val="25000"/>
                  </a:schemeClr>
                </a:solidFill>
                <a:latin typeface="Calibri" panose="020F0502020204030204" pitchFamily="34" charset="0"/>
                <a:cs typeface="Calibri" panose="020F0502020204030204" pitchFamily="34" charset="0"/>
              </a:rPr>
              <a:t>breakpoints</a:t>
            </a:r>
            <a:endParaRPr lang="de-DE" altLang="de-DE"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0243" name="Rectangle 3"/>
          <p:cNvSpPr>
            <a:spLocks noGrp="1" noChangeArrowheads="1"/>
          </p:cNvSpPr>
          <p:nvPr>
            <p:ph type="body" idx="1"/>
          </p:nvPr>
        </p:nvSpPr>
        <p:spPr>
          <a:xfrm>
            <a:off x="2497428" y="1670965"/>
            <a:ext cx="8601729" cy="2376487"/>
          </a:xfrm>
        </p:spPr>
        <p:txBody>
          <a:bodyPr>
            <a:noAutofit/>
          </a:bodyPr>
          <a:lstStyle/>
          <a:p>
            <a:pPr>
              <a:lnSpc>
                <a:spcPct val="80000"/>
              </a:lnSpc>
              <a:buFont typeface="Wingdings" panose="05000000000000000000" pitchFamily="2" charset="2"/>
              <a:buChar char="Ø"/>
              <a:defRPr/>
            </a:pPr>
            <a:r>
              <a:rPr lang="en-US" altLang="de-DE" sz="2400" dirty="0">
                <a:solidFill>
                  <a:schemeClr val="tx1">
                    <a:lumMod val="75000"/>
                    <a:lumOff val="25000"/>
                  </a:schemeClr>
                </a:solidFill>
                <a:cs typeface="Calibri" panose="020F0502020204030204" pitchFamily="34" charset="0"/>
              </a:rPr>
              <a:t>ECVs are not always the same as CBPs</a:t>
            </a:r>
          </a:p>
          <a:p>
            <a:pPr>
              <a:lnSpc>
                <a:spcPct val="80000"/>
              </a:lnSpc>
              <a:buFont typeface="Wingdings" panose="05000000000000000000" pitchFamily="2" charset="2"/>
              <a:buChar char="Ø"/>
              <a:defRPr/>
            </a:pPr>
            <a:r>
              <a:rPr lang="en-US" altLang="de-DE" sz="2400" dirty="0">
                <a:solidFill>
                  <a:schemeClr val="tx1">
                    <a:lumMod val="85000"/>
                    <a:lumOff val="15000"/>
                  </a:schemeClr>
                </a:solidFill>
                <a:cs typeface="Calibri" panose="020F0502020204030204" pitchFamily="34" charset="0"/>
              </a:rPr>
              <a:t>CBPs are used to indicate those isolates that are likely to respond to treatment with a given antimicrobial agent administered at the approved dosing regimen for that agent</a:t>
            </a:r>
            <a:r>
              <a:rPr lang="en-US" altLang="de-DE" sz="2400" dirty="0" smtClean="0">
                <a:solidFill>
                  <a:schemeClr val="tx1">
                    <a:lumMod val="85000"/>
                    <a:lumOff val="15000"/>
                  </a:schemeClr>
                </a:solidFill>
                <a:cs typeface="Calibri" panose="020F0502020204030204" pitchFamily="34" charset="0"/>
              </a:rPr>
              <a:t>.</a:t>
            </a:r>
          </a:p>
          <a:p>
            <a:pPr>
              <a:lnSpc>
                <a:spcPct val="80000"/>
              </a:lnSpc>
              <a:buFont typeface="Wingdings" panose="05000000000000000000" pitchFamily="2" charset="2"/>
              <a:buChar char="Ø"/>
              <a:defRPr/>
            </a:pPr>
            <a:r>
              <a:rPr lang="en-US" sz="2400" dirty="0"/>
              <a:t>Both CLSI and EUCAST consider multiple factors during CBP development, including the MIC distribution for an organism/drug combination, pharmacokinetic properties of each drug, </a:t>
            </a:r>
            <a:r>
              <a:rPr lang="en-US" sz="2400" dirty="0" err="1"/>
              <a:t>pharmacodynamic</a:t>
            </a:r>
            <a:r>
              <a:rPr lang="en-US" sz="2400" dirty="0"/>
              <a:t> factors, common dosing schema, the defined wild-type population, and prior research correlating patient outcomes with specific MIC </a:t>
            </a:r>
            <a:r>
              <a:rPr lang="en-US" sz="2400" dirty="0" smtClean="0"/>
              <a:t>values.</a:t>
            </a:r>
            <a:endParaRPr lang="en-US" altLang="de-DE" sz="2400" dirty="0">
              <a:solidFill>
                <a:schemeClr val="tx1">
                  <a:lumMod val="85000"/>
                  <a:lumOff val="15000"/>
                </a:schemeClr>
              </a:solidFill>
              <a:cs typeface="Calibri" panose="020F0502020204030204" pitchFamily="34" charset="0"/>
            </a:endParaRPr>
          </a:p>
          <a:p>
            <a:pPr>
              <a:lnSpc>
                <a:spcPct val="80000"/>
              </a:lnSpc>
              <a:buFont typeface="Wingdings" panose="05000000000000000000" pitchFamily="2" charset="2"/>
              <a:buChar char="Ø"/>
              <a:defRPr/>
            </a:pPr>
            <a:r>
              <a:rPr lang="en-US" sz="2400" dirty="0" smtClean="0"/>
              <a:t>A </a:t>
            </a:r>
            <a:r>
              <a:rPr lang="en-US" sz="2400" dirty="0"/>
              <a:t>CBP is a threshold value that allows for organisms to be classified as susceptible or resistant to a specific antifungal </a:t>
            </a:r>
            <a:r>
              <a:rPr lang="en-US" sz="2400" dirty="0" smtClean="0"/>
              <a:t>drug.</a:t>
            </a:r>
          </a:p>
        </p:txBody>
      </p:sp>
      <p:sp>
        <p:nvSpPr>
          <p:cNvPr id="10244" name="Text Box 4"/>
          <p:cNvSpPr txBox="1">
            <a:spLocks noChangeArrowheads="1"/>
          </p:cNvSpPr>
          <p:nvPr/>
        </p:nvSpPr>
        <p:spPr bwMode="auto">
          <a:xfrm>
            <a:off x="7418482" y="6413314"/>
            <a:ext cx="45005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e-DE" altLang="de-DE" sz="1100" dirty="0" err="1">
                <a:solidFill>
                  <a:schemeClr val="tx1">
                    <a:lumMod val="85000"/>
                    <a:lumOff val="15000"/>
                  </a:schemeClr>
                </a:solidFill>
                <a:latin typeface="Calibri" panose="020F0502020204030204" pitchFamily="34" charset="0"/>
                <a:cs typeface="Calibri" panose="020F0502020204030204" pitchFamily="34" charset="0"/>
              </a:rPr>
              <a:t>Turnidge</a:t>
            </a:r>
            <a:r>
              <a:rPr lang="de-DE" altLang="de-DE" sz="1100" dirty="0">
                <a:solidFill>
                  <a:schemeClr val="tx1">
                    <a:lumMod val="85000"/>
                    <a:lumOff val="15000"/>
                  </a:schemeClr>
                </a:solidFill>
                <a:latin typeface="Calibri" panose="020F0502020204030204" pitchFamily="34" charset="0"/>
                <a:cs typeface="Calibri" panose="020F0502020204030204" pitchFamily="34" charset="0"/>
              </a:rPr>
              <a:t> J, Paterson DL. </a:t>
            </a:r>
            <a:r>
              <a:rPr lang="de-DE" altLang="de-DE" sz="1100" dirty="0" err="1">
                <a:solidFill>
                  <a:schemeClr val="tx1">
                    <a:lumMod val="85000"/>
                    <a:lumOff val="15000"/>
                  </a:schemeClr>
                </a:solidFill>
                <a:latin typeface="Calibri" panose="020F0502020204030204" pitchFamily="34" charset="0"/>
                <a:cs typeface="Calibri" panose="020F0502020204030204" pitchFamily="34" charset="0"/>
              </a:rPr>
              <a:t>Clin</a:t>
            </a:r>
            <a:r>
              <a:rPr lang="de-DE" altLang="de-DE" sz="1100" dirty="0">
                <a:solidFill>
                  <a:schemeClr val="tx1">
                    <a:lumMod val="85000"/>
                    <a:lumOff val="15000"/>
                  </a:schemeClr>
                </a:solidFill>
                <a:latin typeface="Calibri" panose="020F0502020204030204" pitchFamily="34" charset="0"/>
                <a:cs typeface="Calibri" panose="020F0502020204030204" pitchFamily="34" charset="0"/>
              </a:rPr>
              <a:t> </a:t>
            </a:r>
            <a:r>
              <a:rPr lang="de-DE" altLang="de-DE" sz="1100" dirty="0" err="1">
                <a:solidFill>
                  <a:schemeClr val="tx1">
                    <a:lumMod val="85000"/>
                    <a:lumOff val="15000"/>
                  </a:schemeClr>
                </a:solidFill>
                <a:latin typeface="Calibri" panose="020F0502020204030204" pitchFamily="34" charset="0"/>
                <a:cs typeface="Calibri" panose="020F0502020204030204" pitchFamily="34" charset="0"/>
              </a:rPr>
              <a:t>Microbiol</a:t>
            </a:r>
            <a:r>
              <a:rPr lang="de-DE" altLang="de-DE" sz="1100" dirty="0">
                <a:solidFill>
                  <a:schemeClr val="tx1">
                    <a:lumMod val="85000"/>
                    <a:lumOff val="15000"/>
                  </a:schemeClr>
                </a:solidFill>
                <a:latin typeface="Calibri" panose="020F0502020204030204" pitchFamily="34" charset="0"/>
                <a:cs typeface="Calibri" panose="020F0502020204030204" pitchFamily="34" charset="0"/>
              </a:rPr>
              <a:t> </a:t>
            </a:r>
            <a:r>
              <a:rPr lang="de-DE" altLang="de-DE" sz="1100" dirty="0" err="1">
                <a:solidFill>
                  <a:schemeClr val="tx1">
                    <a:lumMod val="85000"/>
                    <a:lumOff val="15000"/>
                  </a:schemeClr>
                </a:solidFill>
                <a:latin typeface="Calibri" panose="020F0502020204030204" pitchFamily="34" charset="0"/>
                <a:cs typeface="Calibri" panose="020F0502020204030204" pitchFamily="34" charset="0"/>
              </a:rPr>
              <a:t>Rev</a:t>
            </a:r>
            <a:r>
              <a:rPr lang="de-DE" altLang="de-DE" sz="1100" dirty="0">
                <a:solidFill>
                  <a:schemeClr val="tx1">
                    <a:lumMod val="85000"/>
                    <a:lumOff val="15000"/>
                  </a:schemeClr>
                </a:solidFill>
                <a:latin typeface="Calibri" panose="020F0502020204030204" pitchFamily="34" charset="0"/>
                <a:cs typeface="Calibri" panose="020F0502020204030204" pitchFamily="34" charset="0"/>
              </a:rPr>
              <a:t>. 2007; 20: 391</a:t>
            </a:r>
          </a:p>
        </p:txBody>
      </p:sp>
      <p:grpSp>
        <p:nvGrpSpPr>
          <p:cNvPr id="6" name="Gruppieren 5"/>
          <p:cNvGrpSpPr>
            <a:grpSpLocks noChangeAspect="1"/>
          </p:cNvGrpSpPr>
          <p:nvPr/>
        </p:nvGrpSpPr>
        <p:grpSpPr>
          <a:xfrm>
            <a:off x="252961" y="345847"/>
            <a:ext cx="1491999" cy="6217403"/>
            <a:chOff x="1769351" y="332656"/>
            <a:chExt cx="1434228" cy="5976664"/>
          </a:xfrm>
        </p:grpSpPr>
        <p:pic>
          <p:nvPicPr>
            <p:cNvPr id="7" name="Picture 7" descr="Bildergebnis für aspergill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2063" y="3450309"/>
              <a:ext cx="1421512" cy="13468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Bildergebnis für aspergill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844058" y="4949801"/>
              <a:ext cx="1297524" cy="14215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804619" y="1886023"/>
              <a:ext cx="1384870" cy="141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9351" y="332656"/>
              <a:ext cx="1434224" cy="138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577267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014052" y="185194"/>
            <a:ext cx="9758230" cy="6494241"/>
          </a:xfrm>
          <a:prstGeom prst="rect">
            <a:avLst/>
          </a:prstGeom>
        </p:spPr>
      </p:pic>
    </p:spTree>
    <p:extLst>
      <p:ext uri="{BB962C8B-B14F-4D97-AF65-F5344CB8AC3E}">
        <p14:creationId xmlns:p14="http://schemas.microsoft.com/office/powerpoint/2010/main" val="2932108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176041" y="1072589"/>
            <a:ext cx="9115006" cy="4351338"/>
          </a:xfrm>
        </p:spPr>
        <p:txBody>
          <a:bodyPr>
            <a:normAutofit fontScale="62500" lnSpcReduction="20000"/>
          </a:bodyPr>
          <a:lstStyle/>
          <a:p>
            <a:pPr>
              <a:buFont typeface="Wingdings" panose="05000000000000000000" pitchFamily="2" charset="2"/>
              <a:buChar char="Ø"/>
            </a:pPr>
            <a:r>
              <a:rPr lang="en-US" dirty="0" smtClean="0"/>
              <a:t>If </a:t>
            </a:r>
            <a:r>
              <a:rPr lang="en-US" dirty="0"/>
              <a:t>the isolate’s MIC/MEC is below the defined susceptibility breakpoint the isolate is considered susceptible (S</a:t>
            </a:r>
            <a:r>
              <a:rPr lang="en-US" dirty="0" smtClean="0"/>
              <a:t>). </a:t>
            </a:r>
          </a:p>
          <a:p>
            <a:pPr>
              <a:buFont typeface="Wingdings" panose="05000000000000000000" pitchFamily="2" charset="2"/>
              <a:buChar char="Ø"/>
            </a:pPr>
            <a:r>
              <a:rPr lang="en-US" dirty="0" smtClean="0"/>
              <a:t>If </a:t>
            </a:r>
            <a:r>
              <a:rPr lang="en-US" dirty="0"/>
              <a:t>above the defined resistance breakpoint, resistant (R). </a:t>
            </a:r>
            <a:endParaRPr lang="en-US" dirty="0" smtClean="0"/>
          </a:p>
          <a:p>
            <a:pPr>
              <a:buFont typeface="Wingdings" panose="05000000000000000000" pitchFamily="2" charset="2"/>
              <a:buChar char="Ø"/>
            </a:pPr>
            <a:r>
              <a:rPr lang="en-US" dirty="0" smtClean="0"/>
              <a:t>CLSI </a:t>
            </a:r>
            <a:r>
              <a:rPr lang="en-US" dirty="0"/>
              <a:t>provides a third category, “intermediate (I),” which is used as a buffer zone between S and R for MICs that cannot be easily translated to S or R, and a fourth category, “susceptible-dose-dependent (SDD),” which for antifungals is only used for fluconazole against </a:t>
            </a:r>
            <a:r>
              <a:rPr lang="en-US" i="1" dirty="0"/>
              <a:t>Candida</a:t>
            </a:r>
            <a:r>
              <a:rPr lang="en-US" dirty="0"/>
              <a:t>. This indicates that higher doses of an antifungal drug are needed for a drug to be effective. </a:t>
            </a:r>
            <a:endParaRPr lang="en-US" dirty="0" smtClean="0"/>
          </a:p>
          <a:p>
            <a:pPr>
              <a:buFont typeface="Wingdings" panose="05000000000000000000" pitchFamily="2" charset="2"/>
              <a:buChar char="Ø"/>
            </a:pPr>
            <a:r>
              <a:rPr lang="en-US" dirty="0" smtClean="0"/>
              <a:t>EUCAST </a:t>
            </a:r>
            <a:r>
              <a:rPr lang="en-US" dirty="0"/>
              <a:t>has a similar designation, “susceptible, increased exposure” (I), where the organism can be regarded as susceptible provided higher exposure is achieved at the site of infection (through increased dosing or physiologic concentration at the site). </a:t>
            </a:r>
            <a:endParaRPr lang="en-US" dirty="0" smtClean="0"/>
          </a:p>
          <a:p>
            <a:pPr>
              <a:buFont typeface="Wingdings" panose="05000000000000000000" pitchFamily="2" charset="2"/>
              <a:buChar char="Ø"/>
            </a:pPr>
            <a:r>
              <a:rPr lang="en-US" dirty="0" smtClean="0"/>
              <a:t>EUCAST </a:t>
            </a:r>
            <a:r>
              <a:rPr lang="en-US" dirty="0"/>
              <a:t>no longer has an intermediate category. Instead, EUCAST uses the term “area of technical uncertainty” (ATU) when MICs for resistant mutants overlap with the MIC range for susceptible wild-type organisms and the MIC value cannot by itself be classified as susceptible or resistant. </a:t>
            </a:r>
            <a:endParaRPr lang="en-US" dirty="0" smtClean="0"/>
          </a:p>
          <a:p>
            <a:pPr>
              <a:buFont typeface="Wingdings" panose="05000000000000000000" pitchFamily="2" charset="2"/>
              <a:buChar char="Ø"/>
            </a:pPr>
            <a:r>
              <a:rPr lang="en-US" dirty="0" smtClean="0"/>
              <a:t>The </a:t>
            </a:r>
            <a:r>
              <a:rPr lang="en-US" dirty="0"/>
              <a:t>ATU designation is not to be reported to the clinician but comes with guidance on next steps for laboratories (perform additional testing, etc.) as well as instructions for reporting of MICs to </a:t>
            </a:r>
            <a:r>
              <a:rPr lang="en-US" dirty="0" smtClean="0"/>
              <a:t>clinicians. </a:t>
            </a:r>
            <a:endParaRPr lang="de-DE" dirty="0"/>
          </a:p>
        </p:txBody>
      </p:sp>
      <p:grpSp>
        <p:nvGrpSpPr>
          <p:cNvPr id="4" name="Gruppieren 3"/>
          <p:cNvGrpSpPr>
            <a:grpSpLocks noChangeAspect="1"/>
          </p:cNvGrpSpPr>
          <p:nvPr/>
        </p:nvGrpSpPr>
        <p:grpSpPr>
          <a:xfrm>
            <a:off x="252961" y="345847"/>
            <a:ext cx="1491999" cy="6217403"/>
            <a:chOff x="1769351" y="332656"/>
            <a:chExt cx="1434228" cy="5976664"/>
          </a:xfrm>
        </p:grpSpPr>
        <p:pic>
          <p:nvPicPr>
            <p:cNvPr id="5" name="Picture 7" descr="Bildergebnis für aspergill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2063" y="3450309"/>
              <a:ext cx="1421512" cy="13468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Bildergebnis für aspergill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844058" y="4949801"/>
              <a:ext cx="1297524" cy="14215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04619" y="1886023"/>
              <a:ext cx="1384870" cy="141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9351" y="332656"/>
              <a:ext cx="1434224" cy="138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Rechteck 1"/>
          <p:cNvSpPr/>
          <p:nvPr/>
        </p:nvSpPr>
        <p:spPr>
          <a:xfrm>
            <a:off x="5195047" y="6142999"/>
            <a:ext cx="6096000" cy="261610"/>
          </a:xfrm>
          <a:prstGeom prst="rect">
            <a:avLst/>
          </a:prstGeom>
        </p:spPr>
        <p:txBody>
          <a:bodyPr>
            <a:spAutoFit/>
          </a:bodyPr>
          <a:lstStyle/>
          <a:p>
            <a:pPr algn="r"/>
            <a:r>
              <a:rPr lang="de-DE" sz="1050" dirty="0"/>
              <a:t>https://www.eucast.org/astoffungi/clinicalbreakpointsforantifungals</a:t>
            </a:r>
          </a:p>
        </p:txBody>
      </p:sp>
    </p:spTree>
    <p:extLst>
      <p:ext uri="{BB962C8B-B14F-4D97-AF65-F5344CB8AC3E}">
        <p14:creationId xmlns:p14="http://schemas.microsoft.com/office/powerpoint/2010/main" val="3938237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004172" y="423582"/>
            <a:ext cx="8058150" cy="5257800"/>
          </a:xfrm>
          <a:prstGeom prst="rect">
            <a:avLst/>
          </a:prstGeom>
        </p:spPr>
      </p:pic>
      <p:sp>
        <p:nvSpPr>
          <p:cNvPr id="3" name="Rechteck 2"/>
          <p:cNvSpPr/>
          <p:nvPr/>
        </p:nvSpPr>
        <p:spPr>
          <a:xfrm>
            <a:off x="340659" y="6169550"/>
            <a:ext cx="11385176" cy="461665"/>
          </a:xfrm>
          <a:prstGeom prst="rect">
            <a:avLst/>
          </a:prstGeom>
        </p:spPr>
        <p:txBody>
          <a:bodyPr wrap="square">
            <a:spAutoFit/>
          </a:bodyPr>
          <a:lstStyle/>
          <a:p>
            <a:r>
              <a:rPr lang="en-US" sz="1200" dirty="0">
                <a:latin typeface="Arial" panose="020B0604020202020204" pitchFamily="34" charset="0"/>
              </a:rPr>
              <a:t>MIC distributions with applied ECOFFs, clinical breakpoints, and susceptibility </a:t>
            </a:r>
            <a:r>
              <a:rPr lang="en-US" sz="1200" dirty="0" smtClean="0">
                <a:latin typeface="Arial" panose="020B0604020202020204" pitchFamily="34" charset="0"/>
              </a:rPr>
              <a:t>classifications </a:t>
            </a:r>
            <a:r>
              <a:rPr lang="en-US" sz="1200" dirty="0">
                <a:latin typeface="Arial" panose="020B0604020202020204" pitchFamily="34" charset="0"/>
              </a:rPr>
              <a:t>for three common Candida species. MIC distributions, ECOFFs, and clinical breakpoints </a:t>
            </a:r>
            <a:r>
              <a:rPr lang="en-US" sz="1200" dirty="0" smtClean="0">
                <a:latin typeface="Arial" panose="020B0604020202020204" pitchFamily="34" charset="0"/>
              </a:rPr>
              <a:t>are based </a:t>
            </a:r>
            <a:r>
              <a:rPr lang="en-US" sz="1200" dirty="0">
                <a:latin typeface="Arial" panose="020B0604020202020204" pitchFamily="34" charset="0"/>
              </a:rPr>
              <a:t>on the EUCAST document “Fluconazole: Rationale for the clinical breakpoints,” version </a:t>
            </a:r>
            <a:r>
              <a:rPr lang="en-US" sz="1200" dirty="0" smtClean="0">
                <a:latin typeface="Arial" panose="020B0604020202020204" pitchFamily="34" charset="0"/>
              </a:rPr>
              <a:t>3.0, 2020</a:t>
            </a:r>
            <a:r>
              <a:rPr lang="en-US" sz="1200" dirty="0">
                <a:latin typeface="Arial" panose="020B0604020202020204" pitchFamily="34" charset="0"/>
              </a:rPr>
              <a:t>.</a:t>
            </a:r>
            <a:endParaRPr lang="de-DE" sz="1200" dirty="0"/>
          </a:p>
        </p:txBody>
      </p:sp>
      <p:sp>
        <p:nvSpPr>
          <p:cNvPr id="4" name="Rechteck 3"/>
          <p:cNvSpPr/>
          <p:nvPr/>
        </p:nvSpPr>
        <p:spPr>
          <a:xfrm>
            <a:off x="10540907" y="4902805"/>
            <a:ext cx="1507144" cy="261610"/>
          </a:xfrm>
          <a:prstGeom prst="rect">
            <a:avLst/>
          </a:prstGeom>
        </p:spPr>
        <p:txBody>
          <a:bodyPr wrap="none">
            <a:spAutoFit/>
          </a:bodyPr>
          <a:lstStyle/>
          <a:p>
            <a:r>
              <a:rPr lang="de-DE" sz="1100" dirty="0">
                <a:latin typeface="Arial" panose="020B0604020202020204" pitchFamily="34" charset="0"/>
              </a:rPr>
              <a:t>J. Fungi 2022, 8, 141</a:t>
            </a:r>
            <a:endParaRPr lang="de-DE" sz="1100" dirty="0"/>
          </a:p>
        </p:txBody>
      </p:sp>
    </p:spTree>
    <p:extLst>
      <p:ext uri="{BB962C8B-B14F-4D97-AF65-F5344CB8AC3E}">
        <p14:creationId xmlns:p14="http://schemas.microsoft.com/office/powerpoint/2010/main" val="1542925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nvPr>
        </p:nvGraphicFramePr>
        <p:xfrm>
          <a:off x="1361176" y="415147"/>
          <a:ext cx="8246855" cy="6291580"/>
        </p:xfrm>
        <a:graphic>
          <a:graphicData uri="http://schemas.openxmlformats.org/drawingml/2006/table">
            <a:tbl>
              <a:tblPr firstRow="1" bandRow="1">
                <a:tableStyleId>{D7AC3CCA-C797-4891-BE02-D94E43425B78}</a:tableStyleId>
              </a:tblPr>
              <a:tblGrid>
                <a:gridCol w="2027207">
                  <a:extLst>
                    <a:ext uri="{9D8B030D-6E8A-4147-A177-3AD203B41FA5}">
                      <a16:colId xmlns:a16="http://schemas.microsoft.com/office/drawing/2014/main" val="1290601089"/>
                    </a:ext>
                  </a:extLst>
                </a:gridCol>
                <a:gridCol w="691072">
                  <a:extLst>
                    <a:ext uri="{9D8B030D-6E8A-4147-A177-3AD203B41FA5}">
                      <a16:colId xmlns:a16="http://schemas.microsoft.com/office/drawing/2014/main" val="3539113024"/>
                    </a:ext>
                  </a:extLst>
                </a:gridCol>
                <a:gridCol w="691072">
                  <a:extLst>
                    <a:ext uri="{9D8B030D-6E8A-4147-A177-3AD203B41FA5}">
                      <a16:colId xmlns:a16="http://schemas.microsoft.com/office/drawing/2014/main" val="1850595644"/>
                    </a:ext>
                  </a:extLst>
                </a:gridCol>
                <a:gridCol w="691072">
                  <a:extLst>
                    <a:ext uri="{9D8B030D-6E8A-4147-A177-3AD203B41FA5}">
                      <a16:colId xmlns:a16="http://schemas.microsoft.com/office/drawing/2014/main" val="2382802738"/>
                    </a:ext>
                  </a:extLst>
                </a:gridCol>
                <a:gridCol w="691072">
                  <a:extLst>
                    <a:ext uri="{9D8B030D-6E8A-4147-A177-3AD203B41FA5}">
                      <a16:colId xmlns:a16="http://schemas.microsoft.com/office/drawing/2014/main" val="2237281973"/>
                    </a:ext>
                  </a:extLst>
                </a:gridCol>
                <a:gridCol w="691072">
                  <a:extLst>
                    <a:ext uri="{9D8B030D-6E8A-4147-A177-3AD203B41FA5}">
                      <a16:colId xmlns:a16="http://schemas.microsoft.com/office/drawing/2014/main" val="4140581045"/>
                    </a:ext>
                  </a:extLst>
                </a:gridCol>
                <a:gridCol w="691072">
                  <a:extLst>
                    <a:ext uri="{9D8B030D-6E8A-4147-A177-3AD203B41FA5}">
                      <a16:colId xmlns:a16="http://schemas.microsoft.com/office/drawing/2014/main" val="4124432626"/>
                    </a:ext>
                  </a:extLst>
                </a:gridCol>
                <a:gridCol w="691072">
                  <a:extLst>
                    <a:ext uri="{9D8B030D-6E8A-4147-A177-3AD203B41FA5}">
                      <a16:colId xmlns:a16="http://schemas.microsoft.com/office/drawing/2014/main" val="3650086809"/>
                    </a:ext>
                  </a:extLst>
                </a:gridCol>
                <a:gridCol w="691072">
                  <a:extLst>
                    <a:ext uri="{9D8B030D-6E8A-4147-A177-3AD203B41FA5}">
                      <a16:colId xmlns:a16="http://schemas.microsoft.com/office/drawing/2014/main" val="935906299"/>
                    </a:ext>
                  </a:extLst>
                </a:gridCol>
                <a:gridCol w="691072">
                  <a:extLst>
                    <a:ext uri="{9D8B030D-6E8A-4147-A177-3AD203B41FA5}">
                      <a16:colId xmlns:a16="http://schemas.microsoft.com/office/drawing/2014/main" val="417721266"/>
                    </a:ext>
                  </a:extLst>
                </a:gridCol>
              </a:tblGrid>
              <a:tr h="370840">
                <a:tc>
                  <a:txBody>
                    <a:bodyPr/>
                    <a:lstStyle/>
                    <a:p>
                      <a:r>
                        <a:rPr lang="de-DE" sz="1400" dirty="0" err="1" smtClean="0">
                          <a:solidFill>
                            <a:schemeClr val="tx1">
                              <a:lumMod val="75000"/>
                              <a:lumOff val="25000"/>
                            </a:schemeClr>
                          </a:solidFill>
                        </a:rPr>
                        <a:t>Organism</a:t>
                      </a:r>
                      <a:endParaRPr lang="de-DE" sz="1400" dirty="0">
                        <a:solidFill>
                          <a:schemeClr val="tx1">
                            <a:lumMod val="75000"/>
                            <a:lumOff val="25000"/>
                          </a:schemeClr>
                        </a:solidFill>
                      </a:endParaRPr>
                    </a:p>
                  </a:txBody>
                  <a:tcPr>
                    <a:noFill/>
                  </a:tcPr>
                </a:tc>
                <a:tc>
                  <a:txBody>
                    <a:bodyPr/>
                    <a:lstStyle/>
                    <a:p>
                      <a:pPr algn="ctr"/>
                      <a:r>
                        <a:rPr lang="de-DE" sz="1400" dirty="0" smtClean="0">
                          <a:solidFill>
                            <a:schemeClr val="tx1">
                              <a:lumMod val="75000"/>
                              <a:lumOff val="25000"/>
                            </a:schemeClr>
                          </a:solidFill>
                        </a:rPr>
                        <a:t>AMB</a:t>
                      </a:r>
                      <a:endParaRPr lang="de-DE" sz="1400" dirty="0">
                        <a:solidFill>
                          <a:schemeClr val="tx1">
                            <a:lumMod val="75000"/>
                            <a:lumOff val="25000"/>
                          </a:schemeClr>
                        </a:solidFill>
                      </a:endParaRPr>
                    </a:p>
                  </a:txBody>
                  <a:tcPr>
                    <a:noFill/>
                  </a:tcPr>
                </a:tc>
                <a:tc>
                  <a:txBody>
                    <a:bodyPr/>
                    <a:lstStyle/>
                    <a:p>
                      <a:pPr algn="ctr"/>
                      <a:r>
                        <a:rPr lang="de-DE" sz="1400" dirty="0" smtClean="0">
                          <a:solidFill>
                            <a:schemeClr val="tx1">
                              <a:lumMod val="75000"/>
                              <a:lumOff val="25000"/>
                            </a:schemeClr>
                          </a:solidFill>
                        </a:rPr>
                        <a:t>FLU</a:t>
                      </a:r>
                      <a:endParaRPr lang="de-DE" sz="1400" dirty="0">
                        <a:solidFill>
                          <a:schemeClr val="tx1">
                            <a:lumMod val="75000"/>
                            <a:lumOff val="25000"/>
                          </a:schemeClr>
                        </a:solidFill>
                      </a:endParaRPr>
                    </a:p>
                  </a:txBody>
                  <a:tcPr>
                    <a:noFill/>
                  </a:tcPr>
                </a:tc>
                <a:tc>
                  <a:txBody>
                    <a:bodyPr/>
                    <a:lstStyle/>
                    <a:p>
                      <a:pPr algn="ctr"/>
                      <a:r>
                        <a:rPr lang="de-DE" sz="1400" dirty="0" smtClean="0">
                          <a:solidFill>
                            <a:schemeClr val="tx1">
                              <a:lumMod val="75000"/>
                              <a:lumOff val="25000"/>
                            </a:schemeClr>
                          </a:solidFill>
                        </a:rPr>
                        <a:t>ITR</a:t>
                      </a:r>
                      <a:endParaRPr lang="de-DE" sz="1400" dirty="0">
                        <a:solidFill>
                          <a:schemeClr val="tx1">
                            <a:lumMod val="75000"/>
                            <a:lumOff val="25000"/>
                          </a:schemeClr>
                        </a:solidFill>
                      </a:endParaRPr>
                    </a:p>
                  </a:txBody>
                  <a:tcPr>
                    <a:noFill/>
                  </a:tcPr>
                </a:tc>
                <a:tc>
                  <a:txBody>
                    <a:bodyPr/>
                    <a:lstStyle/>
                    <a:p>
                      <a:pPr algn="ctr"/>
                      <a:r>
                        <a:rPr lang="de-DE" sz="1400" dirty="0" smtClean="0">
                          <a:solidFill>
                            <a:schemeClr val="tx1">
                              <a:lumMod val="75000"/>
                              <a:lumOff val="25000"/>
                            </a:schemeClr>
                          </a:solidFill>
                        </a:rPr>
                        <a:t>POS</a:t>
                      </a:r>
                      <a:endParaRPr lang="de-DE" sz="1400" dirty="0">
                        <a:solidFill>
                          <a:schemeClr val="tx1">
                            <a:lumMod val="75000"/>
                            <a:lumOff val="25000"/>
                          </a:schemeClr>
                        </a:solidFill>
                      </a:endParaRPr>
                    </a:p>
                  </a:txBody>
                  <a:tcPr>
                    <a:noFill/>
                  </a:tcPr>
                </a:tc>
                <a:tc>
                  <a:txBody>
                    <a:bodyPr/>
                    <a:lstStyle/>
                    <a:p>
                      <a:pPr algn="ctr"/>
                      <a:r>
                        <a:rPr lang="de-DE" sz="1400" dirty="0" smtClean="0">
                          <a:solidFill>
                            <a:schemeClr val="tx1">
                              <a:lumMod val="75000"/>
                              <a:lumOff val="25000"/>
                            </a:schemeClr>
                          </a:solidFill>
                        </a:rPr>
                        <a:t>VOR</a:t>
                      </a:r>
                      <a:endParaRPr lang="de-DE" sz="1400" dirty="0">
                        <a:solidFill>
                          <a:schemeClr val="tx1">
                            <a:lumMod val="75000"/>
                            <a:lumOff val="25000"/>
                          </a:schemeClr>
                        </a:solidFill>
                      </a:endParaRPr>
                    </a:p>
                  </a:txBody>
                  <a:tcPr>
                    <a:noFill/>
                  </a:tcPr>
                </a:tc>
                <a:tc>
                  <a:txBody>
                    <a:bodyPr/>
                    <a:lstStyle/>
                    <a:p>
                      <a:pPr algn="ctr"/>
                      <a:r>
                        <a:rPr lang="de-DE" sz="1400" dirty="0" smtClean="0">
                          <a:solidFill>
                            <a:schemeClr val="tx1">
                              <a:lumMod val="75000"/>
                              <a:lumOff val="25000"/>
                            </a:schemeClr>
                          </a:solidFill>
                        </a:rPr>
                        <a:t>ANI</a:t>
                      </a:r>
                      <a:endParaRPr lang="de-DE" sz="1400" dirty="0">
                        <a:solidFill>
                          <a:schemeClr val="tx1">
                            <a:lumMod val="75000"/>
                            <a:lumOff val="25000"/>
                          </a:schemeClr>
                        </a:solidFill>
                      </a:endParaRPr>
                    </a:p>
                  </a:txBody>
                  <a:tcPr>
                    <a:noFill/>
                  </a:tcPr>
                </a:tc>
                <a:tc>
                  <a:txBody>
                    <a:bodyPr/>
                    <a:lstStyle/>
                    <a:p>
                      <a:pPr algn="ctr"/>
                      <a:r>
                        <a:rPr lang="de-DE" sz="1400" dirty="0" smtClean="0">
                          <a:solidFill>
                            <a:schemeClr val="tx1">
                              <a:lumMod val="75000"/>
                              <a:lumOff val="25000"/>
                            </a:schemeClr>
                          </a:solidFill>
                        </a:rPr>
                        <a:t>MFG</a:t>
                      </a:r>
                      <a:endParaRPr lang="de-DE" sz="1400" dirty="0">
                        <a:solidFill>
                          <a:schemeClr val="tx1">
                            <a:lumMod val="75000"/>
                            <a:lumOff val="25000"/>
                          </a:schemeClr>
                        </a:solidFill>
                      </a:endParaRPr>
                    </a:p>
                  </a:txBody>
                  <a:tcPr>
                    <a:noFill/>
                  </a:tcPr>
                </a:tc>
                <a:tc>
                  <a:txBody>
                    <a:bodyPr/>
                    <a:lstStyle/>
                    <a:p>
                      <a:pPr algn="ctr"/>
                      <a:r>
                        <a:rPr lang="de-DE" sz="1400" dirty="0" smtClean="0">
                          <a:solidFill>
                            <a:schemeClr val="tx1">
                              <a:lumMod val="75000"/>
                              <a:lumOff val="25000"/>
                            </a:schemeClr>
                          </a:solidFill>
                        </a:rPr>
                        <a:t>CAS</a:t>
                      </a:r>
                      <a:endParaRPr lang="de-DE" sz="1400" dirty="0">
                        <a:solidFill>
                          <a:schemeClr val="tx1">
                            <a:lumMod val="75000"/>
                            <a:lumOff val="25000"/>
                          </a:schemeClr>
                        </a:solidFill>
                      </a:endParaRPr>
                    </a:p>
                  </a:txBody>
                  <a:tcPr>
                    <a:noFill/>
                  </a:tcPr>
                </a:tc>
                <a:tc>
                  <a:txBody>
                    <a:bodyPr/>
                    <a:lstStyle/>
                    <a:p>
                      <a:pPr algn="ctr"/>
                      <a:r>
                        <a:rPr lang="de-DE" sz="1400" dirty="0" smtClean="0">
                          <a:solidFill>
                            <a:schemeClr val="tx1">
                              <a:lumMod val="75000"/>
                              <a:lumOff val="25000"/>
                            </a:schemeClr>
                          </a:solidFill>
                        </a:rPr>
                        <a:t>5FC</a:t>
                      </a:r>
                      <a:endParaRPr lang="de-DE" sz="1400" dirty="0">
                        <a:solidFill>
                          <a:schemeClr val="tx1">
                            <a:lumMod val="75000"/>
                            <a:lumOff val="25000"/>
                          </a:schemeClr>
                        </a:solidFill>
                      </a:endParaRPr>
                    </a:p>
                  </a:txBody>
                  <a:tcPr>
                    <a:noFill/>
                  </a:tcPr>
                </a:tc>
                <a:extLst>
                  <a:ext uri="{0D108BD9-81ED-4DB2-BD59-A6C34878D82A}">
                    <a16:rowId xmlns:a16="http://schemas.microsoft.com/office/drawing/2014/main" val="1918221895"/>
                  </a:ext>
                </a:extLst>
              </a:tr>
              <a:tr h="252000">
                <a:tc>
                  <a:txBody>
                    <a:bodyPr/>
                    <a:lstStyle/>
                    <a:p>
                      <a:r>
                        <a:rPr lang="de-DE" sz="1250" i="1" dirty="0" smtClean="0">
                          <a:solidFill>
                            <a:schemeClr val="tx1">
                              <a:lumMod val="75000"/>
                              <a:lumOff val="25000"/>
                            </a:schemeClr>
                          </a:solidFill>
                        </a:rPr>
                        <a:t>Aspergillus </a:t>
                      </a:r>
                      <a:r>
                        <a:rPr lang="de-DE" sz="1250" i="1" dirty="0" err="1" smtClean="0">
                          <a:solidFill>
                            <a:schemeClr val="tx1">
                              <a:lumMod val="75000"/>
                              <a:lumOff val="25000"/>
                            </a:schemeClr>
                          </a:solidFill>
                        </a:rPr>
                        <a:t>fumigatus</a:t>
                      </a:r>
                      <a:endParaRPr lang="de-DE" sz="1250" i="1" dirty="0">
                        <a:solidFill>
                          <a:schemeClr val="tx1">
                            <a:lumMod val="75000"/>
                            <a:lumOff val="25000"/>
                          </a:schemeClr>
                        </a:solidFill>
                      </a:endParaRPr>
                    </a:p>
                  </a:txBody>
                  <a:tcPr>
                    <a:noFill/>
                  </a:tcPr>
                </a:tc>
                <a:tc>
                  <a:txBody>
                    <a:bodyPr/>
                    <a:lstStyle/>
                    <a:p>
                      <a:endParaRPr lang="de-DE" sz="1200" dirty="0"/>
                    </a:p>
                  </a:txBody>
                  <a:tcPr>
                    <a:solidFill>
                      <a:srgbClr val="92D050"/>
                    </a:solidFill>
                  </a:tcPr>
                </a:tc>
                <a:tc>
                  <a:txBody>
                    <a:bodyPr/>
                    <a:lstStyle/>
                    <a:p>
                      <a:endParaRPr lang="de-DE" sz="1200" dirty="0"/>
                    </a:p>
                  </a:txBody>
                  <a:tcPr>
                    <a:solidFill>
                      <a:srgbClr val="FF000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FF0000"/>
                    </a:solidFill>
                  </a:tcPr>
                </a:tc>
                <a:extLst>
                  <a:ext uri="{0D108BD9-81ED-4DB2-BD59-A6C34878D82A}">
                    <a16:rowId xmlns:a16="http://schemas.microsoft.com/office/drawing/2014/main" val="3099349180"/>
                  </a:ext>
                </a:extLst>
              </a:tr>
              <a:tr h="252000">
                <a:tc>
                  <a:txBody>
                    <a:bodyPr/>
                    <a:lstStyle/>
                    <a:p>
                      <a:r>
                        <a:rPr lang="de-DE" sz="1250" i="1" dirty="0" smtClean="0">
                          <a:solidFill>
                            <a:schemeClr val="tx1">
                              <a:lumMod val="75000"/>
                              <a:lumOff val="25000"/>
                            </a:schemeClr>
                          </a:solidFill>
                        </a:rPr>
                        <a:t>Aspergillus </a:t>
                      </a:r>
                      <a:r>
                        <a:rPr lang="de-DE" sz="1250" i="1" dirty="0" err="1" smtClean="0">
                          <a:solidFill>
                            <a:schemeClr val="tx1">
                              <a:lumMod val="75000"/>
                              <a:lumOff val="25000"/>
                            </a:schemeClr>
                          </a:solidFill>
                        </a:rPr>
                        <a:t>flavus</a:t>
                      </a:r>
                      <a:endParaRPr lang="de-DE" sz="1250" i="1" dirty="0">
                        <a:solidFill>
                          <a:schemeClr val="tx1">
                            <a:lumMod val="75000"/>
                            <a:lumOff val="25000"/>
                          </a:schemeClr>
                        </a:solidFill>
                      </a:endParaRPr>
                    </a:p>
                  </a:txBody>
                  <a:tcPr>
                    <a:noFill/>
                  </a:tcPr>
                </a:tc>
                <a:tc>
                  <a:txBody>
                    <a:bodyPr/>
                    <a:lstStyle/>
                    <a:p>
                      <a:endParaRPr lang="de-DE" sz="1200" dirty="0"/>
                    </a:p>
                  </a:txBody>
                  <a:tcPr>
                    <a:solidFill>
                      <a:srgbClr val="FFFF00"/>
                    </a:solidFill>
                  </a:tcPr>
                </a:tc>
                <a:tc>
                  <a:txBody>
                    <a:bodyPr/>
                    <a:lstStyle/>
                    <a:p>
                      <a:endParaRPr lang="de-DE" sz="1200" dirty="0"/>
                    </a:p>
                  </a:txBody>
                  <a:tcPr>
                    <a:solidFill>
                      <a:srgbClr val="FF000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FF0000"/>
                    </a:solidFill>
                  </a:tcPr>
                </a:tc>
                <a:extLst>
                  <a:ext uri="{0D108BD9-81ED-4DB2-BD59-A6C34878D82A}">
                    <a16:rowId xmlns:a16="http://schemas.microsoft.com/office/drawing/2014/main" val="1128308282"/>
                  </a:ext>
                </a:extLst>
              </a:tr>
              <a:tr h="252000">
                <a:tc>
                  <a:txBody>
                    <a:bodyPr/>
                    <a:lstStyle/>
                    <a:p>
                      <a:r>
                        <a:rPr lang="de-DE" sz="1250" i="1" dirty="0" smtClean="0">
                          <a:solidFill>
                            <a:schemeClr val="tx1">
                              <a:lumMod val="75000"/>
                              <a:lumOff val="25000"/>
                            </a:schemeClr>
                          </a:solidFill>
                        </a:rPr>
                        <a:t>Aspergillus </a:t>
                      </a:r>
                      <a:r>
                        <a:rPr lang="de-DE" sz="1250" i="1" dirty="0" err="1" smtClean="0">
                          <a:solidFill>
                            <a:schemeClr val="tx1">
                              <a:lumMod val="75000"/>
                              <a:lumOff val="25000"/>
                            </a:schemeClr>
                          </a:solidFill>
                        </a:rPr>
                        <a:t>terreus</a:t>
                      </a:r>
                      <a:endParaRPr lang="de-DE" sz="1250" i="1" dirty="0" smtClean="0">
                        <a:solidFill>
                          <a:schemeClr val="tx1">
                            <a:lumMod val="75000"/>
                            <a:lumOff val="25000"/>
                          </a:schemeClr>
                        </a:solidFill>
                      </a:endParaRPr>
                    </a:p>
                  </a:txBody>
                  <a:tcPr>
                    <a:noFill/>
                  </a:tcPr>
                </a:tc>
                <a:tc>
                  <a:txBody>
                    <a:bodyPr/>
                    <a:lstStyle/>
                    <a:p>
                      <a:endParaRPr lang="de-DE" sz="1200" dirty="0"/>
                    </a:p>
                  </a:txBody>
                  <a:tcPr>
                    <a:solidFill>
                      <a:srgbClr val="FF0000"/>
                    </a:solidFill>
                  </a:tcPr>
                </a:tc>
                <a:tc>
                  <a:txBody>
                    <a:bodyPr/>
                    <a:lstStyle/>
                    <a:p>
                      <a:endParaRPr lang="de-DE" sz="1200" dirty="0"/>
                    </a:p>
                  </a:txBody>
                  <a:tcPr>
                    <a:solidFill>
                      <a:srgbClr val="FF000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FF0000"/>
                    </a:solidFill>
                  </a:tcPr>
                </a:tc>
                <a:extLst>
                  <a:ext uri="{0D108BD9-81ED-4DB2-BD59-A6C34878D82A}">
                    <a16:rowId xmlns:a16="http://schemas.microsoft.com/office/drawing/2014/main" val="798391113"/>
                  </a:ext>
                </a:extLst>
              </a:tr>
              <a:tr h="252000">
                <a:tc>
                  <a:txBody>
                    <a:bodyPr/>
                    <a:lstStyle/>
                    <a:p>
                      <a:r>
                        <a:rPr lang="de-DE" sz="1250" i="1" dirty="0" smtClean="0">
                          <a:solidFill>
                            <a:schemeClr val="tx1">
                              <a:lumMod val="75000"/>
                              <a:lumOff val="25000"/>
                            </a:schemeClr>
                          </a:solidFill>
                        </a:rPr>
                        <a:t>Aspergillus </a:t>
                      </a:r>
                      <a:r>
                        <a:rPr lang="de-DE" sz="1250" i="1" dirty="0" err="1" smtClean="0">
                          <a:solidFill>
                            <a:schemeClr val="tx1">
                              <a:lumMod val="75000"/>
                              <a:lumOff val="25000"/>
                            </a:schemeClr>
                          </a:solidFill>
                        </a:rPr>
                        <a:t>niger</a:t>
                      </a:r>
                      <a:endParaRPr lang="de-DE" sz="1250" i="1" dirty="0">
                        <a:solidFill>
                          <a:schemeClr val="tx1">
                            <a:lumMod val="75000"/>
                            <a:lumOff val="25000"/>
                          </a:schemeClr>
                        </a:solidFill>
                      </a:endParaRPr>
                    </a:p>
                  </a:txBody>
                  <a:tcPr>
                    <a:noFill/>
                  </a:tcPr>
                </a:tc>
                <a:tc>
                  <a:txBody>
                    <a:bodyPr/>
                    <a:lstStyle/>
                    <a:p>
                      <a:endParaRPr lang="de-DE" sz="1200" dirty="0"/>
                    </a:p>
                  </a:txBody>
                  <a:tcPr>
                    <a:solidFill>
                      <a:srgbClr val="92D050"/>
                    </a:solidFill>
                  </a:tcPr>
                </a:tc>
                <a:tc>
                  <a:txBody>
                    <a:bodyPr/>
                    <a:lstStyle/>
                    <a:p>
                      <a:endParaRPr lang="de-DE" sz="1200" dirty="0"/>
                    </a:p>
                  </a:txBody>
                  <a:tcPr>
                    <a:solidFill>
                      <a:srgbClr val="FF0000"/>
                    </a:solidFill>
                  </a:tcPr>
                </a:tc>
                <a:tc>
                  <a:txBody>
                    <a:bodyPr/>
                    <a:lstStyle/>
                    <a:p>
                      <a:endParaRPr lang="de-DE" sz="1200" dirty="0"/>
                    </a:p>
                  </a:txBody>
                  <a:tcPr>
                    <a:solidFill>
                      <a:srgbClr val="FFFF0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FF0000"/>
                    </a:solidFill>
                  </a:tcPr>
                </a:tc>
                <a:extLst>
                  <a:ext uri="{0D108BD9-81ED-4DB2-BD59-A6C34878D82A}">
                    <a16:rowId xmlns:a16="http://schemas.microsoft.com/office/drawing/2014/main" val="3237055459"/>
                  </a:ext>
                </a:extLst>
              </a:tr>
              <a:tr h="252000">
                <a:tc>
                  <a:txBody>
                    <a:bodyPr/>
                    <a:lstStyle/>
                    <a:p>
                      <a:r>
                        <a:rPr lang="de-DE" sz="1250" i="1" dirty="0" err="1" smtClean="0">
                          <a:solidFill>
                            <a:schemeClr val="tx1">
                              <a:lumMod val="75000"/>
                              <a:lumOff val="25000"/>
                            </a:schemeClr>
                          </a:solidFill>
                        </a:rPr>
                        <a:t>Aspregillus</a:t>
                      </a:r>
                      <a:r>
                        <a:rPr lang="de-DE" sz="1250" i="1" dirty="0" smtClean="0">
                          <a:solidFill>
                            <a:schemeClr val="tx1">
                              <a:lumMod val="75000"/>
                              <a:lumOff val="25000"/>
                            </a:schemeClr>
                          </a:solidFill>
                        </a:rPr>
                        <a:t> </a:t>
                      </a:r>
                      <a:r>
                        <a:rPr lang="de-DE" sz="1250" i="1" dirty="0" err="1" smtClean="0">
                          <a:solidFill>
                            <a:schemeClr val="tx1">
                              <a:lumMod val="75000"/>
                              <a:lumOff val="25000"/>
                            </a:schemeClr>
                          </a:solidFill>
                        </a:rPr>
                        <a:t>nidulans</a:t>
                      </a:r>
                      <a:endParaRPr lang="de-DE" sz="1250" i="1" dirty="0">
                        <a:solidFill>
                          <a:schemeClr val="tx1">
                            <a:lumMod val="75000"/>
                            <a:lumOff val="25000"/>
                          </a:schemeClr>
                        </a:solidFill>
                      </a:endParaRPr>
                    </a:p>
                  </a:txBody>
                  <a:tcPr>
                    <a:noFill/>
                  </a:tcPr>
                </a:tc>
                <a:tc>
                  <a:txBody>
                    <a:bodyPr/>
                    <a:lstStyle/>
                    <a:p>
                      <a:endParaRPr lang="de-DE" sz="1200" dirty="0"/>
                    </a:p>
                  </a:txBody>
                  <a:tcPr>
                    <a:solidFill>
                      <a:srgbClr val="92D050"/>
                    </a:solidFill>
                  </a:tcPr>
                </a:tc>
                <a:tc>
                  <a:txBody>
                    <a:bodyPr/>
                    <a:lstStyle/>
                    <a:p>
                      <a:endParaRPr lang="de-DE" sz="1200" dirty="0"/>
                    </a:p>
                  </a:txBody>
                  <a:tcPr>
                    <a:solidFill>
                      <a:srgbClr val="FF0000"/>
                    </a:solidFill>
                  </a:tcPr>
                </a:tc>
                <a:tc>
                  <a:txBody>
                    <a:bodyPr/>
                    <a:lstStyle/>
                    <a:p>
                      <a:endParaRPr lang="de-DE" sz="1200" dirty="0"/>
                    </a:p>
                  </a:txBody>
                  <a:tcPr>
                    <a:solidFill>
                      <a:srgbClr val="FFFF0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FF0000"/>
                    </a:solidFill>
                  </a:tcPr>
                </a:tc>
                <a:extLst>
                  <a:ext uri="{0D108BD9-81ED-4DB2-BD59-A6C34878D82A}">
                    <a16:rowId xmlns:a16="http://schemas.microsoft.com/office/drawing/2014/main" val="40535875"/>
                  </a:ext>
                </a:extLst>
              </a:tr>
              <a:tr h="252000">
                <a:tc>
                  <a:txBody>
                    <a:bodyPr/>
                    <a:lstStyle/>
                    <a:p>
                      <a:r>
                        <a:rPr lang="de-DE" sz="1250" i="1" dirty="0" smtClean="0">
                          <a:solidFill>
                            <a:schemeClr val="tx1">
                              <a:lumMod val="75000"/>
                              <a:lumOff val="25000"/>
                            </a:schemeClr>
                          </a:solidFill>
                        </a:rPr>
                        <a:t>Candida albicans</a:t>
                      </a:r>
                      <a:endParaRPr lang="de-DE" sz="1250" i="1" dirty="0">
                        <a:solidFill>
                          <a:schemeClr val="tx1">
                            <a:lumMod val="75000"/>
                            <a:lumOff val="25000"/>
                          </a:schemeClr>
                        </a:solidFill>
                      </a:endParaRPr>
                    </a:p>
                  </a:txBody>
                  <a:tcPr>
                    <a:no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extLst>
                  <a:ext uri="{0D108BD9-81ED-4DB2-BD59-A6C34878D82A}">
                    <a16:rowId xmlns:a16="http://schemas.microsoft.com/office/drawing/2014/main" val="140081082"/>
                  </a:ext>
                </a:extLst>
              </a:tr>
              <a:tr h="252000">
                <a:tc>
                  <a:txBody>
                    <a:bodyPr/>
                    <a:lstStyle/>
                    <a:p>
                      <a:r>
                        <a:rPr lang="de-DE" sz="1250" i="1" dirty="0" smtClean="0">
                          <a:solidFill>
                            <a:schemeClr val="tx1">
                              <a:lumMod val="75000"/>
                              <a:lumOff val="25000"/>
                            </a:schemeClr>
                          </a:solidFill>
                        </a:rPr>
                        <a:t>Candida </a:t>
                      </a:r>
                      <a:r>
                        <a:rPr lang="de-DE" sz="1250" i="1" dirty="0" err="1" smtClean="0">
                          <a:solidFill>
                            <a:schemeClr val="tx1">
                              <a:lumMod val="75000"/>
                              <a:lumOff val="25000"/>
                            </a:schemeClr>
                          </a:solidFill>
                        </a:rPr>
                        <a:t>glabrata</a:t>
                      </a:r>
                      <a:endParaRPr lang="de-DE" sz="1250" i="1" dirty="0">
                        <a:solidFill>
                          <a:schemeClr val="tx1">
                            <a:lumMod val="75000"/>
                            <a:lumOff val="25000"/>
                          </a:schemeClr>
                        </a:solidFill>
                      </a:endParaRPr>
                    </a:p>
                  </a:txBody>
                  <a:tcPr>
                    <a:noFill/>
                  </a:tcPr>
                </a:tc>
                <a:tc>
                  <a:txBody>
                    <a:bodyPr/>
                    <a:lstStyle/>
                    <a:p>
                      <a:endParaRPr lang="de-DE" sz="1200" dirty="0"/>
                    </a:p>
                  </a:txBody>
                  <a:tcPr>
                    <a:solidFill>
                      <a:srgbClr val="92D050"/>
                    </a:solidFill>
                  </a:tcPr>
                </a:tc>
                <a:tc>
                  <a:txBody>
                    <a:bodyPr/>
                    <a:lstStyle/>
                    <a:p>
                      <a:endParaRPr lang="de-DE" sz="1200" dirty="0"/>
                    </a:p>
                  </a:txBody>
                  <a:tcPr>
                    <a:solidFill>
                      <a:srgbClr val="FFFF00"/>
                    </a:solidFill>
                  </a:tcPr>
                </a:tc>
                <a:tc>
                  <a:txBody>
                    <a:bodyPr/>
                    <a:lstStyle/>
                    <a:p>
                      <a:endParaRPr lang="de-DE" sz="1200" dirty="0"/>
                    </a:p>
                  </a:txBody>
                  <a:tcPr>
                    <a:solidFill>
                      <a:srgbClr val="FFFF00"/>
                    </a:solidFill>
                  </a:tcPr>
                </a:tc>
                <a:tc>
                  <a:txBody>
                    <a:bodyPr/>
                    <a:lstStyle/>
                    <a:p>
                      <a:endParaRPr lang="de-DE" sz="1200" dirty="0"/>
                    </a:p>
                  </a:txBody>
                  <a:tcPr>
                    <a:solidFill>
                      <a:srgbClr val="FFFF00"/>
                    </a:solidFill>
                  </a:tcPr>
                </a:tc>
                <a:tc>
                  <a:txBody>
                    <a:bodyPr/>
                    <a:lstStyle/>
                    <a:p>
                      <a:endParaRPr lang="de-DE" sz="1200" dirty="0"/>
                    </a:p>
                  </a:txBody>
                  <a:tcPr>
                    <a:solidFill>
                      <a:srgbClr val="FFFF0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extLst>
                  <a:ext uri="{0D108BD9-81ED-4DB2-BD59-A6C34878D82A}">
                    <a16:rowId xmlns:a16="http://schemas.microsoft.com/office/drawing/2014/main" val="3340353742"/>
                  </a:ext>
                </a:extLst>
              </a:tr>
              <a:tr h="252000">
                <a:tc>
                  <a:txBody>
                    <a:bodyPr/>
                    <a:lstStyle/>
                    <a:p>
                      <a:r>
                        <a:rPr lang="de-DE" sz="1250" i="1" dirty="0" smtClean="0">
                          <a:solidFill>
                            <a:schemeClr val="tx1">
                              <a:lumMod val="75000"/>
                              <a:lumOff val="25000"/>
                            </a:schemeClr>
                          </a:solidFill>
                        </a:rPr>
                        <a:t>Candida </a:t>
                      </a:r>
                      <a:r>
                        <a:rPr lang="de-DE" sz="1250" i="1" dirty="0" err="1" smtClean="0">
                          <a:solidFill>
                            <a:schemeClr val="tx1">
                              <a:lumMod val="75000"/>
                              <a:lumOff val="25000"/>
                            </a:schemeClr>
                          </a:solidFill>
                        </a:rPr>
                        <a:t>krusei</a:t>
                      </a:r>
                      <a:endParaRPr lang="de-DE" sz="1250" i="1" dirty="0">
                        <a:solidFill>
                          <a:schemeClr val="tx1">
                            <a:lumMod val="75000"/>
                            <a:lumOff val="25000"/>
                          </a:schemeClr>
                        </a:solidFill>
                      </a:endParaRPr>
                    </a:p>
                  </a:txBody>
                  <a:tcPr>
                    <a:noFill/>
                  </a:tcPr>
                </a:tc>
                <a:tc>
                  <a:txBody>
                    <a:bodyPr/>
                    <a:lstStyle/>
                    <a:p>
                      <a:endParaRPr lang="de-DE" sz="1200" dirty="0"/>
                    </a:p>
                  </a:txBody>
                  <a:tcPr>
                    <a:solidFill>
                      <a:srgbClr val="92D050"/>
                    </a:solidFill>
                  </a:tcPr>
                </a:tc>
                <a:tc>
                  <a:txBody>
                    <a:bodyPr/>
                    <a:lstStyle/>
                    <a:p>
                      <a:endParaRPr lang="de-DE" sz="1200" dirty="0"/>
                    </a:p>
                  </a:txBody>
                  <a:tcPr>
                    <a:solidFill>
                      <a:srgbClr val="FF0000"/>
                    </a:solidFill>
                  </a:tcPr>
                </a:tc>
                <a:tc>
                  <a:txBody>
                    <a:bodyPr/>
                    <a:lstStyle/>
                    <a:p>
                      <a:endParaRPr lang="de-DE" sz="1200" dirty="0"/>
                    </a:p>
                  </a:txBody>
                  <a:tcPr>
                    <a:solidFill>
                      <a:srgbClr val="FFFF0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FFFF00"/>
                    </a:solidFill>
                  </a:tcPr>
                </a:tc>
                <a:extLst>
                  <a:ext uri="{0D108BD9-81ED-4DB2-BD59-A6C34878D82A}">
                    <a16:rowId xmlns:a16="http://schemas.microsoft.com/office/drawing/2014/main" val="1704357138"/>
                  </a:ext>
                </a:extLst>
              </a:tr>
              <a:tr h="252000">
                <a:tc>
                  <a:txBody>
                    <a:bodyPr/>
                    <a:lstStyle/>
                    <a:p>
                      <a:r>
                        <a:rPr lang="de-DE" sz="1250" i="1" dirty="0" smtClean="0">
                          <a:solidFill>
                            <a:schemeClr val="tx1">
                              <a:lumMod val="75000"/>
                              <a:lumOff val="25000"/>
                            </a:schemeClr>
                          </a:solidFill>
                        </a:rPr>
                        <a:t>Candida </a:t>
                      </a:r>
                      <a:r>
                        <a:rPr lang="de-DE" sz="1250" i="1" dirty="0" err="1" smtClean="0">
                          <a:solidFill>
                            <a:schemeClr val="tx1">
                              <a:lumMod val="75000"/>
                              <a:lumOff val="25000"/>
                            </a:schemeClr>
                          </a:solidFill>
                        </a:rPr>
                        <a:t>parapsilosis</a:t>
                      </a:r>
                      <a:endParaRPr lang="de-DE" sz="1250" i="1" dirty="0">
                        <a:solidFill>
                          <a:schemeClr val="tx1">
                            <a:lumMod val="75000"/>
                            <a:lumOff val="25000"/>
                          </a:schemeClr>
                        </a:solidFill>
                      </a:endParaRPr>
                    </a:p>
                  </a:txBody>
                  <a:tcPr>
                    <a:no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FFFF00"/>
                    </a:solidFill>
                  </a:tcPr>
                </a:tc>
                <a:tc>
                  <a:txBody>
                    <a:bodyPr/>
                    <a:lstStyle/>
                    <a:p>
                      <a:endParaRPr lang="de-DE" sz="1200" dirty="0"/>
                    </a:p>
                  </a:txBody>
                  <a:tcPr>
                    <a:solidFill>
                      <a:srgbClr val="FFFF00"/>
                    </a:solidFill>
                  </a:tcPr>
                </a:tc>
                <a:tc>
                  <a:txBody>
                    <a:bodyPr/>
                    <a:lstStyle/>
                    <a:p>
                      <a:endParaRPr lang="de-DE" sz="1200" dirty="0"/>
                    </a:p>
                  </a:txBody>
                  <a:tcPr>
                    <a:solidFill>
                      <a:srgbClr val="FFFF00"/>
                    </a:solidFill>
                  </a:tcPr>
                </a:tc>
                <a:tc>
                  <a:txBody>
                    <a:bodyPr/>
                    <a:lstStyle/>
                    <a:p>
                      <a:endParaRPr lang="de-DE" sz="1200" dirty="0"/>
                    </a:p>
                  </a:txBody>
                  <a:tcPr>
                    <a:solidFill>
                      <a:srgbClr val="92D050"/>
                    </a:solidFill>
                  </a:tcPr>
                </a:tc>
                <a:extLst>
                  <a:ext uri="{0D108BD9-81ED-4DB2-BD59-A6C34878D82A}">
                    <a16:rowId xmlns:a16="http://schemas.microsoft.com/office/drawing/2014/main" val="3573526151"/>
                  </a:ext>
                </a:extLst>
              </a:tr>
              <a:tr h="252000">
                <a:tc>
                  <a:txBody>
                    <a:bodyPr/>
                    <a:lstStyle/>
                    <a:p>
                      <a:r>
                        <a:rPr lang="de-DE" sz="1250" i="1" dirty="0" smtClean="0">
                          <a:solidFill>
                            <a:schemeClr val="tx1">
                              <a:lumMod val="75000"/>
                              <a:lumOff val="25000"/>
                            </a:schemeClr>
                          </a:solidFill>
                        </a:rPr>
                        <a:t>Candida </a:t>
                      </a:r>
                      <a:r>
                        <a:rPr lang="de-DE" sz="1250" i="1" dirty="0" err="1" smtClean="0">
                          <a:solidFill>
                            <a:schemeClr val="tx1">
                              <a:lumMod val="75000"/>
                              <a:lumOff val="25000"/>
                            </a:schemeClr>
                          </a:solidFill>
                        </a:rPr>
                        <a:t>guillermondii</a:t>
                      </a:r>
                      <a:endParaRPr lang="de-DE" sz="1250" i="1" dirty="0">
                        <a:solidFill>
                          <a:schemeClr val="tx1">
                            <a:lumMod val="75000"/>
                            <a:lumOff val="25000"/>
                          </a:schemeClr>
                        </a:solidFill>
                      </a:endParaRPr>
                    </a:p>
                  </a:txBody>
                  <a:tcPr>
                    <a:no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FF0000"/>
                    </a:solidFill>
                  </a:tcPr>
                </a:tc>
                <a:tc>
                  <a:txBody>
                    <a:bodyPr/>
                    <a:lstStyle/>
                    <a:p>
                      <a:endParaRPr lang="de-DE" sz="1200" dirty="0"/>
                    </a:p>
                  </a:txBody>
                  <a:tcPr>
                    <a:solidFill>
                      <a:srgbClr val="FF0000"/>
                    </a:solidFill>
                  </a:tcPr>
                </a:tc>
                <a:tc>
                  <a:txBody>
                    <a:bodyPr/>
                    <a:lstStyle/>
                    <a:p>
                      <a:endParaRPr lang="de-DE" sz="1200" dirty="0"/>
                    </a:p>
                  </a:txBody>
                  <a:tcPr>
                    <a:solidFill>
                      <a:srgbClr val="FF0000"/>
                    </a:solidFill>
                  </a:tcPr>
                </a:tc>
                <a:tc>
                  <a:txBody>
                    <a:bodyPr/>
                    <a:lstStyle/>
                    <a:p>
                      <a:endParaRPr lang="de-DE" sz="1200" dirty="0"/>
                    </a:p>
                  </a:txBody>
                  <a:tcPr>
                    <a:solidFill>
                      <a:srgbClr val="92D050"/>
                    </a:solidFill>
                  </a:tcPr>
                </a:tc>
                <a:extLst>
                  <a:ext uri="{0D108BD9-81ED-4DB2-BD59-A6C34878D82A}">
                    <a16:rowId xmlns:a16="http://schemas.microsoft.com/office/drawing/2014/main" val="3794315465"/>
                  </a:ext>
                </a:extLst>
              </a:tr>
              <a:tr h="252000">
                <a:tc>
                  <a:txBody>
                    <a:bodyPr/>
                    <a:lstStyle/>
                    <a:p>
                      <a:r>
                        <a:rPr lang="de-DE" sz="1250" i="1" dirty="0" smtClean="0">
                          <a:solidFill>
                            <a:schemeClr val="tx1">
                              <a:lumMod val="75000"/>
                              <a:lumOff val="25000"/>
                            </a:schemeClr>
                          </a:solidFill>
                        </a:rPr>
                        <a:t>Candida </a:t>
                      </a:r>
                      <a:r>
                        <a:rPr lang="de-DE" sz="1250" i="1" dirty="0" err="1" smtClean="0">
                          <a:solidFill>
                            <a:schemeClr val="tx1">
                              <a:lumMod val="75000"/>
                              <a:lumOff val="25000"/>
                            </a:schemeClr>
                          </a:solidFill>
                        </a:rPr>
                        <a:t>lusitaniae</a:t>
                      </a:r>
                      <a:endParaRPr lang="de-DE" sz="1250" i="1" dirty="0">
                        <a:solidFill>
                          <a:schemeClr val="tx1">
                            <a:lumMod val="75000"/>
                            <a:lumOff val="25000"/>
                          </a:schemeClr>
                        </a:solidFill>
                      </a:endParaRPr>
                    </a:p>
                  </a:txBody>
                  <a:tcPr>
                    <a:noFill/>
                  </a:tcPr>
                </a:tc>
                <a:tc>
                  <a:txBody>
                    <a:bodyPr/>
                    <a:lstStyle/>
                    <a:p>
                      <a:endParaRPr lang="de-DE" sz="1200" dirty="0"/>
                    </a:p>
                  </a:txBody>
                  <a:tcPr>
                    <a:solidFill>
                      <a:srgbClr val="FF000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extLst>
                  <a:ext uri="{0D108BD9-81ED-4DB2-BD59-A6C34878D82A}">
                    <a16:rowId xmlns:a16="http://schemas.microsoft.com/office/drawing/2014/main" val="2768927920"/>
                  </a:ext>
                </a:extLst>
              </a:tr>
              <a:tr h="252000">
                <a:tc>
                  <a:txBody>
                    <a:bodyPr/>
                    <a:lstStyle/>
                    <a:p>
                      <a:r>
                        <a:rPr lang="de-DE" sz="1250" i="1" dirty="0" err="1" smtClean="0">
                          <a:solidFill>
                            <a:schemeClr val="tx1">
                              <a:lumMod val="75000"/>
                              <a:lumOff val="25000"/>
                            </a:schemeClr>
                          </a:solidFill>
                        </a:rPr>
                        <a:t>Cryptococcus</a:t>
                      </a:r>
                      <a:r>
                        <a:rPr lang="de-DE" sz="1250" dirty="0" smtClean="0">
                          <a:solidFill>
                            <a:schemeClr val="tx1">
                              <a:lumMod val="75000"/>
                              <a:lumOff val="25000"/>
                            </a:schemeClr>
                          </a:solidFill>
                        </a:rPr>
                        <a:t> </a:t>
                      </a:r>
                      <a:r>
                        <a:rPr lang="de-DE" sz="1250" dirty="0" err="1" smtClean="0">
                          <a:solidFill>
                            <a:schemeClr val="tx1">
                              <a:lumMod val="75000"/>
                              <a:lumOff val="25000"/>
                            </a:schemeClr>
                          </a:solidFill>
                        </a:rPr>
                        <a:t>spp</a:t>
                      </a:r>
                      <a:r>
                        <a:rPr lang="de-DE" sz="1250" dirty="0" smtClean="0">
                          <a:solidFill>
                            <a:schemeClr val="tx1">
                              <a:lumMod val="75000"/>
                              <a:lumOff val="25000"/>
                            </a:schemeClr>
                          </a:solidFill>
                        </a:rPr>
                        <a:t>.</a:t>
                      </a:r>
                      <a:endParaRPr lang="de-DE" sz="1250" dirty="0">
                        <a:solidFill>
                          <a:schemeClr val="tx1">
                            <a:lumMod val="75000"/>
                            <a:lumOff val="25000"/>
                          </a:schemeClr>
                        </a:solidFill>
                      </a:endParaRPr>
                    </a:p>
                  </a:txBody>
                  <a:tcPr>
                    <a:no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FF0000"/>
                    </a:solidFill>
                  </a:tcPr>
                </a:tc>
                <a:tc>
                  <a:txBody>
                    <a:bodyPr/>
                    <a:lstStyle/>
                    <a:p>
                      <a:endParaRPr lang="de-DE" sz="1200" dirty="0"/>
                    </a:p>
                  </a:txBody>
                  <a:tcPr>
                    <a:solidFill>
                      <a:srgbClr val="FF0000"/>
                    </a:solidFill>
                  </a:tcPr>
                </a:tc>
                <a:tc>
                  <a:txBody>
                    <a:bodyPr/>
                    <a:lstStyle/>
                    <a:p>
                      <a:endParaRPr lang="de-DE" sz="1200" dirty="0"/>
                    </a:p>
                  </a:txBody>
                  <a:tcPr>
                    <a:solidFill>
                      <a:srgbClr val="FF0000"/>
                    </a:solidFill>
                  </a:tcPr>
                </a:tc>
                <a:tc>
                  <a:txBody>
                    <a:bodyPr/>
                    <a:lstStyle/>
                    <a:p>
                      <a:endParaRPr lang="de-DE" sz="1200" dirty="0"/>
                    </a:p>
                  </a:txBody>
                  <a:tcPr>
                    <a:solidFill>
                      <a:srgbClr val="92D050"/>
                    </a:solidFill>
                  </a:tcPr>
                </a:tc>
                <a:extLst>
                  <a:ext uri="{0D108BD9-81ED-4DB2-BD59-A6C34878D82A}">
                    <a16:rowId xmlns:a16="http://schemas.microsoft.com/office/drawing/2014/main" val="4137450206"/>
                  </a:ext>
                </a:extLst>
              </a:tr>
              <a:tr h="252000">
                <a:tc>
                  <a:txBody>
                    <a:bodyPr/>
                    <a:lstStyle/>
                    <a:p>
                      <a:r>
                        <a:rPr lang="de-DE" sz="1250" i="1" dirty="0" err="1" smtClean="0">
                          <a:solidFill>
                            <a:schemeClr val="tx1">
                              <a:lumMod val="75000"/>
                              <a:lumOff val="25000"/>
                            </a:schemeClr>
                          </a:solidFill>
                        </a:rPr>
                        <a:t>Blastomyces</a:t>
                      </a:r>
                      <a:endParaRPr lang="de-DE" sz="1250" i="1" dirty="0">
                        <a:solidFill>
                          <a:schemeClr val="tx1">
                            <a:lumMod val="75000"/>
                            <a:lumOff val="25000"/>
                          </a:schemeClr>
                        </a:solidFill>
                      </a:endParaRPr>
                    </a:p>
                  </a:txBody>
                  <a:tcPr>
                    <a:no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FFFF00"/>
                    </a:solidFill>
                  </a:tcPr>
                </a:tc>
                <a:tc>
                  <a:txBody>
                    <a:bodyPr/>
                    <a:lstStyle/>
                    <a:p>
                      <a:endParaRPr lang="de-DE" sz="1200" dirty="0"/>
                    </a:p>
                  </a:txBody>
                  <a:tcPr>
                    <a:solidFill>
                      <a:srgbClr val="FFFF00"/>
                    </a:solidFill>
                  </a:tcPr>
                </a:tc>
                <a:tc>
                  <a:txBody>
                    <a:bodyPr/>
                    <a:lstStyle/>
                    <a:p>
                      <a:endParaRPr lang="de-DE" sz="1200" dirty="0"/>
                    </a:p>
                  </a:txBody>
                  <a:tcPr>
                    <a:solidFill>
                      <a:srgbClr val="FFFF00"/>
                    </a:solidFill>
                  </a:tcPr>
                </a:tc>
                <a:tc>
                  <a:txBody>
                    <a:bodyPr/>
                    <a:lstStyle/>
                    <a:p>
                      <a:endParaRPr lang="de-DE" sz="1200" dirty="0"/>
                    </a:p>
                  </a:txBody>
                  <a:tcPr>
                    <a:solidFill>
                      <a:srgbClr val="FF0000"/>
                    </a:solidFill>
                  </a:tcPr>
                </a:tc>
                <a:extLst>
                  <a:ext uri="{0D108BD9-81ED-4DB2-BD59-A6C34878D82A}">
                    <a16:rowId xmlns:a16="http://schemas.microsoft.com/office/drawing/2014/main" val="326463636"/>
                  </a:ext>
                </a:extLst>
              </a:tr>
              <a:tr h="252000">
                <a:tc>
                  <a:txBody>
                    <a:bodyPr/>
                    <a:lstStyle/>
                    <a:p>
                      <a:r>
                        <a:rPr lang="de-DE" sz="1250" i="1" dirty="0" err="1" smtClean="0">
                          <a:solidFill>
                            <a:schemeClr val="tx1">
                              <a:lumMod val="75000"/>
                              <a:lumOff val="25000"/>
                            </a:schemeClr>
                          </a:solidFill>
                        </a:rPr>
                        <a:t>Sporothrix</a:t>
                      </a:r>
                      <a:endParaRPr lang="de-DE" sz="1250" i="1" dirty="0">
                        <a:solidFill>
                          <a:schemeClr val="tx1">
                            <a:lumMod val="75000"/>
                            <a:lumOff val="25000"/>
                          </a:schemeClr>
                        </a:solidFill>
                      </a:endParaRPr>
                    </a:p>
                  </a:txBody>
                  <a:tcPr>
                    <a:noFill/>
                  </a:tcPr>
                </a:tc>
                <a:tc>
                  <a:txBody>
                    <a:bodyPr/>
                    <a:lstStyle/>
                    <a:p>
                      <a:endParaRPr lang="de-DE" sz="1200" dirty="0"/>
                    </a:p>
                  </a:txBody>
                  <a:tcPr>
                    <a:solidFill>
                      <a:srgbClr val="92D050"/>
                    </a:solidFill>
                  </a:tcPr>
                </a:tc>
                <a:tc>
                  <a:txBody>
                    <a:bodyPr/>
                    <a:lstStyle/>
                    <a:p>
                      <a:endParaRPr lang="de-DE" sz="1200" dirty="0"/>
                    </a:p>
                  </a:txBody>
                  <a:tcPr>
                    <a:solidFill>
                      <a:srgbClr val="FF0000"/>
                    </a:solidFill>
                  </a:tcPr>
                </a:tc>
                <a:tc>
                  <a:txBody>
                    <a:bodyPr/>
                    <a:lstStyle/>
                    <a:p>
                      <a:endParaRPr lang="de-DE" sz="1200" dirty="0"/>
                    </a:p>
                  </a:txBody>
                  <a:tcPr>
                    <a:solidFill>
                      <a:srgbClr val="92D050"/>
                    </a:solidFill>
                  </a:tcPr>
                </a:tc>
                <a:tc>
                  <a:txBody>
                    <a:bodyPr/>
                    <a:lstStyle/>
                    <a:p>
                      <a:endParaRPr lang="de-DE" sz="1200" dirty="0"/>
                    </a:p>
                  </a:txBody>
                  <a:tcPr>
                    <a:solidFill>
                      <a:srgbClr val="FFFF00"/>
                    </a:solidFill>
                  </a:tcPr>
                </a:tc>
                <a:tc>
                  <a:txBody>
                    <a:bodyPr/>
                    <a:lstStyle/>
                    <a:p>
                      <a:endParaRPr lang="de-DE" sz="1200" dirty="0"/>
                    </a:p>
                  </a:txBody>
                  <a:tcPr>
                    <a:solidFill>
                      <a:srgbClr val="FF0000"/>
                    </a:solidFill>
                  </a:tcPr>
                </a:tc>
                <a:tc>
                  <a:txBody>
                    <a:bodyPr/>
                    <a:lstStyle/>
                    <a:p>
                      <a:endParaRPr lang="de-DE" sz="1200" dirty="0"/>
                    </a:p>
                  </a:txBody>
                  <a:tcPr>
                    <a:solidFill>
                      <a:srgbClr val="FFFF00"/>
                    </a:solidFill>
                  </a:tcPr>
                </a:tc>
                <a:tc>
                  <a:txBody>
                    <a:bodyPr/>
                    <a:lstStyle/>
                    <a:p>
                      <a:endParaRPr lang="de-DE" sz="1200" dirty="0"/>
                    </a:p>
                  </a:txBody>
                  <a:tcPr>
                    <a:solidFill>
                      <a:srgbClr val="FFFF00"/>
                    </a:solidFill>
                  </a:tcPr>
                </a:tc>
                <a:tc>
                  <a:txBody>
                    <a:bodyPr/>
                    <a:lstStyle/>
                    <a:p>
                      <a:endParaRPr lang="de-DE" sz="1200" dirty="0"/>
                    </a:p>
                  </a:txBody>
                  <a:tcPr>
                    <a:solidFill>
                      <a:srgbClr val="FFFF00"/>
                    </a:solidFill>
                  </a:tcPr>
                </a:tc>
                <a:tc>
                  <a:txBody>
                    <a:bodyPr/>
                    <a:lstStyle/>
                    <a:p>
                      <a:endParaRPr lang="de-DE" sz="1200" dirty="0"/>
                    </a:p>
                  </a:txBody>
                  <a:tcPr>
                    <a:solidFill>
                      <a:srgbClr val="FF0000"/>
                    </a:solidFill>
                  </a:tcPr>
                </a:tc>
                <a:extLst>
                  <a:ext uri="{0D108BD9-81ED-4DB2-BD59-A6C34878D82A}">
                    <a16:rowId xmlns:a16="http://schemas.microsoft.com/office/drawing/2014/main" val="521121920"/>
                  </a:ext>
                </a:extLst>
              </a:tr>
              <a:tr h="252000">
                <a:tc>
                  <a:txBody>
                    <a:bodyPr/>
                    <a:lstStyle/>
                    <a:p>
                      <a:r>
                        <a:rPr lang="de-DE" sz="1250" i="1" dirty="0" err="1" smtClean="0">
                          <a:solidFill>
                            <a:schemeClr val="tx1">
                              <a:lumMod val="75000"/>
                              <a:lumOff val="25000"/>
                            </a:schemeClr>
                          </a:solidFill>
                        </a:rPr>
                        <a:t>Fusarium</a:t>
                      </a:r>
                      <a:r>
                        <a:rPr lang="de-DE" sz="1250" dirty="0" smtClean="0">
                          <a:solidFill>
                            <a:schemeClr val="tx1">
                              <a:lumMod val="75000"/>
                              <a:lumOff val="25000"/>
                            </a:schemeClr>
                          </a:solidFill>
                        </a:rPr>
                        <a:t> </a:t>
                      </a:r>
                      <a:r>
                        <a:rPr lang="de-DE" sz="1250" dirty="0" err="1" smtClean="0">
                          <a:solidFill>
                            <a:schemeClr val="tx1">
                              <a:lumMod val="75000"/>
                              <a:lumOff val="25000"/>
                            </a:schemeClr>
                          </a:solidFill>
                        </a:rPr>
                        <a:t>spp</a:t>
                      </a:r>
                      <a:r>
                        <a:rPr lang="de-DE" sz="1250" dirty="0" smtClean="0">
                          <a:solidFill>
                            <a:schemeClr val="tx1">
                              <a:lumMod val="75000"/>
                              <a:lumOff val="25000"/>
                            </a:schemeClr>
                          </a:solidFill>
                        </a:rPr>
                        <a:t>.</a:t>
                      </a:r>
                      <a:endParaRPr lang="de-DE" sz="1250" dirty="0">
                        <a:solidFill>
                          <a:schemeClr val="tx1">
                            <a:lumMod val="75000"/>
                            <a:lumOff val="25000"/>
                          </a:schemeClr>
                        </a:solidFill>
                      </a:endParaRPr>
                    </a:p>
                  </a:txBody>
                  <a:tcPr>
                    <a:noFill/>
                  </a:tcPr>
                </a:tc>
                <a:tc>
                  <a:txBody>
                    <a:bodyPr/>
                    <a:lstStyle/>
                    <a:p>
                      <a:endParaRPr lang="de-DE" sz="1200" dirty="0"/>
                    </a:p>
                  </a:txBody>
                  <a:tcPr>
                    <a:solidFill>
                      <a:srgbClr val="FFFF00"/>
                    </a:solidFill>
                  </a:tcPr>
                </a:tc>
                <a:tc>
                  <a:txBody>
                    <a:bodyPr/>
                    <a:lstStyle/>
                    <a:p>
                      <a:endParaRPr lang="de-DE" sz="1200" dirty="0"/>
                    </a:p>
                  </a:txBody>
                  <a:tcPr>
                    <a:solidFill>
                      <a:srgbClr val="FF0000"/>
                    </a:solidFill>
                  </a:tcPr>
                </a:tc>
                <a:tc>
                  <a:txBody>
                    <a:bodyPr/>
                    <a:lstStyle/>
                    <a:p>
                      <a:endParaRPr lang="de-DE" sz="1200" dirty="0"/>
                    </a:p>
                  </a:txBody>
                  <a:tcPr>
                    <a:solidFill>
                      <a:srgbClr val="FF000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FF0000"/>
                    </a:solidFill>
                  </a:tcPr>
                </a:tc>
                <a:tc>
                  <a:txBody>
                    <a:bodyPr/>
                    <a:lstStyle/>
                    <a:p>
                      <a:endParaRPr lang="de-DE" sz="1200" dirty="0"/>
                    </a:p>
                  </a:txBody>
                  <a:tcPr>
                    <a:solidFill>
                      <a:srgbClr val="FF0000"/>
                    </a:solidFill>
                  </a:tcPr>
                </a:tc>
                <a:tc>
                  <a:txBody>
                    <a:bodyPr/>
                    <a:lstStyle/>
                    <a:p>
                      <a:endParaRPr lang="de-DE" sz="1200" dirty="0"/>
                    </a:p>
                  </a:txBody>
                  <a:tcPr>
                    <a:solidFill>
                      <a:srgbClr val="FF0000"/>
                    </a:solidFill>
                  </a:tcPr>
                </a:tc>
                <a:tc>
                  <a:txBody>
                    <a:bodyPr/>
                    <a:lstStyle/>
                    <a:p>
                      <a:endParaRPr lang="de-DE" sz="1200" dirty="0"/>
                    </a:p>
                  </a:txBody>
                  <a:tcPr>
                    <a:solidFill>
                      <a:srgbClr val="FF0000"/>
                    </a:solidFill>
                  </a:tcPr>
                </a:tc>
                <a:extLst>
                  <a:ext uri="{0D108BD9-81ED-4DB2-BD59-A6C34878D82A}">
                    <a16:rowId xmlns:a16="http://schemas.microsoft.com/office/drawing/2014/main" val="2328296133"/>
                  </a:ext>
                </a:extLst>
              </a:tr>
              <a:tr h="252000">
                <a:tc>
                  <a:txBody>
                    <a:bodyPr/>
                    <a:lstStyle/>
                    <a:p>
                      <a:r>
                        <a:rPr lang="de-DE" sz="1250" i="1" dirty="0" err="1" smtClean="0">
                          <a:solidFill>
                            <a:schemeClr val="tx1">
                              <a:lumMod val="75000"/>
                              <a:lumOff val="25000"/>
                            </a:schemeClr>
                          </a:solidFill>
                        </a:rPr>
                        <a:t>Pichia</a:t>
                      </a:r>
                      <a:r>
                        <a:rPr lang="de-DE" sz="1250" dirty="0" smtClean="0">
                          <a:solidFill>
                            <a:schemeClr val="tx1">
                              <a:lumMod val="75000"/>
                              <a:lumOff val="25000"/>
                            </a:schemeClr>
                          </a:solidFill>
                        </a:rPr>
                        <a:t> </a:t>
                      </a:r>
                      <a:r>
                        <a:rPr lang="de-DE" sz="1250" dirty="0" err="1" smtClean="0">
                          <a:solidFill>
                            <a:schemeClr val="tx1">
                              <a:lumMod val="75000"/>
                              <a:lumOff val="25000"/>
                            </a:schemeClr>
                          </a:solidFill>
                        </a:rPr>
                        <a:t>spp</a:t>
                      </a:r>
                      <a:r>
                        <a:rPr lang="de-DE" sz="1250" dirty="0" smtClean="0">
                          <a:solidFill>
                            <a:schemeClr val="tx1">
                              <a:lumMod val="75000"/>
                              <a:lumOff val="25000"/>
                            </a:schemeClr>
                          </a:solidFill>
                        </a:rPr>
                        <a:t>.</a:t>
                      </a:r>
                      <a:endParaRPr lang="de-DE" sz="1250" dirty="0">
                        <a:solidFill>
                          <a:schemeClr val="tx1">
                            <a:lumMod val="75000"/>
                            <a:lumOff val="25000"/>
                          </a:schemeClr>
                        </a:solidFill>
                      </a:endParaRPr>
                    </a:p>
                  </a:txBody>
                  <a:tcPr>
                    <a:no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FFFF00"/>
                    </a:solidFill>
                  </a:tcPr>
                </a:tc>
                <a:tc>
                  <a:txBody>
                    <a:bodyPr/>
                    <a:lstStyle/>
                    <a:p>
                      <a:endParaRPr lang="de-DE" sz="120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a:p>
                  </a:txBody>
                  <a:tcPr>
                    <a:solidFill>
                      <a:srgbClr val="92D050"/>
                    </a:solidFill>
                  </a:tcPr>
                </a:tc>
                <a:tc>
                  <a:txBody>
                    <a:bodyPr/>
                    <a:lstStyle/>
                    <a:p>
                      <a:endParaRPr lang="de-DE" sz="1200" dirty="0"/>
                    </a:p>
                  </a:txBody>
                  <a:tcPr>
                    <a:solidFill>
                      <a:srgbClr val="92D050"/>
                    </a:solidFill>
                  </a:tcPr>
                </a:tc>
                <a:extLst>
                  <a:ext uri="{0D108BD9-81ED-4DB2-BD59-A6C34878D82A}">
                    <a16:rowId xmlns:a16="http://schemas.microsoft.com/office/drawing/2014/main" val="1386888695"/>
                  </a:ext>
                </a:extLst>
              </a:tr>
              <a:tr h="252000">
                <a:tc>
                  <a:txBody>
                    <a:bodyPr/>
                    <a:lstStyle/>
                    <a:p>
                      <a:r>
                        <a:rPr lang="de-DE" sz="1250" i="1" dirty="0" err="1" smtClean="0">
                          <a:solidFill>
                            <a:schemeClr val="tx1">
                              <a:lumMod val="75000"/>
                              <a:lumOff val="25000"/>
                            </a:schemeClr>
                          </a:solidFill>
                        </a:rPr>
                        <a:t>Saccharomyces</a:t>
                      </a:r>
                      <a:r>
                        <a:rPr lang="de-DE" sz="1250" dirty="0" smtClean="0">
                          <a:solidFill>
                            <a:schemeClr val="tx1">
                              <a:lumMod val="75000"/>
                              <a:lumOff val="25000"/>
                            </a:schemeClr>
                          </a:solidFill>
                        </a:rPr>
                        <a:t> </a:t>
                      </a:r>
                      <a:r>
                        <a:rPr lang="de-DE" sz="1250" dirty="0" err="1" smtClean="0">
                          <a:solidFill>
                            <a:schemeClr val="tx1">
                              <a:lumMod val="75000"/>
                              <a:lumOff val="25000"/>
                            </a:schemeClr>
                          </a:solidFill>
                        </a:rPr>
                        <a:t>spp</a:t>
                      </a:r>
                      <a:r>
                        <a:rPr lang="de-DE" sz="1250" dirty="0" smtClean="0">
                          <a:solidFill>
                            <a:schemeClr val="tx1">
                              <a:lumMod val="75000"/>
                              <a:lumOff val="25000"/>
                            </a:schemeClr>
                          </a:solidFill>
                        </a:rPr>
                        <a:t>.</a:t>
                      </a:r>
                      <a:endParaRPr lang="de-DE" sz="1250" dirty="0">
                        <a:solidFill>
                          <a:schemeClr val="tx1">
                            <a:lumMod val="75000"/>
                            <a:lumOff val="25000"/>
                          </a:schemeClr>
                        </a:solidFill>
                      </a:endParaRPr>
                    </a:p>
                  </a:txBody>
                  <a:tcPr>
                    <a:no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extLst>
                  <a:ext uri="{0D108BD9-81ED-4DB2-BD59-A6C34878D82A}">
                    <a16:rowId xmlns:a16="http://schemas.microsoft.com/office/drawing/2014/main" val="785592769"/>
                  </a:ext>
                </a:extLst>
              </a:tr>
              <a:tr h="252000">
                <a:tc>
                  <a:txBody>
                    <a:bodyPr/>
                    <a:lstStyle/>
                    <a:p>
                      <a:r>
                        <a:rPr lang="de-DE" sz="1250" i="1" dirty="0" err="1" smtClean="0">
                          <a:solidFill>
                            <a:schemeClr val="tx1">
                              <a:lumMod val="75000"/>
                              <a:lumOff val="25000"/>
                            </a:schemeClr>
                          </a:solidFill>
                        </a:rPr>
                        <a:t>Scedosporium</a:t>
                      </a:r>
                      <a:r>
                        <a:rPr lang="de-DE" sz="1250" i="1" dirty="0" smtClean="0">
                          <a:solidFill>
                            <a:schemeClr val="tx1">
                              <a:lumMod val="75000"/>
                              <a:lumOff val="25000"/>
                            </a:schemeClr>
                          </a:solidFill>
                        </a:rPr>
                        <a:t> </a:t>
                      </a:r>
                      <a:r>
                        <a:rPr lang="de-DE" sz="1250" i="1" dirty="0" err="1" smtClean="0">
                          <a:solidFill>
                            <a:schemeClr val="tx1">
                              <a:lumMod val="75000"/>
                              <a:lumOff val="25000"/>
                            </a:schemeClr>
                          </a:solidFill>
                        </a:rPr>
                        <a:t>apiospermum</a:t>
                      </a:r>
                      <a:endParaRPr lang="de-DE" sz="1250" i="1" dirty="0">
                        <a:solidFill>
                          <a:schemeClr val="tx1">
                            <a:lumMod val="75000"/>
                            <a:lumOff val="25000"/>
                          </a:schemeClr>
                        </a:solidFill>
                      </a:endParaRPr>
                    </a:p>
                  </a:txBody>
                  <a:tcPr>
                    <a:noFill/>
                  </a:tcPr>
                </a:tc>
                <a:tc>
                  <a:txBody>
                    <a:bodyPr/>
                    <a:lstStyle/>
                    <a:p>
                      <a:endParaRPr lang="de-DE" sz="1200" dirty="0"/>
                    </a:p>
                  </a:txBody>
                  <a:tcPr>
                    <a:solidFill>
                      <a:srgbClr val="FFFF00"/>
                    </a:solidFill>
                  </a:tcPr>
                </a:tc>
                <a:tc>
                  <a:txBody>
                    <a:bodyPr/>
                    <a:lstStyle/>
                    <a:p>
                      <a:endParaRPr lang="de-DE" sz="1200" dirty="0"/>
                    </a:p>
                  </a:txBody>
                  <a:tcPr>
                    <a:solidFill>
                      <a:srgbClr val="FF0000"/>
                    </a:solidFill>
                  </a:tcPr>
                </a:tc>
                <a:tc>
                  <a:txBody>
                    <a:bodyPr/>
                    <a:lstStyle/>
                    <a:p>
                      <a:endParaRPr lang="de-DE" sz="1200" dirty="0"/>
                    </a:p>
                  </a:txBody>
                  <a:tcPr>
                    <a:solidFill>
                      <a:srgbClr val="FFFF0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a:p>
                  </a:txBody>
                  <a:tcPr>
                    <a:solidFill>
                      <a:srgbClr val="FF0000"/>
                    </a:solidFill>
                  </a:tcPr>
                </a:tc>
                <a:tc>
                  <a:txBody>
                    <a:bodyPr/>
                    <a:lstStyle/>
                    <a:p>
                      <a:endParaRPr lang="de-DE" sz="1200"/>
                    </a:p>
                  </a:txBody>
                  <a:tcPr>
                    <a:solidFill>
                      <a:srgbClr val="FF0000"/>
                    </a:solidFill>
                  </a:tcPr>
                </a:tc>
                <a:tc>
                  <a:txBody>
                    <a:bodyPr/>
                    <a:lstStyle/>
                    <a:p>
                      <a:endParaRPr lang="de-DE" sz="1200"/>
                    </a:p>
                  </a:txBody>
                  <a:tcPr>
                    <a:solidFill>
                      <a:srgbClr val="FF0000"/>
                    </a:solidFill>
                  </a:tcPr>
                </a:tc>
                <a:tc>
                  <a:txBody>
                    <a:bodyPr/>
                    <a:lstStyle/>
                    <a:p>
                      <a:endParaRPr lang="de-DE" sz="1200" dirty="0"/>
                    </a:p>
                  </a:txBody>
                  <a:tcPr>
                    <a:solidFill>
                      <a:srgbClr val="FF0000"/>
                    </a:solidFill>
                  </a:tcPr>
                </a:tc>
                <a:extLst>
                  <a:ext uri="{0D108BD9-81ED-4DB2-BD59-A6C34878D82A}">
                    <a16:rowId xmlns:a16="http://schemas.microsoft.com/office/drawing/2014/main" val="323865256"/>
                  </a:ext>
                </a:extLst>
              </a:tr>
              <a:tr h="252000">
                <a:tc>
                  <a:txBody>
                    <a:bodyPr/>
                    <a:lstStyle/>
                    <a:p>
                      <a:r>
                        <a:rPr lang="de-DE" sz="1250" i="1" dirty="0" err="1" smtClean="0">
                          <a:solidFill>
                            <a:schemeClr val="tx1">
                              <a:lumMod val="75000"/>
                              <a:lumOff val="25000"/>
                            </a:schemeClr>
                          </a:solidFill>
                        </a:rPr>
                        <a:t>Scedosporium</a:t>
                      </a:r>
                      <a:r>
                        <a:rPr lang="de-DE" sz="1250" i="1" baseline="0" dirty="0" smtClean="0">
                          <a:solidFill>
                            <a:schemeClr val="tx1">
                              <a:lumMod val="75000"/>
                              <a:lumOff val="25000"/>
                            </a:schemeClr>
                          </a:solidFill>
                        </a:rPr>
                        <a:t> </a:t>
                      </a:r>
                      <a:r>
                        <a:rPr lang="de-DE" sz="1250" i="1" baseline="0" dirty="0" err="1" smtClean="0">
                          <a:solidFill>
                            <a:schemeClr val="tx1">
                              <a:lumMod val="75000"/>
                              <a:lumOff val="25000"/>
                            </a:schemeClr>
                          </a:solidFill>
                        </a:rPr>
                        <a:t>prolificans</a:t>
                      </a:r>
                      <a:endParaRPr lang="de-DE" sz="1250" i="1" dirty="0">
                        <a:solidFill>
                          <a:schemeClr val="tx1">
                            <a:lumMod val="75000"/>
                            <a:lumOff val="25000"/>
                          </a:schemeClr>
                        </a:solidFill>
                      </a:endParaRPr>
                    </a:p>
                  </a:txBody>
                  <a:tcPr>
                    <a:noFill/>
                  </a:tcPr>
                </a:tc>
                <a:tc>
                  <a:txBody>
                    <a:bodyPr/>
                    <a:lstStyle/>
                    <a:p>
                      <a:endParaRPr lang="de-DE" sz="1200" dirty="0"/>
                    </a:p>
                  </a:txBody>
                  <a:tcPr>
                    <a:solidFill>
                      <a:srgbClr val="FF0000"/>
                    </a:solidFill>
                  </a:tcPr>
                </a:tc>
                <a:tc>
                  <a:txBody>
                    <a:bodyPr/>
                    <a:lstStyle/>
                    <a:p>
                      <a:endParaRPr lang="de-DE" sz="1200" dirty="0"/>
                    </a:p>
                  </a:txBody>
                  <a:tcPr>
                    <a:solidFill>
                      <a:srgbClr val="FF0000"/>
                    </a:solidFill>
                  </a:tcPr>
                </a:tc>
                <a:tc>
                  <a:txBody>
                    <a:bodyPr/>
                    <a:lstStyle/>
                    <a:p>
                      <a:endParaRPr lang="de-DE" sz="1200" dirty="0"/>
                    </a:p>
                  </a:txBody>
                  <a:tcPr>
                    <a:solidFill>
                      <a:srgbClr val="FF0000"/>
                    </a:solidFill>
                  </a:tcPr>
                </a:tc>
                <a:tc>
                  <a:txBody>
                    <a:bodyPr/>
                    <a:lstStyle/>
                    <a:p>
                      <a:endParaRPr lang="de-DE" sz="1200" dirty="0"/>
                    </a:p>
                  </a:txBody>
                  <a:tcPr>
                    <a:solidFill>
                      <a:srgbClr val="FFFF00"/>
                    </a:solidFill>
                  </a:tcPr>
                </a:tc>
                <a:tc>
                  <a:txBody>
                    <a:bodyPr/>
                    <a:lstStyle/>
                    <a:p>
                      <a:endParaRPr lang="de-DE" sz="1200" dirty="0"/>
                    </a:p>
                  </a:txBody>
                  <a:tcPr>
                    <a:solidFill>
                      <a:srgbClr val="FFFF00"/>
                    </a:solidFill>
                  </a:tcPr>
                </a:tc>
                <a:tc>
                  <a:txBody>
                    <a:bodyPr/>
                    <a:lstStyle/>
                    <a:p>
                      <a:endParaRPr lang="de-DE" sz="1200" dirty="0"/>
                    </a:p>
                  </a:txBody>
                  <a:tcPr>
                    <a:solidFill>
                      <a:srgbClr val="FF0000"/>
                    </a:solidFill>
                  </a:tcPr>
                </a:tc>
                <a:tc>
                  <a:txBody>
                    <a:bodyPr/>
                    <a:lstStyle/>
                    <a:p>
                      <a:endParaRPr lang="de-DE" sz="1200" dirty="0"/>
                    </a:p>
                  </a:txBody>
                  <a:tcPr>
                    <a:solidFill>
                      <a:srgbClr val="FF0000"/>
                    </a:solidFill>
                  </a:tcPr>
                </a:tc>
                <a:tc>
                  <a:txBody>
                    <a:bodyPr/>
                    <a:lstStyle/>
                    <a:p>
                      <a:endParaRPr lang="de-DE" sz="1200" dirty="0"/>
                    </a:p>
                  </a:txBody>
                  <a:tcPr>
                    <a:solidFill>
                      <a:srgbClr val="FF0000"/>
                    </a:solidFill>
                  </a:tcPr>
                </a:tc>
                <a:tc>
                  <a:txBody>
                    <a:bodyPr/>
                    <a:lstStyle/>
                    <a:p>
                      <a:endParaRPr lang="de-DE" sz="1200" dirty="0"/>
                    </a:p>
                  </a:txBody>
                  <a:tcPr>
                    <a:solidFill>
                      <a:srgbClr val="FF0000"/>
                    </a:solidFill>
                  </a:tcPr>
                </a:tc>
                <a:extLst>
                  <a:ext uri="{0D108BD9-81ED-4DB2-BD59-A6C34878D82A}">
                    <a16:rowId xmlns:a16="http://schemas.microsoft.com/office/drawing/2014/main" val="4229687777"/>
                  </a:ext>
                </a:extLst>
              </a:tr>
              <a:tr h="252000">
                <a:tc>
                  <a:txBody>
                    <a:bodyPr/>
                    <a:lstStyle/>
                    <a:p>
                      <a:r>
                        <a:rPr lang="de-DE" sz="1250" i="1" dirty="0" err="1" smtClean="0">
                          <a:solidFill>
                            <a:schemeClr val="tx1">
                              <a:lumMod val="75000"/>
                              <a:lumOff val="25000"/>
                            </a:schemeClr>
                          </a:solidFill>
                        </a:rPr>
                        <a:t>Trichosporon</a:t>
                      </a:r>
                      <a:r>
                        <a:rPr lang="de-DE" sz="1250" dirty="0" smtClean="0">
                          <a:solidFill>
                            <a:schemeClr val="tx1">
                              <a:lumMod val="75000"/>
                              <a:lumOff val="25000"/>
                            </a:schemeClr>
                          </a:solidFill>
                        </a:rPr>
                        <a:t> </a:t>
                      </a:r>
                      <a:r>
                        <a:rPr lang="de-DE" sz="1250" dirty="0" err="1" smtClean="0">
                          <a:solidFill>
                            <a:schemeClr val="tx1">
                              <a:lumMod val="75000"/>
                              <a:lumOff val="25000"/>
                            </a:schemeClr>
                          </a:solidFill>
                        </a:rPr>
                        <a:t>spp</a:t>
                      </a:r>
                      <a:r>
                        <a:rPr lang="de-DE" sz="1250" dirty="0" smtClean="0">
                          <a:solidFill>
                            <a:schemeClr val="tx1">
                              <a:lumMod val="75000"/>
                              <a:lumOff val="25000"/>
                            </a:schemeClr>
                          </a:solidFill>
                        </a:rPr>
                        <a:t>.</a:t>
                      </a:r>
                      <a:endParaRPr lang="de-DE" sz="1250" dirty="0">
                        <a:solidFill>
                          <a:schemeClr val="tx1">
                            <a:lumMod val="75000"/>
                            <a:lumOff val="25000"/>
                          </a:schemeClr>
                        </a:solidFill>
                      </a:endParaRPr>
                    </a:p>
                  </a:txBody>
                  <a:tcPr>
                    <a:noFill/>
                  </a:tcPr>
                </a:tc>
                <a:tc>
                  <a:txBody>
                    <a:bodyPr/>
                    <a:lstStyle/>
                    <a:p>
                      <a:endParaRPr lang="de-DE" sz="1200" dirty="0"/>
                    </a:p>
                  </a:txBody>
                  <a:tcPr>
                    <a:solidFill>
                      <a:srgbClr val="FFFF0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92D050"/>
                    </a:solidFill>
                  </a:tcPr>
                </a:tc>
                <a:tc>
                  <a:txBody>
                    <a:bodyPr/>
                    <a:lstStyle/>
                    <a:p>
                      <a:endParaRPr lang="de-DE" sz="1200" dirty="0"/>
                    </a:p>
                  </a:txBody>
                  <a:tcPr>
                    <a:solidFill>
                      <a:srgbClr val="FF0000"/>
                    </a:solidFill>
                  </a:tcPr>
                </a:tc>
                <a:tc>
                  <a:txBody>
                    <a:bodyPr/>
                    <a:lstStyle/>
                    <a:p>
                      <a:endParaRPr lang="de-DE" sz="1200" dirty="0"/>
                    </a:p>
                  </a:txBody>
                  <a:tcPr>
                    <a:solidFill>
                      <a:srgbClr val="FF0000"/>
                    </a:solidFill>
                  </a:tcPr>
                </a:tc>
                <a:tc>
                  <a:txBody>
                    <a:bodyPr/>
                    <a:lstStyle/>
                    <a:p>
                      <a:endParaRPr lang="de-DE" sz="1200" dirty="0"/>
                    </a:p>
                  </a:txBody>
                  <a:tcPr>
                    <a:solidFill>
                      <a:srgbClr val="FF0000"/>
                    </a:solidFill>
                  </a:tcPr>
                </a:tc>
                <a:tc>
                  <a:txBody>
                    <a:bodyPr/>
                    <a:lstStyle/>
                    <a:p>
                      <a:endParaRPr lang="de-DE" sz="1200" dirty="0"/>
                    </a:p>
                  </a:txBody>
                  <a:tcPr>
                    <a:solidFill>
                      <a:srgbClr val="92D050"/>
                    </a:solidFill>
                  </a:tcPr>
                </a:tc>
                <a:extLst>
                  <a:ext uri="{0D108BD9-81ED-4DB2-BD59-A6C34878D82A}">
                    <a16:rowId xmlns:a16="http://schemas.microsoft.com/office/drawing/2014/main" val="1974998442"/>
                  </a:ext>
                </a:extLst>
              </a:tr>
              <a:tr h="252000">
                <a:tc>
                  <a:txBody>
                    <a:bodyPr/>
                    <a:lstStyle/>
                    <a:p>
                      <a:r>
                        <a:rPr lang="de-DE" sz="1250" i="1" dirty="0" err="1" smtClean="0">
                          <a:solidFill>
                            <a:schemeClr val="tx1">
                              <a:lumMod val="75000"/>
                              <a:lumOff val="25000"/>
                            </a:schemeClr>
                          </a:solidFill>
                        </a:rPr>
                        <a:t>Mucorales</a:t>
                      </a:r>
                      <a:endParaRPr lang="de-DE" sz="1250" i="1" dirty="0">
                        <a:solidFill>
                          <a:schemeClr val="tx1">
                            <a:lumMod val="75000"/>
                            <a:lumOff val="25000"/>
                          </a:schemeClr>
                        </a:solidFill>
                      </a:endParaRPr>
                    </a:p>
                  </a:txBody>
                  <a:tcPr>
                    <a:noFill/>
                  </a:tcPr>
                </a:tc>
                <a:tc>
                  <a:txBody>
                    <a:bodyPr/>
                    <a:lstStyle/>
                    <a:p>
                      <a:endParaRPr lang="de-DE" sz="1200" dirty="0"/>
                    </a:p>
                  </a:txBody>
                  <a:tcPr>
                    <a:solidFill>
                      <a:srgbClr val="FFFF00"/>
                    </a:solidFill>
                  </a:tcPr>
                </a:tc>
                <a:tc>
                  <a:txBody>
                    <a:bodyPr/>
                    <a:lstStyle/>
                    <a:p>
                      <a:endParaRPr lang="de-DE" sz="1200" dirty="0"/>
                    </a:p>
                  </a:txBody>
                  <a:tcPr>
                    <a:solidFill>
                      <a:srgbClr val="FF0000"/>
                    </a:solidFill>
                  </a:tcPr>
                </a:tc>
                <a:tc>
                  <a:txBody>
                    <a:bodyPr/>
                    <a:lstStyle/>
                    <a:p>
                      <a:endParaRPr lang="de-DE" sz="1200" dirty="0"/>
                    </a:p>
                  </a:txBody>
                  <a:tcPr>
                    <a:solidFill>
                      <a:srgbClr val="FF0000"/>
                    </a:solidFill>
                  </a:tcPr>
                </a:tc>
                <a:tc>
                  <a:txBody>
                    <a:bodyPr/>
                    <a:lstStyle/>
                    <a:p>
                      <a:endParaRPr lang="de-DE" sz="1200" dirty="0"/>
                    </a:p>
                  </a:txBody>
                  <a:tcPr>
                    <a:solidFill>
                      <a:srgbClr val="92D050"/>
                    </a:solidFill>
                  </a:tcPr>
                </a:tc>
                <a:tc>
                  <a:txBody>
                    <a:bodyPr/>
                    <a:lstStyle/>
                    <a:p>
                      <a:endParaRPr lang="de-DE" sz="1200" dirty="0"/>
                    </a:p>
                  </a:txBody>
                  <a:tcPr>
                    <a:solidFill>
                      <a:srgbClr val="FF0000"/>
                    </a:solidFill>
                  </a:tcPr>
                </a:tc>
                <a:tc>
                  <a:txBody>
                    <a:bodyPr/>
                    <a:lstStyle/>
                    <a:p>
                      <a:endParaRPr lang="de-DE" sz="1200" dirty="0"/>
                    </a:p>
                  </a:txBody>
                  <a:tcPr>
                    <a:solidFill>
                      <a:srgbClr val="FF0000"/>
                    </a:solidFill>
                  </a:tcPr>
                </a:tc>
                <a:tc>
                  <a:txBody>
                    <a:bodyPr/>
                    <a:lstStyle/>
                    <a:p>
                      <a:endParaRPr lang="de-DE" sz="1200" dirty="0"/>
                    </a:p>
                  </a:txBody>
                  <a:tcPr>
                    <a:solidFill>
                      <a:srgbClr val="FF0000"/>
                    </a:solidFill>
                  </a:tcPr>
                </a:tc>
                <a:tc>
                  <a:txBody>
                    <a:bodyPr/>
                    <a:lstStyle/>
                    <a:p>
                      <a:endParaRPr lang="de-DE" sz="1200" dirty="0"/>
                    </a:p>
                  </a:txBody>
                  <a:tcPr>
                    <a:solidFill>
                      <a:srgbClr val="FF0000"/>
                    </a:solidFill>
                  </a:tcPr>
                </a:tc>
                <a:tc>
                  <a:txBody>
                    <a:bodyPr/>
                    <a:lstStyle/>
                    <a:p>
                      <a:endParaRPr lang="de-DE" sz="1200" dirty="0"/>
                    </a:p>
                  </a:txBody>
                  <a:tcPr>
                    <a:solidFill>
                      <a:srgbClr val="FF0000"/>
                    </a:solidFill>
                  </a:tcPr>
                </a:tc>
                <a:extLst>
                  <a:ext uri="{0D108BD9-81ED-4DB2-BD59-A6C34878D82A}">
                    <a16:rowId xmlns:a16="http://schemas.microsoft.com/office/drawing/2014/main" val="1750952675"/>
                  </a:ext>
                </a:extLst>
              </a:tr>
            </a:tbl>
          </a:graphicData>
        </a:graphic>
      </p:graphicFrame>
      <p:sp>
        <p:nvSpPr>
          <p:cNvPr id="5" name="Textfeld 4"/>
          <p:cNvSpPr txBox="1"/>
          <p:nvPr/>
        </p:nvSpPr>
        <p:spPr>
          <a:xfrm rot="5400000">
            <a:off x="5181491" y="-2978587"/>
            <a:ext cx="461665" cy="6418840"/>
          </a:xfrm>
          <a:prstGeom prst="rect">
            <a:avLst/>
          </a:prstGeom>
          <a:noFill/>
        </p:spPr>
        <p:txBody>
          <a:bodyPr vert="vert270" wrap="square" rtlCol="0">
            <a:spAutoFit/>
          </a:bodyPr>
          <a:lstStyle/>
          <a:p>
            <a:r>
              <a:rPr lang="de-DE" b="1" dirty="0" err="1" smtClean="0">
                <a:solidFill>
                  <a:schemeClr val="tx1">
                    <a:lumMod val="75000"/>
                    <a:lumOff val="25000"/>
                  </a:schemeClr>
                </a:solidFill>
              </a:rPr>
              <a:t>Antifungal</a:t>
            </a:r>
            <a:r>
              <a:rPr lang="de-DE" b="1" dirty="0" smtClean="0">
                <a:solidFill>
                  <a:schemeClr val="tx1">
                    <a:lumMod val="75000"/>
                    <a:lumOff val="25000"/>
                  </a:schemeClr>
                </a:solidFill>
              </a:rPr>
              <a:t> </a:t>
            </a:r>
            <a:r>
              <a:rPr lang="de-DE" b="1" dirty="0" err="1" smtClean="0">
                <a:solidFill>
                  <a:schemeClr val="tx1">
                    <a:lumMod val="75000"/>
                    <a:lumOff val="25000"/>
                  </a:schemeClr>
                </a:solidFill>
              </a:rPr>
              <a:t>Spectrum</a:t>
            </a:r>
            <a:r>
              <a:rPr lang="de-DE" b="1" dirty="0" smtClean="0">
                <a:solidFill>
                  <a:schemeClr val="tx1">
                    <a:lumMod val="75000"/>
                    <a:lumOff val="25000"/>
                  </a:schemeClr>
                </a:solidFill>
              </a:rPr>
              <a:t> </a:t>
            </a:r>
            <a:r>
              <a:rPr lang="de-DE" b="1" dirty="0" err="1" smtClean="0">
                <a:solidFill>
                  <a:schemeClr val="tx1">
                    <a:lumMod val="75000"/>
                    <a:lumOff val="25000"/>
                  </a:schemeClr>
                </a:solidFill>
              </a:rPr>
              <a:t>of</a:t>
            </a:r>
            <a:r>
              <a:rPr lang="de-DE" b="1" dirty="0" smtClean="0">
                <a:solidFill>
                  <a:schemeClr val="tx1">
                    <a:lumMod val="75000"/>
                    <a:lumOff val="25000"/>
                  </a:schemeClr>
                </a:solidFill>
              </a:rPr>
              <a:t> </a:t>
            </a:r>
            <a:r>
              <a:rPr lang="de-DE" b="1" dirty="0" err="1" smtClean="0">
                <a:solidFill>
                  <a:schemeClr val="tx1">
                    <a:lumMod val="75000"/>
                    <a:lumOff val="25000"/>
                  </a:schemeClr>
                </a:solidFill>
              </a:rPr>
              <a:t>Activity</a:t>
            </a:r>
            <a:r>
              <a:rPr lang="de-DE" b="1" dirty="0" smtClean="0">
                <a:solidFill>
                  <a:schemeClr val="tx1">
                    <a:lumMod val="75000"/>
                    <a:lumOff val="25000"/>
                  </a:schemeClr>
                </a:solidFill>
              </a:rPr>
              <a:t> </a:t>
            </a:r>
            <a:r>
              <a:rPr lang="de-DE" b="1" dirty="0" err="1" smtClean="0">
                <a:solidFill>
                  <a:schemeClr val="tx1">
                    <a:lumMod val="75000"/>
                    <a:lumOff val="25000"/>
                  </a:schemeClr>
                </a:solidFill>
              </a:rPr>
              <a:t>Against</a:t>
            </a:r>
            <a:r>
              <a:rPr lang="de-DE" b="1" dirty="0" smtClean="0">
                <a:solidFill>
                  <a:schemeClr val="tx1">
                    <a:lumMod val="75000"/>
                    <a:lumOff val="25000"/>
                  </a:schemeClr>
                </a:solidFill>
              </a:rPr>
              <a:t> Common </a:t>
            </a:r>
            <a:r>
              <a:rPr lang="de-DE" b="1" dirty="0" err="1" smtClean="0">
                <a:solidFill>
                  <a:schemeClr val="tx1">
                    <a:lumMod val="75000"/>
                    <a:lumOff val="25000"/>
                  </a:schemeClr>
                </a:solidFill>
              </a:rPr>
              <a:t>Molds</a:t>
            </a:r>
            <a:r>
              <a:rPr lang="de-DE" b="1" dirty="0" smtClean="0">
                <a:solidFill>
                  <a:schemeClr val="tx1">
                    <a:lumMod val="75000"/>
                    <a:lumOff val="25000"/>
                  </a:schemeClr>
                </a:solidFill>
              </a:rPr>
              <a:t> </a:t>
            </a:r>
            <a:r>
              <a:rPr lang="de-DE" b="1" dirty="0" err="1" smtClean="0">
                <a:solidFill>
                  <a:schemeClr val="tx1">
                    <a:lumMod val="75000"/>
                    <a:lumOff val="25000"/>
                  </a:schemeClr>
                </a:solidFill>
              </a:rPr>
              <a:t>and</a:t>
            </a:r>
            <a:r>
              <a:rPr lang="de-DE" b="1" dirty="0" smtClean="0">
                <a:solidFill>
                  <a:schemeClr val="tx1">
                    <a:lumMod val="75000"/>
                    <a:lumOff val="25000"/>
                  </a:schemeClr>
                </a:solidFill>
              </a:rPr>
              <a:t> </a:t>
            </a:r>
            <a:r>
              <a:rPr lang="de-DE" b="1" dirty="0" err="1" smtClean="0">
                <a:solidFill>
                  <a:schemeClr val="tx1">
                    <a:lumMod val="75000"/>
                    <a:lumOff val="25000"/>
                  </a:schemeClr>
                </a:solidFill>
              </a:rPr>
              <a:t>Yeasts</a:t>
            </a:r>
            <a:endParaRPr lang="de-DE" b="1" dirty="0">
              <a:solidFill>
                <a:schemeClr val="tx1">
                  <a:lumMod val="75000"/>
                  <a:lumOff val="25000"/>
                </a:schemeClr>
              </a:solidFill>
            </a:endParaRPr>
          </a:p>
        </p:txBody>
      </p:sp>
      <p:grpSp>
        <p:nvGrpSpPr>
          <p:cNvPr id="10" name="Gruppieren 9"/>
          <p:cNvGrpSpPr/>
          <p:nvPr/>
        </p:nvGrpSpPr>
        <p:grpSpPr>
          <a:xfrm>
            <a:off x="9751084" y="5506398"/>
            <a:ext cx="2061713" cy="1200329"/>
            <a:chOff x="9808234" y="974785"/>
            <a:chExt cx="2061713" cy="1200329"/>
          </a:xfrm>
        </p:grpSpPr>
        <p:sp>
          <p:nvSpPr>
            <p:cNvPr id="6" name="Textfeld 5"/>
            <p:cNvSpPr txBox="1"/>
            <p:nvPr/>
          </p:nvSpPr>
          <p:spPr>
            <a:xfrm>
              <a:off x="9808234" y="974785"/>
              <a:ext cx="2061713" cy="1200329"/>
            </a:xfrm>
            <a:prstGeom prst="rect">
              <a:avLst/>
            </a:prstGeom>
            <a:noFill/>
          </p:spPr>
          <p:txBody>
            <a:bodyPr wrap="square" rtlCol="0">
              <a:spAutoFit/>
            </a:bodyPr>
            <a:lstStyle/>
            <a:p>
              <a:r>
                <a:rPr lang="de-DE" sz="900" dirty="0" smtClean="0">
                  <a:solidFill>
                    <a:schemeClr val="tx1">
                      <a:lumMod val="75000"/>
                      <a:lumOff val="25000"/>
                    </a:schemeClr>
                  </a:solidFill>
                </a:rPr>
                <a:t>AMB, </a:t>
              </a:r>
              <a:r>
                <a:rPr lang="de-DE" sz="900" dirty="0" err="1" smtClean="0">
                  <a:solidFill>
                    <a:schemeClr val="tx1">
                      <a:lumMod val="75000"/>
                      <a:lumOff val="25000"/>
                    </a:schemeClr>
                  </a:solidFill>
                </a:rPr>
                <a:t>amphotericin</a:t>
              </a:r>
              <a:r>
                <a:rPr lang="de-DE" sz="900" dirty="0" smtClean="0">
                  <a:solidFill>
                    <a:schemeClr val="tx1">
                      <a:lumMod val="75000"/>
                      <a:lumOff val="25000"/>
                    </a:schemeClr>
                  </a:solidFill>
                </a:rPr>
                <a:t>; FLU, </a:t>
              </a:r>
              <a:r>
                <a:rPr lang="de-DE" sz="900" dirty="0" err="1" smtClean="0">
                  <a:solidFill>
                    <a:schemeClr val="tx1">
                      <a:lumMod val="75000"/>
                      <a:lumOff val="25000"/>
                    </a:schemeClr>
                  </a:solidFill>
                </a:rPr>
                <a:t>fluconazole</a:t>
              </a:r>
              <a:r>
                <a:rPr lang="de-DE" sz="900" dirty="0" smtClean="0">
                  <a:solidFill>
                    <a:schemeClr val="tx1">
                      <a:lumMod val="75000"/>
                      <a:lumOff val="25000"/>
                    </a:schemeClr>
                  </a:solidFill>
                </a:rPr>
                <a:t>; ITR, </a:t>
              </a:r>
              <a:r>
                <a:rPr lang="de-DE" sz="900" dirty="0" err="1" smtClean="0">
                  <a:solidFill>
                    <a:schemeClr val="tx1">
                      <a:lumMod val="75000"/>
                      <a:lumOff val="25000"/>
                    </a:schemeClr>
                  </a:solidFill>
                </a:rPr>
                <a:t>itraconazole</a:t>
              </a:r>
              <a:r>
                <a:rPr lang="de-DE" sz="900" dirty="0" smtClean="0">
                  <a:solidFill>
                    <a:schemeClr val="tx1">
                      <a:lumMod val="75000"/>
                      <a:lumOff val="25000"/>
                    </a:schemeClr>
                  </a:solidFill>
                </a:rPr>
                <a:t>; POS, </a:t>
              </a:r>
              <a:r>
                <a:rPr lang="de-DE" sz="900" dirty="0" err="1" smtClean="0">
                  <a:solidFill>
                    <a:schemeClr val="tx1">
                      <a:lumMod val="75000"/>
                      <a:lumOff val="25000"/>
                    </a:schemeClr>
                  </a:solidFill>
                </a:rPr>
                <a:t>posaconazole</a:t>
              </a:r>
              <a:r>
                <a:rPr lang="de-DE" sz="900" dirty="0" smtClean="0">
                  <a:solidFill>
                    <a:schemeClr val="tx1">
                      <a:lumMod val="75000"/>
                      <a:lumOff val="25000"/>
                    </a:schemeClr>
                  </a:solidFill>
                </a:rPr>
                <a:t>; VOR, </a:t>
              </a:r>
              <a:r>
                <a:rPr lang="de-DE" sz="900" dirty="0" err="1" smtClean="0">
                  <a:solidFill>
                    <a:schemeClr val="tx1">
                      <a:lumMod val="75000"/>
                      <a:lumOff val="25000"/>
                    </a:schemeClr>
                  </a:solidFill>
                </a:rPr>
                <a:t>voriconazole</a:t>
              </a:r>
              <a:r>
                <a:rPr lang="de-DE" sz="900" dirty="0" smtClean="0">
                  <a:solidFill>
                    <a:schemeClr val="tx1">
                      <a:lumMod val="75000"/>
                      <a:lumOff val="25000"/>
                    </a:schemeClr>
                  </a:solidFill>
                </a:rPr>
                <a:t>; ANI, </a:t>
              </a:r>
              <a:r>
                <a:rPr lang="de-DE" sz="900" dirty="0" err="1" smtClean="0">
                  <a:solidFill>
                    <a:schemeClr val="tx1">
                      <a:lumMod val="75000"/>
                      <a:lumOff val="25000"/>
                    </a:schemeClr>
                  </a:solidFill>
                </a:rPr>
                <a:t>anidulafungin</a:t>
              </a:r>
              <a:r>
                <a:rPr lang="de-DE" sz="900" dirty="0" smtClean="0">
                  <a:solidFill>
                    <a:schemeClr val="tx1">
                      <a:lumMod val="75000"/>
                      <a:lumOff val="25000"/>
                    </a:schemeClr>
                  </a:solidFill>
                </a:rPr>
                <a:t>; MFG, </a:t>
              </a:r>
              <a:r>
                <a:rPr lang="de-DE" sz="900" dirty="0" err="1" smtClean="0">
                  <a:solidFill>
                    <a:schemeClr val="tx1">
                      <a:lumMod val="75000"/>
                      <a:lumOff val="25000"/>
                    </a:schemeClr>
                  </a:solidFill>
                </a:rPr>
                <a:t>micafungin</a:t>
              </a:r>
              <a:r>
                <a:rPr lang="de-DE" sz="900" dirty="0" smtClean="0">
                  <a:solidFill>
                    <a:schemeClr val="tx1">
                      <a:lumMod val="75000"/>
                      <a:lumOff val="25000"/>
                    </a:schemeClr>
                  </a:solidFill>
                </a:rPr>
                <a:t>; CAS, </a:t>
              </a:r>
              <a:r>
                <a:rPr lang="de-DE" sz="900" dirty="0" err="1" smtClean="0">
                  <a:solidFill>
                    <a:schemeClr val="tx1">
                      <a:lumMod val="75000"/>
                      <a:lumOff val="25000"/>
                    </a:schemeClr>
                  </a:solidFill>
                </a:rPr>
                <a:t>caspofungin</a:t>
              </a:r>
              <a:r>
                <a:rPr lang="de-DE" sz="900" dirty="0" smtClean="0">
                  <a:solidFill>
                    <a:schemeClr val="tx1">
                      <a:lumMod val="75000"/>
                      <a:lumOff val="25000"/>
                    </a:schemeClr>
                  </a:solidFill>
                </a:rPr>
                <a:t>; 5FC, </a:t>
              </a:r>
              <a:r>
                <a:rPr lang="de-DE" sz="900" dirty="0" err="1" smtClean="0">
                  <a:solidFill>
                    <a:schemeClr val="tx1">
                      <a:lumMod val="75000"/>
                      <a:lumOff val="25000"/>
                    </a:schemeClr>
                  </a:solidFill>
                </a:rPr>
                <a:t>flucytosine</a:t>
              </a:r>
              <a:endParaRPr lang="de-DE" sz="900" dirty="0" smtClean="0">
                <a:solidFill>
                  <a:schemeClr val="tx1">
                    <a:lumMod val="75000"/>
                    <a:lumOff val="25000"/>
                  </a:schemeClr>
                </a:solidFill>
              </a:endParaRPr>
            </a:p>
            <a:p>
              <a:r>
                <a:rPr lang="de-DE" sz="900" dirty="0">
                  <a:solidFill>
                    <a:schemeClr val="tx1">
                      <a:lumMod val="75000"/>
                      <a:lumOff val="25000"/>
                    </a:schemeClr>
                  </a:solidFill>
                </a:rPr>
                <a:t> </a:t>
              </a:r>
              <a:r>
                <a:rPr lang="de-DE" sz="900" dirty="0" smtClean="0">
                  <a:solidFill>
                    <a:schemeClr val="tx1">
                      <a:lumMod val="75000"/>
                      <a:lumOff val="25000"/>
                    </a:schemeClr>
                  </a:solidFill>
                </a:rPr>
                <a:t>    </a:t>
              </a:r>
              <a:r>
                <a:rPr lang="de-DE" sz="900" dirty="0" err="1" smtClean="0">
                  <a:solidFill>
                    <a:schemeClr val="tx1">
                      <a:lumMod val="75000"/>
                      <a:lumOff val="25000"/>
                    </a:schemeClr>
                  </a:solidFill>
                </a:rPr>
                <a:t>antifungal</a:t>
              </a:r>
              <a:r>
                <a:rPr lang="de-DE" sz="900" dirty="0" smtClean="0">
                  <a:solidFill>
                    <a:schemeClr val="tx1">
                      <a:lumMod val="75000"/>
                      <a:lumOff val="25000"/>
                    </a:schemeClr>
                  </a:solidFill>
                </a:rPr>
                <a:t> </a:t>
              </a:r>
              <a:r>
                <a:rPr lang="de-DE" sz="900" dirty="0" err="1" smtClean="0">
                  <a:solidFill>
                    <a:schemeClr val="tx1">
                      <a:lumMod val="75000"/>
                      <a:lumOff val="25000"/>
                    </a:schemeClr>
                  </a:solidFill>
                </a:rPr>
                <a:t>activity</a:t>
              </a:r>
              <a:r>
                <a:rPr lang="de-DE" sz="900" dirty="0" smtClean="0">
                  <a:solidFill>
                    <a:schemeClr val="tx1">
                      <a:lumMod val="75000"/>
                      <a:lumOff val="25000"/>
                    </a:schemeClr>
                  </a:solidFill>
                </a:rPr>
                <a:t> </a:t>
              </a:r>
              <a:r>
                <a:rPr lang="de-DE" sz="900" dirty="0" err="1" smtClean="0">
                  <a:solidFill>
                    <a:schemeClr val="tx1">
                      <a:lumMod val="75000"/>
                      <a:lumOff val="25000"/>
                    </a:schemeClr>
                  </a:solidFill>
                </a:rPr>
                <a:t>against</a:t>
              </a:r>
              <a:r>
                <a:rPr lang="de-DE" sz="900" dirty="0" smtClean="0">
                  <a:solidFill>
                    <a:schemeClr val="tx1">
                      <a:lumMod val="75000"/>
                      <a:lumOff val="25000"/>
                    </a:schemeClr>
                  </a:solidFill>
                </a:rPr>
                <a:t> </a:t>
              </a:r>
              <a:r>
                <a:rPr lang="de-DE" sz="900" dirty="0" err="1" smtClean="0">
                  <a:solidFill>
                    <a:schemeClr val="tx1">
                      <a:lumMod val="75000"/>
                      <a:lumOff val="25000"/>
                    </a:schemeClr>
                  </a:solidFill>
                </a:rPr>
                <a:t>isolates</a:t>
              </a:r>
              <a:endParaRPr lang="de-DE" sz="900" dirty="0" smtClean="0">
                <a:solidFill>
                  <a:schemeClr val="tx1">
                    <a:lumMod val="75000"/>
                    <a:lumOff val="25000"/>
                  </a:schemeClr>
                </a:solidFill>
              </a:endParaRPr>
            </a:p>
            <a:p>
              <a:r>
                <a:rPr lang="de-DE" sz="900" dirty="0">
                  <a:solidFill>
                    <a:schemeClr val="tx1">
                      <a:lumMod val="75000"/>
                      <a:lumOff val="25000"/>
                    </a:schemeClr>
                  </a:solidFill>
                </a:rPr>
                <a:t> </a:t>
              </a:r>
              <a:r>
                <a:rPr lang="de-DE" sz="900" dirty="0" smtClean="0">
                  <a:solidFill>
                    <a:schemeClr val="tx1">
                      <a:lumMod val="75000"/>
                      <a:lumOff val="25000"/>
                    </a:schemeClr>
                  </a:solidFill>
                </a:rPr>
                <a:t>    </a:t>
              </a:r>
              <a:r>
                <a:rPr lang="de-DE" sz="900" dirty="0" err="1" smtClean="0">
                  <a:solidFill>
                    <a:schemeClr val="tx1">
                      <a:lumMod val="75000"/>
                      <a:lumOff val="25000"/>
                    </a:schemeClr>
                  </a:solidFill>
                </a:rPr>
                <a:t>no</a:t>
              </a:r>
              <a:r>
                <a:rPr lang="de-DE" sz="900" dirty="0" smtClean="0">
                  <a:solidFill>
                    <a:schemeClr val="tx1">
                      <a:lumMod val="75000"/>
                      <a:lumOff val="25000"/>
                    </a:schemeClr>
                  </a:solidFill>
                </a:rPr>
                <a:t> </a:t>
              </a:r>
              <a:r>
                <a:rPr lang="de-DE" sz="900" dirty="0" err="1" smtClean="0">
                  <a:solidFill>
                    <a:schemeClr val="tx1">
                      <a:lumMod val="75000"/>
                      <a:lumOff val="25000"/>
                    </a:schemeClr>
                  </a:solidFill>
                </a:rPr>
                <a:t>or</a:t>
              </a:r>
              <a:r>
                <a:rPr lang="de-DE" sz="900" dirty="0" smtClean="0">
                  <a:solidFill>
                    <a:schemeClr val="tx1">
                      <a:lumMod val="75000"/>
                      <a:lumOff val="25000"/>
                    </a:schemeClr>
                  </a:solidFill>
                </a:rPr>
                <a:t> limited </a:t>
              </a:r>
              <a:r>
                <a:rPr lang="de-DE" sz="900" dirty="0" err="1" smtClean="0">
                  <a:solidFill>
                    <a:schemeClr val="tx1">
                      <a:lumMod val="75000"/>
                      <a:lumOff val="25000"/>
                    </a:schemeClr>
                  </a:solidFill>
                </a:rPr>
                <a:t>activity</a:t>
              </a:r>
              <a:endParaRPr lang="de-DE" sz="900" dirty="0" smtClean="0">
                <a:solidFill>
                  <a:schemeClr val="tx1">
                    <a:lumMod val="75000"/>
                    <a:lumOff val="25000"/>
                  </a:schemeClr>
                </a:solidFill>
              </a:endParaRPr>
            </a:p>
            <a:p>
              <a:r>
                <a:rPr lang="de-DE" sz="900" dirty="0">
                  <a:solidFill>
                    <a:schemeClr val="tx1">
                      <a:lumMod val="75000"/>
                      <a:lumOff val="25000"/>
                    </a:schemeClr>
                  </a:solidFill>
                </a:rPr>
                <a:t> </a:t>
              </a:r>
              <a:r>
                <a:rPr lang="de-DE" sz="900" dirty="0" smtClean="0">
                  <a:solidFill>
                    <a:schemeClr val="tx1">
                      <a:lumMod val="75000"/>
                      <a:lumOff val="25000"/>
                    </a:schemeClr>
                  </a:solidFill>
                </a:rPr>
                <a:t>    variable </a:t>
              </a:r>
              <a:r>
                <a:rPr lang="de-DE" sz="900" dirty="0" err="1" smtClean="0">
                  <a:solidFill>
                    <a:schemeClr val="tx1">
                      <a:lumMod val="75000"/>
                      <a:lumOff val="25000"/>
                    </a:schemeClr>
                  </a:solidFill>
                </a:rPr>
                <a:t>activity</a:t>
              </a:r>
              <a:r>
                <a:rPr lang="de-DE" sz="900" dirty="0" smtClean="0">
                  <a:solidFill>
                    <a:schemeClr val="tx1">
                      <a:lumMod val="75000"/>
                      <a:lumOff val="25000"/>
                    </a:schemeClr>
                  </a:solidFill>
                </a:rPr>
                <a:t> </a:t>
              </a:r>
              <a:r>
                <a:rPr lang="de-DE" sz="900" dirty="0" err="1" smtClean="0">
                  <a:solidFill>
                    <a:schemeClr val="tx1">
                      <a:lumMod val="75000"/>
                      <a:lumOff val="25000"/>
                    </a:schemeClr>
                  </a:solidFill>
                </a:rPr>
                <a:t>against</a:t>
              </a:r>
              <a:endParaRPr lang="de-DE" sz="900" dirty="0">
                <a:solidFill>
                  <a:schemeClr val="tx1">
                    <a:lumMod val="75000"/>
                    <a:lumOff val="25000"/>
                  </a:schemeClr>
                </a:solidFill>
              </a:endParaRPr>
            </a:p>
          </p:txBody>
        </p:sp>
        <p:sp>
          <p:nvSpPr>
            <p:cNvPr id="7" name="Rechteck 6"/>
            <p:cNvSpPr/>
            <p:nvPr/>
          </p:nvSpPr>
          <p:spPr>
            <a:xfrm>
              <a:off x="9913189" y="1741638"/>
              <a:ext cx="88061" cy="7763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9913188" y="1890002"/>
              <a:ext cx="88061" cy="776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9913188" y="2017550"/>
              <a:ext cx="88061" cy="776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217999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egnaposto contenuto 2"/>
          <p:cNvSpPr>
            <a:spLocks noGrp="1"/>
          </p:cNvSpPr>
          <p:nvPr>
            <p:ph idx="1"/>
          </p:nvPr>
        </p:nvSpPr>
        <p:spPr>
          <a:xfrm>
            <a:off x="1975449" y="836614"/>
            <a:ext cx="9580057" cy="5329237"/>
          </a:xfrm>
        </p:spPr>
        <p:txBody>
          <a:bodyPr>
            <a:noAutofit/>
          </a:bodyPr>
          <a:lstStyle/>
          <a:p>
            <a:pPr algn="just">
              <a:lnSpc>
                <a:spcPct val="100000"/>
              </a:lnSpc>
              <a:buFont typeface="Wingdings" panose="05000000000000000000" pitchFamily="2" charset="2"/>
              <a:buChar char="Ø"/>
            </a:pPr>
            <a:r>
              <a:rPr lang="en-US" sz="2000" b="1" dirty="0">
                <a:solidFill>
                  <a:schemeClr val="tx1">
                    <a:lumMod val="75000"/>
                    <a:lumOff val="25000"/>
                  </a:schemeClr>
                </a:solidFill>
              </a:rPr>
              <a:t>Susceptibility data describe how a given isolate, grown under </a:t>
            </a:r>
            <a:r>
              <a:rPr lang="en-US" sz="2000" b="1" dirty="0" err="1">
                <a:solidFill>
                  <a:schemeClr val="tx1">
                    <a:lumMod val="75000"/>
                    <a:lumOff val="25000"/>
                  </a:schemeClr>
                </a:solidFill>
              </a:rPr>
              <a:t>standardised</a:t>
            </a:r>
            <a:r>
              <a:rPr lang="en-US" sz="2000" b="1" dirty="0">
                <a:solidFill>
                  <a:schemeClr val="tx1">
                    <a:lumMod val="75000"/>
                    <a:lumOff val="25000"/>
                  </a:schemeClr>
                </a:solidFill>
              </a:rPr>
              <a:t> conditions, responds to increasing concentrations of antifungal agents in the laboratory. </a:t>
            </a:r>
            <a:endParaRPr lang="en-US" sz="2000" b="1" dirty="0" smtClean="0">
              <a:solidFill>
                <a:schemeClr val="tx1">
                  <a:lumMod val="75000"/>
                  <a:lumOff val="25000"/>
                </a:schemeClr>
              </a:solidFill>
            </a:endParaRPr>
          </a:p>
          <a:p>
            <a:pPr algn="just">
              <a:lnSpc>
                <a:spcPct val="100000"/>
              </a:lnSpc>
              <a:buFont typeface="Wingdings" panose="05000000000000000000" pitchFamily="2" charset="2"/>
              <a:buChar char="Ø"/>
            </a:pPr>
            <a:r>
              <a:rPr lang="en-US" sz="2000" b="1" dirty="0" smtClean="0">
                <a:solidFill>
                  <a:schemeClr val="tx1">
                    <a:lumMod val="75000"/>
                    <a:lumOff val="25000"/>
                  </a:schemeClr>
                </a:solidFill>
              </a:rPr>
              <a:t>The </a:t>
            </a:r>
            <a:r>
              <a:rPr lang="en-US" sz="2000" b="1" dirty="0">
                <a:solidFill>
                  <a:schemeClr val="tx1">
                    <a:lumMod val="75000"/>
                    <a:lumOff val="25000"/>
                  </a:schemeClr>
                </a:solidFill>
              </a:rPr>
              <a:t>lowest concentration of the drug (mg/L) needed to achieve a given endpoint of suppressed growth is reported as </a:t>
            </a:r>
            <a:r>
              <a:rPr lang="en-US" sz="2000" b="1" dirty="0" smtClean="0">
                <a:solidFill>
                  <a:schemeClr val="tx1">
                    <a:lumMod val="75000"/>
                    <a:lumOff val="25000"/>
                  </a:schemeClr>
                </a:solidFill>
              </a:rPr>
              <a:t>minimum </a:t>
            </a:r>
            <a:r>
              <a:rPr lang="en-US" sz="2000" b="1" dirty="0">
                <a:solidFill>
                  <a:schemeClr val="tx1">
                    <a:lumMod val="75000"/>
                    <a:lumOff val="25000"/>
                  </a:schemeClr>
                </a:solidFill>
              </a:rPr>
              <a:t>inhibitory concentration (MIC) or minimum effective concentration (MEC). </a:t>
            </a:r>
            <a:r>
              <a:rPr lang="en-US" sz="2000" b="1" dirty="0" smtClean="0">
                <a:solidFill>
                  <a:schemeClr val="tx1">
                    <a:lumMod val="75000"/>
                    <a:lumOff val="25000"/>
                  </a:schemeClr>
                </a:solidFill>
              </a:rPr>
              <a:t> </a:t>
            </a:r>
          </a:p>
          <a:p>
            <a:pPr algn="just">
              <a:lnSpc>
                <a:spcPct val="100000"/>
              </a:lnSpc>
              <a:buFont typeface="Wingdings" panose="05000000000000000000" pitchFamily="2" charset="2"/>
              <a:buChar char="Ø"/>
            </a:pPr>
            <a:r>
              <a:rPr lang="en-US" sz="2000" b="1" dirty="0" smtClean="0">
                <a:solidFill>
                  <a:schemeClr val="tx1">
                    <a:lumMod val="75000"/>
                    <a:lumOff val="25000"/>
                  </a:schemeClr>
                </a:solidFill>
              </a:rPr>
              <a:t>The </a:t>
            </a:r>
            <a:r>
              <a:rPr lang="en-US" sz="2000" b="1" dirty="0">
                <a:solidFill>
                  <a:schemeClr val="tx1">
                    <a:lumMod val="75000"/>
                    <a:lumOff val="25000"/>
                  </a:schemeClr>
                </a:solidFill>
              </a:rPr>
              <a:t>growth is influenced by the media, nutrient concentrations, inoculum size, temperature, incubation time, endpoint definition (often in relation to an antifungal free growth control), microplate type, and, finally, antifungal concentrations</a:t>
            </a:r>
            <a:r>
              <a:rPr lang="en-US" sz="2000" b="1" dirty="0" smtClean="0">
                <a:solidFill>
                  <a:schemeClr val="tx1">
                    <a:lumMod val="75000"/>
                    <a:lumOff val="25000"/>
                  </a:schemeClr>
                </a:solidFill>
              </a:rPr>
              <a:t>.</a:t>
            </a:r>
          </a:p>
          <a:p>
            <a:pPr algn="just">
              <a:lnSpc>
                <a:spcPct val="100000"/>
              </a:lnSpc>
              <a:buFont typeface="Wingdings" panose="05000000000000000000" pitchFamily="2" charset="2"/>
              <a:buChar char="Ø"/>
            </a:pPr>
            <a:r>
              <a:rPr lang="en-US" altLang="en-US" sz="2000" b="1" dirty="0" smtClean="0">
                <a:solidFill>
                  <a:schemeClr val="tx1">
                    <a:lumMod val="75000"/>
                    <a:lumOff val="25000"/>
                  </a:schemeClr>
                </a:solidFill>
              </a:rPr>
              <a:t>MICs represent a simple method to </a:t>
            </a:r>
            <a:r>
              <a:rPr lang="en-US" altLang="en-US" sz="2000" b="1" dirty="0">
                <a:solidFill>
                  <a:schemeClr val="tx1">
                    <a:lumMod val="75000"/>
                    <a:lumOff val="25000"/>
                  </a:schemeClr>
                </a:solidFill>
              </a:rPr>
              <a:t>estimate </a:t>
            </a:r>
            <a:r>
              <a:rPr lang="en-US" altLang="en-US" sz="2000" b="1" dirty="0" smtClean="0">
                <a:solidFill>
                  <a:schemeClr val="tx1">
                    <a:lumMod val="75000"/>
                    <a:lumOff val="25000"/>
                  </a:schemeClr>
                </a:solidFill>
              </a:rPr>
              <a:t>an antifungal </a:t>
            </a:r>
            <a:r>
              <a:rPr lang="en-US" altLang="en-US" sz="2000" b="1" dirty="0">
                <a:solidFill>
                  <a:schemeClr val="tx1">
                    <a:lumMod val="75000"/>
                    <a:lumOff val="25000"/>
                  </a:schemeClr>
                </a:solidFill>
              </a:rPr>
              <a:t>effect </a:t>
            </a:r>
            <a:r>
              <a:rPr lang="en-US" altLang="en-US" sz="2000" b="1" i="1" dirty="0">
                <a:solidFill>
                  <a:schemeClr val="tx1">
                    <a:lumMod val="75000"/>
                    <a:lumOff val="25000"/>
                  </a:schemeClr>
                </a:solidFill>
              </a:rPr>
              <a:t>in </a:t>
            </a:r>
            <a:r>
              <a:rPr lang="en-US" altLang="en-US" sz="2000" b="1" i="1" dirty="0" smtClean="0">
                <a:solidFill>
                  <a:schemeClr val="tx1">
                    <a:lumMod val="75000"/>
                    <a:lumOff val="25000"/>
                  </a:schemeClr>
                </a:solidFill>
              </a:rPr>
              <a:t>vitro. </a:t>
            </a:r>
            <a:r>
              <a:rPr lang="en-US" altLang="en-US" sz="2000" b="1" dirty="0" smtClean="0">
                <a:solidFill>
                  <a:schemeClr val="tx1">
                    <a:lumMod val="75000"/>
                    <a:lumOff val="25000"/>
                  </a:schemeClr>
                </a:solidFill>
              </a:rPr>
              <a:t>The </a:t>
            </a:r>
            <a:r>
              <a:rPr lang="en-US" altLang="en-US" sz="2000" b="1" dirty="0" err="1">
                <a:solidFill>
                  <a:schemeClr val="tx1">
                    <a:lumMod val="75000"/>
                    <a:lumOff val="25000"/>
                  </a:schemeClr>
                </a:solidFill>
              </a:rPr>
              <a:t>microdilution</a:t>
            </a:r>
            <a:r>
              <a:rPr lang="en-US" altLang="en-US" sz="2000" b="1" dirty="0">
                <a:solidFill>
                  <a:schemeClr val="tx1">
                    <a:lumMod val="75000"/>
                    <a:lumOff val="25000"/>
                  </a:schemeClr>
                </a:solidFill>
              </a:rPr>
              <a:t> method has become the preferred </a:t>
            </a:r>
            <a:r>
              <a:rPr lang="en-US" altLang="en-US" sz="2000" b="1" dirty="0" smtClean="0">
                <a:solidFill>
                  <a:schemeClr val="tx1">
                    <a:lumMod val="75000"/>
                    <a:lumOff val="25000"/>
                  </a:schemeClr>
                </a:solidFill>
              </a:rPr>
              <a:t>method.</a:t>
            </a:r>
            <a:endParaRPr lang="en-US" altLang="en-US" sz="2000" b="1" dirty="0">
              <a:solidFill>
                <a:schemeClr val="tx1">
                  <a:lumMod val="75000"/>
                  <a:lumOff val="25000"/>
                </a:schemeClr>
              </a:solidFill>
            </a:endParaRPr>
          </a:p>
          <a:p>
            <a:pPr algn="just">
              <a:lnSpc>
                <a:spcPct val="100000"/>
              </a:lnSpc>
              <a:buFont typeface="Wingdings" panose="05000000000000000000" pitchFamily="2" charset="2"/>
              <a:buChar char="Ø"/>
            </a:pPr>
            <a:r>
              <a:rPr lang="en-US" altLang="en-US" sz="2000" b="1" dirty="0">
                <a:solidFill>
                  <a:schemeClr val="tx1">
                    <a:lumMod val="75000"/>
                    <a:lumOff val="25000"/>
                  </a:schemeClr>
                </a:solidFill>
              </a:rPr>
              <a:t>MICs can also be determined by agar diffusion (</a:t>
            </a:r>
            <a:r>
              <a:rPr lang="en-US" altLang="en-US" sz="2000" b="1" dirty="0" err="1">
                <a:solidFill>
                  <a:schemeClr val="tx1">
                    <a:lumMod val="75000"/>
                    <a:lumOff val="25000"/>
                  </a:schemeClr>
                </a:solidFill>
              </a:rPr>
              <a:t>Etest</a:t>
            </a:r>
            <a:r>
              <a:rPr lang="en-US" altLang="en-US" sz="2000" b="1" dirty="0">
                <a:solidFill>
                  <a:schemeClr val="tx1">
                    <a:lumMod val="75000"/>
                    <a:lumOff val="25000"/>
                  </a:schemeClr>
                </a:solidFill>
              </a:rPr>
              <a:t>, disk) or agar dilution, where the antifungal is incorporated into agar, again in a twofold dilution series, and the inoculum is spotted onto the agar surface prior to </a:t>
            </a:r>
            <a:r>
              <a:rPr lang="en-US" altLang="en-US" sz="2000" b="1" dirty="0" smtClean="0">
                <a:solidFill>
                  <a:schemeClr val="tx1">
                    <a:lumMod val="75000"/>
                    <a:lumOff val="25000"/>
                  </a:schemeClr>
                </a:solidFill>
              </a:rPr>
              <a:t>incubation.</a:t>
            </a:r>
          </a:p>
          <a:p>
            <a:pPr algn="just">
              <a:lnSpc>
                <a:spcPct val="100000"/>
              </a:lnSpc>
              <a:buFont typeface="Wingdings" panose="05000000000000000000" pitchFamily="2" charset="2"/>
              <a:buChar char="Ø"/>
            </a:pPr>
            <a:r>
              <a:rPr lang="en-US" sz="2000" b="1" dirty="0">
                <a:solidFill>
                  <a:schemeClr val="tx1">
                    <a:lumMod val="75000"/>
                    <a:lumOff val="25000"/>
                  </a:schemeClr>
                </a:solidFill>
              </a:rPr>
              <a:t>AFST is indicated for cases of proven or probable IFD, when there is suspicion for acquired resistance, or in cases of refractory or breakthrough disease.</a:t>
            </a:r>
          </a:p>
          <a:p>
            <a:pPr algn="just">
              <a:lnSpc>
                <a:spcPct val="100000"/>
              </a:lnSpc>
              <a:buFont typeface="Wingdings" panose="05000000000000000000" pitchFamily="2" charset="2"/>
              <a:buChar char="Ø"/>
            </a:pPr>
            <a:endParaRPr lang="en-US" altLang="en-US" sz="2000" b="1" i="1" dirty="0">
              <a:solidFill>
                <a:schemeClr val="tx1">
                  <a:lumMod val="75000"/>
                  <a:lumOff val="25000"/>
                </a:schemeClr>
              </a:solidFill>
            </a:endParaRPr>
          </a:p>
        </p:txBody>
      </p:sp>
      <p:grpSp>
        <p:nvGrpSpPr>
          <p:cNvPr id="3" name="Gruppieren 2"/>
          <p:cNvGrpSpPr>
            <a:grpSpLocks noChangeAspect="1"/>
          </p:cNvGrpSpPr>
          <p:nvPr/>
        </p:nvGrpSpPr>
        <p:grpSpPr>
          <a:xfrm>
            <a:off x="252961" y="345847"/>
            <a:ext cx="1491999" cy="6217403"/>
            <a:chOff x="1769351" y="332656"/>
            <a:chExt cx="1434228" cy="5976664"/>
          </a:xfrm>
        </p:grpSpPr>
        <p:pic>
          <p:nvPicPr>
            <p:cNvPr id="4" name="Picture 7" descr="Bildergebnis für aspergill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2063" y="3450309"/>
              <a:ext cx="1421512" cy="13468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Bildergebnis für aspergill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844058" y="4949801"/>
              <a:ext cx="1297524" cy="14215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04619" y="1886023"/>
              <a:ext cx="1384870" cy="141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9351" y="332656"/>
              <a:ext cx="1434224" cy="138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094053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184742" y="226022"/>
            <a:ext cx="8999165" cy="6214278"/>
          </a:xfrm>
          <a:prstGeom prst="rect">
            <a:avLst/>
          </a:prstGeom>
        </p:spPr>
      </p:pic>
      <p:sp>
        <p:nvSpPr>
          <p:cNvPr id="3" name="Textfeld 2"/>
          <p:cNvSpPr txBox="1"/>
          <p:nvPr/>
        </p:nvSpPr>
        <p:spPr>
          <a:xfrm>
            <a:off x="10474293" y="6468225"/>
            <a:ext cx="1575047" cy="276999"/>
          </a:xfrm>
          <a:prstGeom prst="rect">
            <a:avLst/>
          </a:prstGeom>
          <a:noFill/>
        </p:spPr>
        <p:txBody>
          <a:bodyPr wrap="none" rtlCol="0">
            <a:spAutoFit/>
          </a:bodyPr>
          <a:lstStyle/>
          <a:p>
            <a:r>
              <a:rPr lang="de-DE" sz="1200" dirty="0"/>
              <a:t>J. Fungi 2021, 7(1), 17</a:t>
            </a:r>
          </a:p>
        </p:txBody>
      </p:sp>
    </p:spTree>
    <p:extLst>
      <p:ext uri="{BB962C8B-B14F-4D97-AF65-F5344CB8AC3E}">
        <p14:creationId xmlns:p14="http://schemas.microsoft.com/office/powerpoint/2010/main" val="2471748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809625" y="509587"/>
            <a:ext cx="10572750" cy="5838825"/>
          </a:xfrm>
          <a:prstGeom prst="rect">
            <a:avLst/>
          </a:prstGeom>
        </p:spPr>
      </p:pic>
      <p:sp>
        <p:nvSpPr>
          <p:cNvPr id="3" name="Textfeld 2"/>
          <p:cNvSpPr txBox="1"/>
          <p:nvPr/>
        </p:nvSpPr>
        <p:spPr>
          <a:xfrm>
            <a:off x="9941858" y="6447024"/>
            <a:ext cx="1575047" cy="276999"/>
          </a:xfrm>
          <a:prstGeom prst="rect">
            <a:avLst/>
          </a:prstGeom>
          <a:noFill/>
        </p:spPr>
        <p:txBody>
          <a:bodyPr wrap="none" rtlCol="0">
            <a:spAutoFit/>
          </a:bodyPr>
          <a:lstStyle/>
          <a:p>
            <a:r>
              <a:rPr lang="de-DE" sz="1200" dirty="0"/>
              <a:t>J. Fungi 2021, 7(1), 17</a:t>
            </a:r>
          </a:p>
        </p:txBody>
      </p:sp>
    </p:spTree>
    <p:extLst>
      <p:ext uri="{BB962C8B-B14F-4D97-AF65-F5344CB8AC3E}">
        <p14:creationId xmlns:p14="http://schemas.microsoft.com/office/powerpoint/2010/main" val="2687881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083442" y="1056590"/>
            <a:ext cx="9230413" cy="4351338"/>
          </a:xfrm>
        </p:spPr>
        <p:txBody>
          <a:bodyPr>
            <a:normAutofit fontScale="92500"/>
          </a:bodyPr>
          <a:lstStyle/>
          <a:p>
            <a:pPr marL="0" indent="0">
              <a:buNone/>
            </a:pPr>
            <a:r>
              <a:rPr lang="en-US" b="1" dirty="0">
                <a:solidFill>
                  <a:schemeClr val="tx1">
                    <a:lumMod val="75000"/>
                    <a:lumOff val="25000"/>
                  </a:schemeClr>
                </a:solidFill>
              </a:rPr>
              <a:t>There are several clinical scenarios when AFST is not likely to be clinically informative. </a:t>
            </a:r>
            <a:endParaRPr lang="en-US" b="1" dirty="0" smtClean="0">
              <a:solidFill>
                <a:schemeClr val="tx1">
                  <a:lumMod val="75000"/>
                  <a:lumOff val="25000"/>
                </a:schemeClr>
              </a:solidFill>
            </a:endParaRPr>
          </a:p>
          <a:p>
            <a:pPr marL="0" indent="0">
              <a:buNone/>
            </a:pPr>
            <a:r>
              <a:rPr lang="en-US" b="1" dirty="0" smtClean="0">
                <a:solidFill>
                  <a:schemeClr val="tx1">
                    <a:lumMod val="75000"/>
                    <a:lumOff val="25000"/>
                  </a:schemeClr>
                </a:solidFill>
              </a:rPr>
              <a:t>Some </a:t>
            </a:r>
            <a:r>
              <a:rPr lang="en-US" b="1" dirty="0">
                <a:solidFill>
                  <a:schemeClr val="tx1">
                    <a:lumMod val="75000"/>
                    <a:lumOff val="25000"/>
                  </a:schemeClr>
                </a:solidFill>
              </a:rPr>
              <a:t>fungal organisms have intrinsic resistance to an antifungal agent or class based on functional or structural </a:t>
            </a:r>
            <a:r>
              <a:rPr lang="en-US" b="1" dirty="0" smtClean="0">
                <a:solidFill>
                  <a:schemeClr val="tx1">
                    <a:lumMod val="75000"/>
                    <a:lumOff val="25000"/>
                  </a:schemeClr>
                </a:solidFill>
              </a:rPr>
              <a:t>characteristics: </a:t>
            </a:r>
          </a:p>
          <a:p>
            <a:pPr lvl="1">
              <a:buFont typeface="Wingdings" panose="05000000000000000000" pitchFamily="2" charset="2"/>
              <a:buChar char="Ø"/>
            </a:pPr>
            <a:r>
              <a:rPr lang="en-US" b="1" dirty="0" err="1" smtClean="0">
                <a:solidFill>
                  <a:schemeClr val="tx1">
                    <a:lumMod val="75000"/>
                    <a:lumOff val="25000"/>
                  </a:schemeClr>
                </a:solidFill>
              </a:rPr>
              <a:t>echinocandin</a:t>
            </a:r>
            <a:r>
              <a:rPr lang="en-US" b="1" dirty="0" smtClean="0">
                <a:solidFill>
                  <a:schemeClr val="tx1">
                    <a:lumMod val="75000"/>
                    <a:lumOff val="25000"/>
                  </a:schemeClr>
                </a:solidFill>
              </a:rPr>
              <a:t> </a:t>
            </a:r>
            <a:r>
              <a:rPr lang="en-US" b="1" dirty="0">
                <a:solidFill>
                  <a:schemeClr val="tx1">
                    <a:lumMod val="75000"/>
                    <a:lumOff val="25000"/>
                  </a:schemeClr>
                </a:solidFill>
              </a:rPr>
              <a:t>resistance in </a:t>
            </a:r>
            <a:r>
              <a:rPr lang="en-US" b="1" i="1" dirty="0">
                <a:solidFill>
                  <a:schemeClr val="tx1">
                    <a:lumMod val="75000"/>
                    <a:lumOff val="25000"/>
                  </a:schemeClr>
                </a:solidFill>
              </a:rPr>
              <a:t>Cryptococcus</a:t>
            </a:r>
            <a:r>
              <a:rPr lang="en-US" b="1" dirty="0">
                <a:solidFill>
                  <a:schemeClr val="tx1">
                    <a:lumMod val="75000"/>
                    <a:lumOff val="25000"/>
                  </a:schemeClr>
                </a:solidFill>
              </a:rPr>
              <a:t> and </a:t>
            </a:r>
            <a:r>
              <a:rPr lang="en-US" b="1" i="1" dirty="0" err="1">
                <a:solidFill>
                  <a:schemeClr val="tx1">
                    <a:lumMod val="75000"/>
                    <a:lumOff val="25000"/>
                  </a:schemeClr>
                </a:solidFill>
              </a:rPr>
              <a:t>Rhodotorula</a:t>
            </a:r>
            <a:r>
              <a:rPr lang="en-US" b="1" dirty="0">
                <a:solidFill>
                  <a:schemeClr val="tx1">
                    <a:lumMod val="75000"/>
                    <a:lumOff val="25000"/>
                  </a:schemeClr>
                </a:solidFill>
              </a:rPr>
              <a:t> spp. </a:t>
            </a:r>
            <a:endParaRPr lang="en-US" b="1" dirty="0" smtClean="0">
              <a:solidFill>
                <a:schemeClr val="tx1">
                  <a:lumMod val="75000"/>
                  <a:lumOff val="25000"/>
                </a:schemeClr>
              </a:solidFill>
            </a:endParaRPr>
          </a:p>
          <a:p>
            <a:pPr lvl="1">
              <a:buFont typeface="Wingdings" panose="05000000000000000000" pitchFamily="2" charset="2"/>
              <a:buChar char="Ø"/>
            </a:pPr>
            <a:r>
              <a:rPr lang="en-US" b="1" dirty="0" smtClean="0">
                <a:solidFill>
                  <a:schemeClr val="tx1">
                    <a:lumMod val="75000"/>
                    <a:lumOff val="25000"/>
                  </a:schemeClr>
                </a:solidFill>
              </a:rPr>
              <a:t>resistance </a:t>
            </a:r>
            <a:r>
              <a:rPr lang="en-US" b="1" dirty="0">
                <a:solidFill>
                  <a:schemeClr val="tx1">
                    <a:lumMod val="75000"/>
                    <a:lumOff val="25000"/>
                  </a:schemeClr>
                </a:solidFill>
              </a:rPr>
              <a:t>to fluconazole by </a:t>
            </a:r>
            <a:r>
              <a:rPr lang="en-US" b="1" i="1" dirty="0">
                <a:solidFill>
                  <a:schemeClr val="tx1">
                    <a:lumMod val="75000"/>
                    <a:lumOff val="25000"/>
                  </a:schemeClr>
                </a:solidFill>
              </a:rPr>
              <a:t>Aspergillus</a:t>
            </a:r>
            <a:r>
              <a:rPr lang="en-US" b="1" dirty="0">
                <a:solidFill>
                  <a:schemeClr val="tx1">
                    <a:lumMod val="75000"/>
                    <a:lumOff val="25000"/>
                  </a:schemeClr>
                </a:solidFill>
              </a:rPr>
              <a:t> </a:t>
            </a:r>
            <a:r>
              <a:rPr lang="en-US" b="1" dirty="0" smtClean="0">
                <a:solidFill>
                  <a:schemeClr val="tx1">
                    <a:lumMod val="75000"/>
                    <a:lumOff val="25000"/>
                  </a:schemeClr>
                </a:solidFill>
              </a:rPr>
              <a:t>spp. </a:t>
            </a:r>
          </a:p>
          <a:p>
            <a:pPr lvl="1">
              <a:buFont typeface="Wingdings" panose="05000000000000000000" pitchFamily="2" charset="2"/>
              <a:buChar char="Ø"/>
            </a:pPr>
            <a:r>
              <a:rPr lang="en-US" b="1" dirty="0" smtClean="0">
                <a:solidFill>
                  <a:schemeClr val="tx1">
                    <a:lumMod val="75000"/>
                    <a:lumOff val="25000"/>
                  </a:schemeClr>
                </a:solidFill>
              </a:rPr>
              <a:t>may </a:t>
            </a:r>
            <a:r>
              <a:rPr lang="en-US" b="1" dirty="0">
                <a:solidFill>
                  <a:schemeClr val="tx1">
                    <a:lumMod val="75000"/>
                    <a:lumOff val="25000"/>
                  </a:schemeClr>
                </a:solidFill>
              </a:rPr>
              <a:t>develop </a:t>
            </a:r>
            <a:r>
              <a:rPr lang="en-US" b="1" dirty="0" smtClean="0">
                <a:solidFill>
                  <a:schemeClr val="tx1">
                    <a:lumMod val="75000"/>
                    <a:lumOff val="25000"/>
                  </a:schemeClr>
                </a:solidFill>
              </a:rPr>
              <a:t>rapid resistance after </a:t>
            </a:r>
            <a:r>
              <a:rPr lang="en-US" b="1" dirty="0">
                <a:solidFill>
                  <a:schemeClr val="tx1">
                    <a:lumMod val="75000"/>
                    <a:lumOff val="25000"/>
                  </a:schemeClr>
                </a:solidFill>
              </a:rPr>
              <a:t>a period of </a:t>
            </a:r>
            <a:r>
              <a:rPr lang="en-US" b="1" dirty="0" smtClean="0">
                <a:solidFill>
                  <a:schemeClr val="tx1">
                    <a:lumMod val="75000"/>
                    <a:lumOff val="25000"/>
                  </a:schemeClr>
                </a:solidFill>
              </a:rPr>
              <a:t>exposure: amphotericin </a:t>
            </a:r>
            <a:r>
              <a:rPr lang="en-US" b="1" dirty="0">
                <a:solidFill>
                  <a:schemeClr val="tx1">
                    <a:lumMod val="75000"/>
                    <a:lumOff val="25000"/>
                  </a:schemeClr>
                </a:solidFill>
              </a:rPr>
              <a:t>B-susceptible </a:t>
            </a:r>
            <a:r>
              <a:rPr lang="en-US" b="1" i="1" dirty="0" err="1">
                <a:solidFill>
                  <a:schemeClr val="tx1">
                    <a:lumMod val="75000"/>
                    <a:lumOff val="25000"/>
                  </a:schemeClr>
                </a:solidFill>
              </a:rPr>
              <a:t>Clavispora</a:t>
            </a:r>
            <a:r>
              <a:rPr lang="en-US" b="1" i="1" dirty="0">
                <a:solidFill>
                  <a:schemeClr val="tx1">
                    <a:lumMod val="75000"/>
                    <a:lumOff val="25000"/>
                  </a:schemeClr>
                </a:solidFill>
              </a:rPr>
              <a:t> </a:t>
            </a:r>
            <a:r>
              <a:rPr lang="en-US" b="1" i="1" dirty="0" err="1">
                <a:solidFill>
                  <a:schemeClr val="tx1">
                    <a:lumMod val="75000"/>
                    <a:lumOff val="25000"/>
                  </a:schemeClr>
                </a:solidFill>
              </a:rPr>
              <a:t>lusitaniae</a:t>
            </a:r>
            <a:r>
              <a:rPr lang="en-US" b="1" dirty="0">
                <a:solidFill>
                  <a:schemeClr val="tx1">
                    <a:lumMod val="75000"/>
                    <a:lumOff val="25000"/>
                  </a:schemeClr>
                </a:solidFill>
              </a:rPr>
              <a:t> (formerly </a:t>
            </a:r>
            <a:r>
              <a:rPr lang="en-US" b="1" i="1" dirty="0">
                <a:solidFill>
                  <a:schemeClr val="tx1">
                    <a:lumMod val="75000"/>
                    <a:lumOff val="25000"/>
                  </a:schemeClr>
                </a:solidFill>
              </a:rPr>
              <a:t>Candida </a:t>
            </a:r>
            <a:r>
              <a:rPr lang="en-US" b="1" i="1" dirty="0" err="1">
                <a:solidFill>
                  <a:schemeClr val="tx1">
                    <a:lumMod val="75000"/>
                    <a:lumOff val="25000"/>
                  </a:schemeClr>
                </a:solidFill>
              </a:rPr>
              <a:t>lusitaniae</a:t>
            </a:r>
            <a:r>
              <a:rPr lang="en-US" b="1" dirty="0" smtClean="0">
                <a:solidFill>
                  <a:schemeClr val="tx1">
                    <a:lumMod val="75000"/>
                    <a:lumOff val="25000"/>
                  </a:schemeClr>
                </a:solidFill>
              </a:rPr>
              <a:t>). </a:t>
            </a:r>
          </a:p>
          <a:p>
            <a:pPr lvl="1">
              <a:buFont typeface="Wingdings" panose="05000000000000000000" pitchFamily="2" charset="2"/>
              <a:buChar char="Ø"/>
            </a:pPr>
            <a:r>
              <a:rPr lang="en-US" b="1" dirty="0" smtClean="0">
                <a:solidFill>
                  <a:schemeClr val="tx1">
                    <a:lumMod val="75000"/>
                    <a:lumOff val="25000"/>
                  </a:schemeClr>
                </a:solidFill>
              </a:rPr>
              <a:t>AFST </a:t>
            </a:r>
            <a:r>
              <a:rPr lang="en-US" b="1" dirty="0">
                <a:solidFill>
                  <a:schemeClr val="tx1">
                    <a:lumMod val="75000"/>
                    <a:lumOff val="25000"/>
                  </a:schemeClr>
                </a:solidFill>
              </a:rPr>
              <a:t>also should not be routinely performed for fungal organisms in cultures obtained from non-sterile sites unless the patient is a risk for fungal disease, as these cultures should not routinely prompt therapy.</a:t>
            </a:r>
            <a:endParaRPr lang="de-DE" b="1" dirty="0">
              <a:solidFill>
                <a:schemeClr val="tx1">
                  <a:lumMod val="75000"/>
                  <a:lumOff val="25000"/>
                </a:schemeClr>
              </a:solidFill>
            </a:endParaRPr>
          </a:p>
        </p:txBody>
      </p:sp>
      <p:grpSp>
        <p:nvGrpSpPr>
          <p:cNvPr id="4" name="Gruppieren 3"/>
          <p:cNvGrpSpPr>
            <a:grpSpLocks noChangeAspect="1"/>
          </p:cNvGrpSpPr>
          <p:nvPr/>
        </p:nvGrpSpPr>
        <p:grpSpPr>
          <a:xfrm>
            <a:off x="252961" y="345847"/>
            <a:ext cx="1491999" cy="6217403"/>
            <a:chOff x="1769351" y="332656"/>
            <a:chExt cx="1434228" cy="5976664"/>
          </a:xfrm>
        </p:grpSpPr>
        <p:pic>
          <p:nvPicPr>
            <p:cNvPr id="5" name="Picture 7" descr="Bildergebnis für aspergill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2063" y="3450309"/>
              <a:ext cx="1421512" cy="13468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Bildergebnis für aspergill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844058" y="4949801"/>
              <a:ext cx="1297524" cy="14215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04619" y="1886023"/>
              <a:ext cx="1384870" cy="141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9351" y="332656"/>
              <a:ext cx="1434224" cy="138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364262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650603" y="1629201"/>
            <a:ext cx="8079129" cy="3046988"/>
          </a:xfrm>
          <a:prstGeom prst="rect">
            <a:avLst/>
          </a:prstGeom>
          <a:noFill/>
        </p:spPr>
        <p:txBody>
          <a:bodyPr wrap="square">
            <a:spAutoFit/>
          </a:bodyPr>
          <a:lstStyle/>
          <a:p>
            <a:pPr algn="just">
              <a:defRPr/>
            </a:pPr>
            <a:r>
              <a:rPr lang="en-US" sz="3200" dirty="0">
                <a:solidFill>
                  <a:schemeClr val="tx1">
                    <a:lumMod val="75000"/>
                    <a:lumOff val="25000"/>
                  </a:schemeClr>
                </a:solidFill>
              </a:rPr>
              <a:t>The </a:t>
            </a:r>
            <a:r>
              <a:rPr lang="en-US" sz="3200" b="1" dirty="0">
                <a:solidFill>
                  <a:schemeClr val="tx1">
                    <a:lumMod val="75000"/>
                    <a:lumOff val="25000"/>
                  </a:schemeClr>
                </a:solidFill>
              </a:rPr>
              <a:t>90-60 rule </a:t>
            </a:r>
            <a:r>
              <a:rPr lang="en-US" sz="3200" dirty="0">
                <a:solidFill>
                  <a:schemeClr val="tx1">
                    <a:lumMod val="75000"/>
                    <a:lumOff val="25000"/>
                  </a:schemeClr>
                </a:solidFill>
              </a:rPr>
              <a:t>observes that infections due to susceptible isolates respond to appropriate therapy ~90% of the time, whereas infections due to resistant isolates (or infections treated with inappropriate </a:t>
            </a:r>
            <a:r>
              <a:rPr lang="en-US" sz="3200" dirty="0" smtClean="0">
                <a:solidFill>
                  <a:schemeClr val="tx1">
                    <a:lumMod val="75000"/>
                    <a:lumOff val="25000"/>
                  </a:schemeClr>
                </a:solidFill>
              </a:rPr>
              <a:t>drug) </a:t>
            </a:r>
            <a:r>
              <a:rPr lang="en-US" sz="3200" dirty="0">
                <a:solidFill>
                  <a:schemeClr val="tx1">
                    <a:lumMod val="75000"/>
                    <a:lumOff val="25000"/>
                  </a:schemeClr>
                </a:solidFill>
              </a:rPr>
              <a:t>respond ~60% of the time.</a:t>
            </a:r>
          </a:p>
        </p:txBody>
      </p:sp>
      <p:sp>
        <p:nvSpPr>
          <p:cNvPr id="6" name="Textfeld 5"/>
          <p:cNvSpPr txBox="1"/>
          <p:nvPr/>
        </p:nvSpPr>
        <p:spPr>
          <a:xfrm>
            <a:off x="8920223" y="6145655"/>
            <a:ext cx="2736850" cy="246062"/>
          </a:xfrm>
          <a:prstGeom prst="rect">
            <a:avLst/>
          </a:prstGeom>
          <a:noFill/>
        </p:spPr>
        <p:txBody>
          <a:bodyPr>
            <a:spAutoFit/>
          </a:bodyPr>
          <a:lstStyle/>
          <a:p>
            <a:pPr algn="r">
              <a:defRPr/>
            </a:pPr>
            <a:r>
              <a:rPr lang="en-US" sz="1000" dirty="0">
                <a:solidFill>
                  <a:schemeClr val="tx1">
                    <a:lumMod val="75000"/>
                    <a:lumOff val="25000"/>
                  </a:schemeClr>
                </a:solidFill>
                <a:latin typeface="Arial" charset="0"/>
              </a:rPr>
              <a:t>Rex JH and </a:t>
            </a:r>
            <a:r>
              <a:rPr lang="en-US" sz="1000" dirty="0" err="1">
                <a:solidFill>
                  <a:schemeClr val="tx1">
                    <a:lumMod val="75000"/>
                    <a:lumOff val="25000"/>
                  </a:schemeClr>
                </a:solidFill>
                <a:latin typeface="Arial" charset="0"/>
              </a:rPr>
              <a:t>Pfaller</a:t>
            </a:r>
            <a:r>
              <a:rPr lang="en-US" sz="1000" dirty="0">
                <a:solidFill>
                  <a:schemeClr val="tx1">
                    <a:lumMod val="75000"/>
                    <a:lumOff val="25000"/>
                  </a:schemeClr>
                </a:solidFill>
                <a:latin typeface="Arial" charset="0"/>
              </a:rPr>
              <a:t> MA. CID 2002, 35: 982</a:t>
            </a:r>
          </a:p>
        </p:txBody>
      </p:sp>
      <p:grpSp>
        <p:nvGrpSpPr>
          <p:cNvPr id="5" name="Gruppieren 4"/>
          <p:cNvGrpSpPr>
            <a:grpSpLocks noChangeAspect="1"/>
          </p:cNvGrpSpPr>
          <p:nvPr/>
        </p:nvGrpSpPr>
        <p:grpSpPr>
          <a:xfrm>
            <a:off x="252961" y="345847"/>
            <a:ext cx="1491999" cy="6217403"/>
            <a:chOff x="1769351" y="332656"/>
            <a:chExt cx="1434228" cy="5976664"/>
          </a:xfrm>
        </p:grpSpPr>
        <p:pic>
          <p:nvPicPr>
            <p:cNvPr id="7" name="Picture 7" descr="Bildergebnis für aspergill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2063" y="3450309"/>
              <a:ext cx="1421512" cy="13468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Bildergebnis für aspergill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844058" y="4949801"/>
              <a:ext cx="1297524" cy="14215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04619" y="1886023"/>
              <a:ext cx="1384870" cy="141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9351" y="332656"/>
              <a:ext cx="1434224" cy="138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1724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117035" y="555791"/>
            <a:ext cx="10515600" cy="1325563"/>
          </a:xfrm>
        </p:spPr>
        <p:txBody>
          <a:bodyPr/>
          <a:lstStyle/>
          <a:p>
            <a:r>
              <a:rPr lang="de-DE" b="1" dirty="0" err="1" smtClean="0">
                <a:latin typeface="+mn-lt"/>
              </a:rPr>
              <a:t>My</a:t>
            </a:r>
            <a:r>
              <a:rPr lang="de-DE" b="1" dirty="0" smtClean="0">
                <a:latin typeface="+mn-lt"/>
              </a:rPr>
              <a:t> </a:t>
            </a:r>
            <a:r>
              <a:rPr lang="de-DE" b="1" dirty="0" err="1" smtClean="0">
                <a:latin typeface="+mn-lt"/>
              </a:rPr>
              <a:t>thoughts</a:t>
            </a:r>
            <a:endParaRPr lang="de-DE" b="1" dirty="0">
              <a:latin typeface="+mn-lt"/>
            </a:endParaRPr>
          </a:p>
        </p:txBody>
      </p:sp>
      <p:sp>
        <p:nvSpPr>
          <p:cNvPr id="5" name="Inhaltsplatzhalter 4"/>
          <p:cNvSpPr>
            <a:spLocks noGrp="1"/>
          </p:cNvSpPr>
          <p:nvPr>
            <p:ph idx="1"/>
          </p:nvPr>
        </p:nvSpPr>
        <p:spPr>
          <a:xfrm>
            <a:off x="2146853" y="2154384"/>
            <a:ext cx="10485782" cy="4351338"/>
          </a:xfrm>
        </p:spPr>
        <p:txBody>
          <a:bodyPr>
            <a:normAutofit lnSpcReduction="10000"/>
          </a:bodyPr>
          <a:lstStyle/>
          <a:p>
            <a:pPr marL="514350" indent="-514350">
              <a:buFont typeface="+mj-lt"/>
              <a:buAutoNum type="arabicPeriod"/>
            </a:pPr>
            <a:r>
              <a:rPr lang="de-DE" sz="2400" dirty="0" err="1" smtClean="0"/>
              <a:t>Which</a:t>
            </a:r>
            <a:r>
              <a:rPr lang="de-DE" sz="2400" dirty="0" smtClean="0"/>
              <a:t> </a:t>
            </a:r>
            <a:r>
              <a:rPr lang="de-DE" sz="2400" dirty="0" err="1" smtClean="0"/>
              <a:t>method</a:t>
            </a:r>
            <a:r>
              <a:rPr lang="de-DE" sz="2400" dirty="0" smtClean="0"/>
              <a:t> – </a:t>
            </a:r>
            <a:r>
              <a:rPr lang="de-DE" sz="2400" dirty="0" err="1" smtClean="0"/>
              <a:t>validate</a:t>
            </a:r>
            <a:r>
              <a:rPr lang="de-DE" sz="2400" dirty="0" smtClean="0"/>
              <a:t> </a:t>
            </a:r>
            <a:r>
              <a:rPr lang="de-DE" sz="2400" dirty="0" err="1" smtClean="0"/>
              <a:t>yourself</a:t>
            </a:r>
            <a:endParaRPr lang="de-DE" sz="2400" dirty="0" smtClean="0"/>
          </a:p>
          <a:p>
            <a:pPr marL="514350" indent="-514350">
              <a:buFont typeface="+mj-lt"/>
              <a:buAutoNum type="arabicPeriod"/>
            </a:pPr>
            <a:r>
              <a:rPr lang="de-DE" sz="2400" dirty="0" smtClean="0"/>
              <a:t>ECV </a:t>
            </a:r>
            <a:r>
              <a:rPr lang="de-DE" sz="2400" dirty="0" smtClean="0"/>
              <a:t>– </a:t>
            </a:r>
            <a:r>
              <a:rPr lang="de-DE" sz="2400" dirty="0" err="1" smtClean="0"/>
              <a:t>rough</a:t>
            </a:r>
            <a:r>
              <a:rPr lang="de-DE" sz="2400" dirty="0" smtClean="0"/>
              <a:t> </a:t>
            </a:r>
            <a:r>
              <a:rPr lang="de-DE" sz="2400" dirty="0" err="1" smtClean="0"/>
              <a:t>classification</a:t>
            </a:r>
            <a:r>
              <a:rPr lang="de-DE" sz="2400" dirty="0" smtClean="0"/>
              <a:t> </a:t>
            </a:r>
          </a:p>
          <a:p>
            <a:pPr marL="514350" indent="-514350">
              <a:buFont typeface="+mj-lt"/>
              <a:buAutoNum type="arabicPeriod"/>
            </a:pPr>
            <a:r>
              <a:rPr lang="de-DE" sz="2400" dirty="0" smtClean="0"/>
              <a:t>CBP – not </a:t>
            </a:r>
            <a:r>
              <a:rPr lang="de-DE" sz="2400" dirty="0" err="1" smtClean="0"/>
              <a:t>for</a:t>
            </a:r>
            <a:r>
              <a:rPr lang="de-DE" sz="2400" dirty="0" smtClean="0"/>
              <a:t> all </a:t>
            </a:r>
            <a:r>
              <a:rPr lang="de-DE" sz="2400" dirty="0" err="1" smtClean="0"/>
              <a:t>drug</a:t>
            </a:r>
            <a:r>
              <a:rPr lang="de-DE" sz="2400" dirty="0" smtClean="0"/>
              <a:t>/</a:t>
            </a:r>
            <a:r>
              <a:rPr lang="de-DE" sz="2400" dirty="0" err="1" smtClean="0"/>
              <a:t>bugs</a:t>
            </a:r>
            <a:r>
              <a:rPr lang="de-DE" sz="2400" dirty="0" smtClean="0"/>
              <a:t>; </a:t>
            </a:r>
            <a:r>
              <a:rPr lang="de-DE" sz="2400" dirty="0" err="1" smtClean="0"/>
              <a:t>no</a:t>
            </a:r>
            <a:r>
              <a:rPr lang="de-DE" sz="2400" dirty="0" smtClean="0"/>
              <a:t> </a:t>
            </a:r>
            <a:r>
              <a:rPr lang="de-DE" sz="2400" dirty="0" err="1" smtClean="0"/>
              <a:t>clinical</a:t>
            </a:r>
            <a:r>
              <a:rPr lang="de-DE" sz="2400" dirty="0" smtClean="0"/>
              <a:t> </a:t>
            </a:r>
            <a:r>
              <a:rPr lang="de-DE" sz="2400" dirty="0" err="1" smtClean="0"/>
              <a:t>validation</a:t>
            </a:r>
            <a:r>
              <a:rPr lang="de-DE" sz="2400" dirty="0" smtClean="0"/>
              <a:t> </a:t>
            </a:r>
            <a:r>
              <a:rPr lang="de-DE" sz="2400" dirty="0" err="1" smtClean="0"/>
              <a:t>yet</a:t>
            </a:r>
            <a:r>
              <a:rPr lang="de-DE" sz="2400" dirty="0" smtClean="0"/>
              <a:t>!</a:t>
            </a:r>
          </a:p>
          <a:p>
            <a:pPr marL="514350" indent="-514350">
              <a:buFont typeface="+mj-lt"/>
              <a:buAutoNum type="arabicPeriod"/>
            </a:pPr>
            <a:r>
              <a:rPr lang="de-DE" sz="2400" dirty="0" smtClean="0"/>
              <a:t>AFST: </a:t>
            </a:r>
            <a:r>
              <a:rPr lang="de-DE" sz="2400" dirty="0" err="1" smtClean="0"/>
              <a:t>breakthrough</a:t>
            </a:r>
            <a:r>
              <a:rPr lang="de-DE" sz="2400" dirty="0" smtClean="0"/>
              <a:t> </a:t>
            </a:r>
            <a:r>
              <a:rPr lang="de-DE" sz="2400" dirty="0" err="1" smtClean="0"/>
              <a:t>infections</a:t>
            </a:r>
            <a:r>
              <a:rPr lang="de-DE" sz="2400" dirty="0" smtClean="0"/>
              <a:t>, </a:t>
            </a:r>
            <a:r>
              <a:rPr lang="de-DE" sz="2400" dirty="0" err="1" smtClean="0"/>
              <a:t>suspicion</a:t>
            </a:r>
            <a:r>
              <a:rPr lang="de-DE" sz="2400" dirty="0" smtClean="0"/>
              <a:t> </a:t>
            </a:r>
            <a:r>
              <a:rPr lang="de-DE" sz="2400" dirty="0" err="1" smtClean="0"/>
              <a:t>of</a:t>
            </a:r>
            <a:r>
              <a:rPr lang="de-DE" sz="2400" dirty="0" smtClean="0"/>
              <a:t> </a:t>
            </a:r>
            <a:r>
              <a:rPr lang="de-DE" sz="2400" dirty="0" err="1" smtClean="0"/>
              <a:t>resistant</a:t>
            </a:r>
            <a:r>
              <a:rPr lang="de-DE" sz="2400" dirty="0" smtClean="0"/>
              <a:t> </a:t>
            </a:r>
            <a:r>
              <a:rPr lang="de-DE" sz="2400" dirty="0" err="1" smtClean="0"/>
              <a:t>strains</a:t>
            </a:r>
            <a:endParaRPr lang="de-DE" sz="2400" dirty="0" smtClean="0"/>
          </a:p>
          <a:p>
            <a:pPr marL="514350" indent="-514350">
              <a:buFont typeface="+mj-lt"/>
              <a:buAutoNum type="arabicPeriod"/>
            </a:pPr>
            <a:r>
              <a:rPr lang="de-DE" sz="2400" dirty="0" smtClean="0"/>
              <a:t>AFST: </a:t>
            </a:r>
            <a:r>
              <a:rPr lang="de-DE" sz="2400" dirty="0" err="1" smtClean="0"/>
              <a:t>according</a:t>
            </a:r>
            <a:r>
              <a:rPr lang="de-DE" sz="2400" dirty="0" smtClean="0"/>
              <a:t> </a:t>
            </a:r>
            <a:r>
              <a:rPr lang="de-DE" sz="2400" dirty="0" err="1" smtClean="0"/>
              <a:t>to</a:t>
            </a:r>
            <a:r>
              <a:rPr lang="de-DE" sz="2400" dirty="0" smtClean="0"/>
              <a:t> </a:t>
            </a:r>
            <a:r>
              <a:rPr lang="de-DE" sz="2400" dirty="0" err="1" smtClean="0"/>
              <a:t>local</a:t>
            </a:r>
            <a:r>
              <a:rPr lang="de-DE" sz="2400" dirty="0" smtClean="0"/>
              <a:t> </a:t>
            </a:r>
            <a:r>
              <a:rPr lang="de-DE" sz="2400" dirty="0" err="1" smtClean="0"/>
              <a:t>epidemiology</a:t>
            </a:r>
            <a:endParaRPr lang="de-DE" sz="2400" dirty="0" smtClean="0"/>
          </a:p>
          <a:p>
            <a:pPr marL="514350" indent="-514350">
              <a:buFont typeface="+mj-lt"/>
              <a:buAutoNum type="arabicPeriod"/>
            </a:pPr>
            <a:r>
              <a:rPr lang="de-DE" sz="2400" dirty="0"/>
              <a:t>AFST: </a:t>
            </a:r>
            <a:r>
              <a:rPr lang="de-DE" sz="2400" dirty="0" err="1"/>
              <a:t>based</a:t>
            </a:r>
            <a:r>
              <a:rPr lang="de-DE" sz="2400" dirty="0"/>
              <a:t> on </a:t>
            </a:r>
            <a:r>
              <a:rPr lang="de-DE" sz="2400" dirty="0" err="1"/>
              <a:t>species</a:t>
            </a:r>
            <a:r>
              <a:rPr lang="de-DE" sz="2400" dirty="0"/>
              <a:t> </a:t>
            </a:r>
            <a:r>
              <a:rPr lang="de-DE" sz="2400" dirty="0" err="1"/>
              <a:t>identification</a:t>
            </a:r>
            <a:r>
              <a:rPr lang="de-DE" sz="2400" dirty="0"/>
              <a:t>? C </a:t>
            </a:r>
            <a:r>
              <a:rPr lang="de-DE" sz="2400" dirty="0" err="1"/>
              <a:t>glabrata</a:t>
            </a:r>
            <a:r>
              <a:rPr lang="de-DE" sz="2400" dirty="0"/>
              <a:t> (FLU R)</a:t>
            </a:r>
          </a:p>
          <a:p>
            <a:pPr marL="514350" indent="-514350">
              <a:buFont typeface="+mj-lt"/>
              <a:buAutoNum type="arabicPeriod"/>
            </a:pPr>
            <a:r>
              <a:rPr lang="de-DE" sz="2400" dirty="0" err="1" smtClean="0"/>
              <a:t>Differentiate</a:t>
            </a:r>
            <a:r>
              <a:rPr lang="de-DE" sz="2400" dirty="0" smtClean="0"/>
              <a:t> </a:t>
            </a:r>
            <a:r>
              <a:rPr lang="de-DE" sz="2400" dirty="0" err="1" smtClean="0"/>
              <a:t>between</a:t>
            </a:r>
            <a:r>
              <a:rPr lang="de-DE" sz="2400" dirty="0" smtClean="0"/>
              <a:t> prim. </a:t>
            </a:r>
            <a:r>
              <a:rPr lang="de-DE" sz="2400" dirty="0" err="1" smtClean="0"/>
              <a:t>resistance</a:t>
            </a:r>
            <a:r>
              <a:rPr lang="de-DE" sz="2400" dirty="0" smtClean="0"/>
              <a:t> </a:t>
            </a:r>
            <a:r>
              <a:rPr lang="de-DE" sz="2400" dirty="0" err="1" smtClean="0"/>
              <a:t>from</a:t>
            </a:r>
            <a:r>
              <a:rPr lang="de-DE" sz="2400" dirty="0" smtClean="0"/>
              <a:t> sec. </a:t>
            </a:r>
            <a:r>
              <a:rPr lang="de-DE" sz="2400" dirty="0" err="1" smtClean="0"/>
              <a:t>resistance</a:t>
            </a:r>
            <a:endParaRPr lang="de-DE" sz="2400" dirty="0" smtClean="0"/>
          </a:p>
          <a:p>
            <a:pPr marL="514350" indent="-514350">
              <a:buFont typeface="+mj-lt"/>
              <a:buAutoNum type="arabicPeriod"/>
            </a:pPr>
            <a:r>
              <a:rPr lang="de-DE" sz="2400" dirty="0" err="1" smtClean="0"/>
              <a:t>Testing</a:t>
            </a:r>
            <a:r>
              <a:rPr lang="de-DE" sz="2400" dirty="0" smtClean="0"/>
              <a:t>: </a:t>
            </a:r>
            <a:r>
              <a:rPr lang="de-DE" sz="2400" dirty="0" err="1" smtClean="0"/>
              <a:t>biological</a:t>
            </a:r>
            <a:r>
              <a:rPr lang="de-DE" sz="2400" dirty="0" smtClean="0"/>
              <a:t> </a:t>
            </a:r>
            <a:r>
              <a:rPr lang="de-DE" sz="2400" dirty="0" err="1" smtClean="0"/>
              <a:t>variation</a:t>
            </a:r>
            <a:r>
              <a:rPr lang="de-DE" sz="2400" dirty="0" smtClean="0"/>
              <a:t> (</a:t>
            </a:r>
            <a:r>
              <a:rPr lang="de-DE" sz="2400" dirty="0" err="1" smtClean="0"/>
              <a:t>within</a:t>
            </a:r>
            <a:r>
              <a:rPr lang="de-DE" sz="2400" dirty="0" smtClean="0"/>
              <a:t> 3 log </a:t>
            </a:r>
            <a:r>
              <a:rPr lang="de-DE" sz="2400" dirty="0" err="1" smtClean="0"/>
              <a:t>steps</a:t>
            </a:r>
            <a:r>
              <a:rPr lang="de-DE" sz="2400" dirty="0" smtClean="0"/>
              <a:t>)</a:t>
            </a:r>
          </a:p>
          <a:p>
            <a:pPr marL="514350" indent="-514350">
              <a:buFont typeface="+mj-lt"/>
              <a:buAutoNum type="arabicPeriod"/>
            </a:pPr>
            <a:r>
              <a:rPr lang="de-DE" sz="2400" dirty="0" smtClean="0"/>
              <a:t>MIC </a:t>
            </a:r>
            <a:r>
              <a:rPr lang="de-DE" sz="2400" dirty="0" err="1" smtClean="0"/>
              <a:t>uncertain</a:t>
            </a:r>
            <a:r>
              <a:rPr lang="de-DE" sz="2400" dirty="0" smtClean="0"/>
              <a:t> </a:t>
            </a:r>
            <a:r>
              <a:rPr lang="de-DE" sz="2400" dirty="0" err="1" smtClean="0"/>
              <a:t>for</a:t>
            </a:r>
            <a:r>
              <a:rPr lang="de-DE" sz="2400" dirty="0" smtClean="0"/>
              <a:t> </a:t>
            </a:r>
            <a:r>
              <a:rPr lang="de-DE" sz="2400" dirty="0" err="1" smtClean="0"/>
              <a:t>Mucorales</a:t>
            </a:r>
            <a:r>
              <a:rPr lang="de-DE" sz="2400" dirty="0" smtClean="0"/>
              <a:t>, non Aspergillus, rare </a:t>
            </a:r>
            <a:r>
              <a:rPr lang="de-DE" sz="2400" dirty="0" err="1" smtClean="0"/>
              <a:t>yeasts</a:t>
            </a:r>
            <a:r>
              <a:rPr lang="de-DE" sz="2400" dirty="0" smtClean="0"/>
              <a:t>, rare Aspergillus </a:t>
            </a:r>
          </a:p>
          <a:p>
            <a:pPr marL="514350" indent="-514350">
              <a:buFont typeface="+mj-lt"/>
              <a:buAutoNum type="arabicPeriod"/>
            </a:pPr>
            <a:r>
              <a:rPr lang="de-DE" sz="2400" dirty="0" smtClean="0"/>
              <a:t>MIC </a:t>
            </a:r>
            <a:r>
              <a:rPr lang="de-DE" sz="2400" dirty="0" err="1" smtClean="0"/>
              <a:t>is</a:t>
            </a:r>
            <a:r>
              <a:rPr lang="de-DE" sz="2400" dirty="0" smtClean="0"/>
              <a:t> a </a:t>
            </a:r>
            <a:r>
              <a:rPr lang="de-DE" sz="2400" dirty="0" err="1" smtClean="0"/>
              <a:t>guidance</a:t>
            </a:r>
            <a:r>
              <a:rPr lang="de-DE" sz="2400" dirty="0" smtClean="0"/>
              <a:t> (</a:t>
            </a:r>
            <a:r>
              <a:rPr lang="de-DE" sz="2400" dirty="0" err="1" smtClean="0"/>
              <a:t>clinical</a:t>
            </a:r>
            <a:r>
              <a:rPr lang="de-DE" sz="2400" dirty="0" smtClean="0"/>
              <a:t> </a:t>
            </a:r>
            <a:r>
              <a:rPr lang="de-DE" sz="2400" dirty="0" err="1" smtClean="0"/>
              <a:t>resistance</a:t>
            </a:r>
            <a:r>
              <a:rPr lang="de-DE" sz="2400" dirty="0" smtClean="0"/>
              <a:t> versus lab </a:t>
            </a:r>
            <a:r>
              <a:rPr lang="de-DE" sz="2400" dirty="0" err="1" smtClean="0"/>
              <a:t>resistance</a:t>
            </a:r>
            <a:r>
              <a:rPr lang="de-DE" sz="2400" dirty="0" smtClean="0"/>
              <a:t>)  </a:t>
            </a:r>
            <a:endParaRPr lang="de-DE" sz="2400" dirty="0"/>
          </a:p>
        </p:txBody>
      </p:sp>
      <p:grpSp>
        <p:nvGrpSpPr>
          <p:cNvPr id="6" name="Gruppieren 5"/>
          <p:cNvGrpSpPr>
            <a:grpSpLocks noChangeAspect="1"/>
          </p:cNvGrpSpPr>
          <p:nvPr/>
        </p:nvGrpSpPr>
        <p:grpSpPr>
          <a:xfrm>
            <a:off x="405361" y="498247"/>
            <a:ext cx="1491999" cy="6217403"/>
            <a:chOff x="1769351" y="332656"/>
            <a:chExt cx="1434228" cy="5976664"/>
          </a:xfrm>
        </p:grpSpPr>
        <p:pic>
          <p:nvPicPr>
            <p:cNvPr id="7" name="Picture 7" descr="Bildergebnis für aspergill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2063" y="3450309"/>
              <a:ext cx="1421512" cy="13468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Bildergebnis für aspergill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844058" y="4949801"/>
              <a:ext cx="1297524" cy="14215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04619" y="1886023"/>
              <a:ext cx="1384870" cy="141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9351" y="332656"/>
              <a:ext cx="1434224" cy="138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771140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rot="5400000">
            <a:off x="-2063052" y="2874442"/>
            <a:ext cx="6352225" cy="1124636"/>
            <a:chOff x="310183" y="5517231"/>
            <a:chExt cx="8603275" cy="1152130"/>
          </a:xfrm>
        </p:grpSpPr>
        <p:pic>
          <p:nvPicPr>
            <p:cNvPr id="3" name="Grafik 2" descr="DSC04157.JPG"/>
            <p:cNvPicPr>
              <a:picLocks noChangeAspect="1"/>
            </p:cNvPicPr>
            <p:nvPr/>
          </p:nvPicPr>
          <p:blipFill>
            <a:blip r:embed="rId2" cstate="print"/>
            <a:srcRect/>
            <a:stretch>
              <a:fillRect/>
            </a:stretch>
          </p:blipFill>
          <p:spPr bwMode="auto">
            <a:xfrm>
              <a:off x="310183" y="5517232"/>
              <a:ext cx="1525513" cy="1143918"/>
            </a:xfrm>
            <a:prstGeom prst="rect">
              <a:avLst/>
            </a:prstGeom>
            <a:noFill/>
            <a:ln w="9525">
              <a:noFill/>
              <a:miter lim="800000"/>
              <a:headEnd/>
              <a:tailEnd/>
            </a:ln>
          </p:spPr>
        </p:pic>
        <p:pic>
          <p:nvPicPr>
            <p:cNvPr id="4" name="Grafik 14" descr="DSC04294.JPG"/>
            <p:cNvPicPr>
              <a:picLocks noChangeAspect="1"/>
            </p:cNvPicPr>
            <p:nvPr/>
          </p:nvPicPr>
          <p:blipFill>
            <a:blip r:embed="rId3" cstate="print"/>
            <a:srcRect/>
            <a:stretch>
              <a:fillRect/>
            </a:stretch>
          </p:blipFill>
          <p:spPr bwMode="auto">
            <a:xfrm>
              <a:off x="2099442" y="5517233"/>
              <a:ext cx="1536454" cy="1152128"/>
            </a:xfrm>
            <a:prstGeom prst="rect">
              <a:avLst/>
            </a:prstGeom>
            <a:noFill/>
            <a:ln w="9525">
              <a:noFill/>
              <a:miter lim="800000"/>
              <a:headEnd/>
              <a:tailEnd/>
            </a:ln>
          </p:spPr>
        </p:pic>
        <p:pic>
          <p:nvPicPr>
            <p:cNvPr id="5" name="Grafik 2" descr="DSC04152.JPG"/>
            <p:cNvPicPr>
              <a:picLocks noChangeAspect="1"/>
            </p:cNvPicPr>
            <p:nvPr/>
          </p:nvPicPr>
          <p:blipFill>
            <a:blip r:embed="rId4" cstate="print"/>
            <a:srcRect/>
            <a:stretch>
              <a:fillRect/>
            </a:stretch>
          </p:blipFill>
          <p:spPr bwMode="auto">
            <a:xfrm>
              <a:off x="3851920" y="5517232"/>
              <a:ext cx="1512168" cy="1135583"/>
            </a:xfrm>
            <a:prstGeom prst="rect">
              <a:avLst/>
            </a:prstGeom>
            <a:noFill/>
            <a:ln w="9525">
              <a:noFill/>
              <a:miter lim="800000"/>
              <a:headEnd/>
              <a:tailEnd/>
            </a:ln>
          </p:spPr>
        </p:pic>
        <p:pic>
          <p:nvPicPr>
            <p:cNvPr id="6" name="Grafik 5" descr="DSC04158.JPG"/>
            <p:cNvPicPr>
              <a:picLocks noChangeAspect="1"/>
            </p:cNvPicPr>
            <p:nvPr/>
          </p:nvPicPr>
          <p:blipFill>
            <a:blip r:embed="rId5" cstate="print"/>
            <a:srcRect/>
            <a:stretch>
              <a:fillRect/>
            </a:stretch>
          </p:blipFill>
          <p:spPr bwMode="auto">
            <a:xfrm>
              <a:off x="5567501" y="5517232"/>
              <a:ext cx="1524779" cy="1143367"/>
            </a:xfrm>
            <a:prstGeom prst="rect">
              <a:avLst/>
            </a:prstGeom>
            <a:noFill/>
            <a:ln w="9525">
              <a:noFill/>
              <a:miter lim="800000"/>
              <a:headEnd/>
              <a:tailEnd/>
            </a:ln>
          </p:spPr>
        </p:pic>
        <p:pic>
          <p:nvPicPr>
            <p:cNvPr id="7" name="Picture 4" descr="CalcoFluorzygomykosej"/>
            <p:cNvPicPr>
              <a:picLocks noChangeAspect="1" noChangeArrowheads="1"/>
            </p:cNvPicPr>
            <p:nvPr/>
          </p:nvPicPr>
          <p:blipFill>
            <a:blip r:embed="rId6" cstate="print"/>
            <a:srcRect/>
            <a:stretch>
              <a:fillRect/>
            </a:stretch>
          </p:blipFill>
          <p:spPr bwMode="auto">
            <a:xfrm>
              <a:off x="7308304" y="5517231"/>
              <a:ext cx="1605154" cy="1135583"/>
            </a:xfrm>
            <a:prstGeom prst="rect">
              <a:avLst/>
            </a:prstGeom>
            <a:noFill/>
          </p:spPr>
        </p:pic>
        <p:sp>
          <p:nvSpPr>
            <p:cNvPr id="8" name="Textfeld 7"/>
            <p:cNvSpPr txBox="1"/>
            <p:nvPr/>
          </p:nvSpPr>
          <p:spPr>
            <a:xfrm>
              <a:off x="8401061" y="6373457"/>
              <a:ext cx="478785" cy="279357"/>
            </a:xfrm>
            <a:prstGeom prst="rect">
              <a:avLst/>
            </a:prstGeom>
            <a:solidFill>
              <a:schemeClr val="tx1"/>
            </a:solidFill>
          </p:spPr>
          <p:txBody>
            <a:bodyPr wrap="square" rtlCol="0">
              <a:spAutoFit/>
            </a:bodyPr>
            <a:lstStyle/>
            <a:p>
              <a:endParaRPr lang="en-US" dirty="0"/>
            </a:p>
          </p:txBody>
        </p:sp>
      </p:grpSp>
      <p:sp>
        <p:nvSpPr>
          <p:cNvPr id="9" name="Textfeld 8"/>
          <p:cNvSpPr txBox="1"/>
          <p:nvPr/>
        </p:nvSpPr>
        <p:spPr>
          <a:xfrm>
            <a:off x="4912822" y="6064835"/>
            <a:ext cx="6305252" cy="523220"/>
          </a:xfrm>
          <a:prstGeom prst="rect">
            <a:avLst/>
          </a:prstGeom>
          <a:noFill/>
        </p:spPr>
        <p:txBody>
          <a:bodyPr wrap="none" rtlCol="0">
            <a:spAutoFit/>
          </a:bodyPr>
          <a:lstStyle/>
          <a:p>
            <a:r>
              <a:rPr lang="de-DE" sz="2800" b="1" dirty="0" err="1" smtClean="0">
                <a:solidFill>
                  <a:schemeClr val="tx1">
                    <a:lumMod val="65000"/>
                    <a:lumOff val="35000"/>
                  </a:schemeClr>
                </a:solidFill>
              </a:rPr>
              <a:t>Thank</a:t>
            </a:r>
            <a:r>
              <a:rPr lang="de-DE" sz="2800" b="1" dirty="0" smtClean="0">
                <a:solidFill>
                  <a:schemeClr val="tx1">
                    <a:lumMod val="65000"/>
                    <a:lumOff val="35000"/>
                  </a:schemeClr>
                </a:solidFill>
              </a:rPr>
              <a:t> </a:t>
            </a:r>
            <a:r>
              <a:rPr lang="de-DE" sz="2800" b="1" dirty="0" err="1" smtClean="0">
                <a:solidFill>
                  <a:schemeClr val="tx1">
                    <a:lumMod val="65000"/>
                    <a:lumOff val="35000"/>
                  </a:schemeClr>
                </a:solidFill>
              </a:rPr>
              <a:t>you</a:t>
            </a:r>
            <a:r>
              <a:rPr lang="de-DE" sz="2800" b="1" dirty="0" smtClean="0">
                <a:solidFill>
                  <a:schemeClr val="tx1">
                    <a:lumMod val="65000"/>
                    <a:lumOff val="35000"/>
                  </a:schemeClr>
                </a:solidFill>
              </a:rPr>
              <a:t> </a:t>
            </a:r>
            <a:r>
              <a:rPr lang="de-DE" sz="2800" b="1" dirty="0" err="1" smtClean="0">
                <a:solidFill>
                  <a:schemeClr val="tx1">
                    <a:lumMod val="65000"/>
                    <a:lumOff val="35000"/>
                  </a:schemeClr>
                </a:solidFill>
              </a:rPr>
              <a:t>very</a:t>
            </a:r>
            <a:r>
              <a:rPr lang="de-DE" sz="2800" b="1" dirty="0" smtClean="0">
                <a:solidFill>
                  <a:schemeClr val="tx1">
                    <a:lumMod val="65000"/>
                    <a:lumOff val="35000"/>
                  </a:schemeClr>
                </a:solidFill>
              </a:rPr>
              <a:t> </a:t>
            </a:r>
            <a:r>
              <a:rPr lang="de-DE" sz="2800" b="1" dirty="0" err="1" smtClean="0">
                <a:solidFill>
                  <a:schemeClr val="tx1">
                    <a:lumMod val="65000"/>
                    <a:lumOff val="35000"/>
                  </a:schemeClr>
                </a:solidFill>
              </a:rPr>
              <a:t>much</a:t>
            </a:r>
            <a:r>
              <a:rPr lang="de-DE" sz="2800" b="1" dirty="0" smtClean="0">
                <a:solidFill>
                  <a:schemeClr val="tx1">
                    <a:lumMod val="65000"/>
                    <a:lumOff val="35000"/>
                  </a:schemeClr>
                </a:solidFill>
              </a:rPr>
              <a:t> </a:t>
            </a:r>
            <a:r>
              <a:rPr lang="de-DE" sz="2800" b="1" dirty="0" err="1" smtClean="0">
                <a:solidFill>
                  <a:schemeClr val="tx1">
                    <a:lumMod val="65000"/>
                    <a:lumOff val="35000"/>
                  </a:schemeClr>
                </a:solidFill>
              </a:rPr>
              <a:t>for</a:t>
            </a:r>
            <a:r>
              <a:rPr lang="de-DE" sz="2800" b="1" dirty="0" smtClean="0">
                <a:solidFill>
                  <a:schemeClr val="tx1">
                    <a:lumMod val="65000"/>
                    <a:lumOff val="35000"/>
                  </a:schemeClr>
                </a:solidFill>
              </a:rPr>
              <a:t> </a:t>
            </a:r>
            <a:r>
              <a:rPr lang="de-DE" sz="2800" b="1" dirty="0" err="1" smtClean="0">
                <a:solidFill>
                  <a:schemeClr val="tx1">
                    <a:lumMod val="65000"/>
                    <a:lumOff val="35000"/>
                  </a:schemeClr>
                </a:solidFill>
              </a:rPr>
              <a:t>your</a:t>
            </a:r>
            <a:r>
              <a:rPr lang="de-DE" sz="2800" b="1" dirty="0" smtClean="0">
                <a:solidFill>
                  <a:schemeClr val="tx1">
                    <a:lumMod val="65000"/>
                    <a:lumOff val="35000"/>
                  </a:schemeClr>
                </a:solidFill>
              </a:rPr>
              <a:t> </a:t>
            </a:r>
            <a:r>
              <a:rPr lang="de-DE" sz="2800" b="1" dirty="0" err="1" smtClean="0">
                <a:solidFill>
                  <a:schemeClr val="tx1">
                    <a:lumMod val="65000"/>
                    <a:lumOff val="35000"/>
                  </a:schemeClr>
                </a:solidFill>
              </a:rPr>
              <a:t>attention</a:t>
            </a:r>
            <a:r>
              <a:rPr lang="de-DE" sz="2800" b="1" dirty="0" smtClean="0">
                <a:solidFill>
                  <a:schemeClr val="tx1">
                    <a:lumMod val="65000"/>
                    <a:lumOff val="35000"/>
                  </a:schemeClr>
                </a:solidFill>
              </a:rPr>
              <a:t>! </a:t>
            </a:r>
            <a:endParaRPr lang="de-DE" sz="2800" b="1" dirty="0">
              <a:solidFill>
                <a:schemeClr val="tx1">
                  <a:lumMod val="65000"/>
                  <a:lumOff val="35000"/>
                </a:schemeClr>
              </a:solidFill>
            </a:endParaRPr>
          </a:p>
        </p:txBody>
      </p:sp>
      <p:pic>
        <p:nvPicPr>
          <p:cNvPr id="10" name="Grafik 9" descr="HMM_Signet_farbe.jpg"/>
          <p:cNvPicPr>
            <a:picLocks noChangeAspect="1"/>
          </p:cNvPicPr>
          <p:nvPr/>
        </p:nvPicPr>
        <p:blipFill>
          <a:blip r:embed="rId7" cstate="print"/>
          <a:stretch>
            <a:fillRect/>
          </a:stretch>
        </p:blipFill>
        <p:spPr>
          <a:xfrm>
            <a:off x="11481838" y="133776"/>
            <a:ext cx="554690" cy="577215"/>
          </a:xfrm>
          <a:prstGeom prst="rect">
            <a:avLst/>
          </a:prstGeom>
        </p:spPr>
      </p:pic>
    </p:spTree>
    <p:extLst>
      <p:ext uri="{BB962C8B-B14F-4D97-AF65-F5344CB8AC3E}">
        <p14:creationId xmlns:p14="http://schemas.microsoft.com/office/powerpoint/2010/main" val="2677779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048398" y="1136531"/>
            <a:ext cx="9234916" cy="5296619"/>
          </a:xfrm>
        </p:spPr>
        <p:txBody>
          <a:bodyPr>
            <a:noAutofit/>
          </a:bodyPr>
          <a:lstStyle/>
          <a:p>
            <a:pPr>
              <a:buFont typeface="Wingdings" panose="05000000000000000000" pitchFamily="2" charset="2"/>
              <a:buChar char="Ø"/>
            </a:pPr>
            <a:r>
              <a:rPr lang="en-US" sz="2000" b="1" dirty="0" smtClean="0">
                <a:solidFill>
                  <a:schemeClr val="tx1">
                    <a:lumMod val="75000"/>
                    <a:lumOff val="25000"/>
                  </a:schemeClr>
                </a:solidFill>
              </a:rPr>
              <a:t>Antifungal susceptibility testing (AFST) </a:t>
            </a:r>
            <a:r>
              <a:rPr lang="en-US" sz="2000" b="1" dirty="0">
                <a:solidFill>
                  <a:schemeClr val="tx1">
                    <a:lumMod val="75000"/>
                    <a:lumOff val="25000"/>
                  </a:schemeClr>
                </a:solidFill>
              </a:rPr>
              <a:t>provides </a:t>
            </a:r>
            <a:r>
              <a:rPr lang="en-US" sz="2000" b="1" i="1" dirty="0">
                <a:solidFill>
                  <a:schemeClr val="tx1">
                    <a:lumMod val="75000"/>
                    <a:lumOff val="25000"/>
                  </a:schemeClr>
                </a:solidFill>
              </a:rPr>
              <a:t>in vitro</a:t>
            </a:r>
            <a:r>
              <a:rPr lang="en-US" sz="2000" b="1" dirty="0">
                <a:solidFill>
                  <a:schemeClr val="tx1">
                    <a:lumMod val="75000"/>
                    <a:lumOff val="25000"/>
                  </a:schemeClr>
                </a:solidFill>
              </a:rPr>
              <a:t> measurements of the concentration of an antifungal agent that inhibits growth of a given fungal organism: the minimum inhibitory concentration (MIC) or minimum effective concentration (MEC). </a:t>
            </a:r>
          </a:p>
          <a:p>
            <a:pPr>
              <a:buFont typeface="Wingdings" panose="05000000000000000000" pitchFamily="2" charset="2"/>
              <a:buChar char="Ø"/>
            </a:pPr>
            <a:r>
              <a:rPr lang="en-US" sz="2000" b="1" dirty="0" smtClean="0">
                <a:solidFill>
                  <a:schemeClr val="tx1">
                    <a:lumMod val="75000"/>
                    <a:lumOff val="25000"/>
                  </a:schemeClr>
                </a:solidFill>
              </a:rPr>
              <a:t>While </a:t>
            </a:r>
            <a:r>
              <a:rPr lang="en-US" sz="2000" b="1" dirty="0">
                <a:solidFill>
                  <a:schemeClr val="tx1">
                    <a:lumMod val="75000"/>
                    <a:lumOff val="25000"/>
                  </a:schemeClr>
                </a:solidFill>
              </a:rPr>
              <a:t>first-line therapies have been determined for the most common fungal </a:t>
            </a:r>
            <a:r>
              <a:rPr lang="en-US" sz="2000" b="1" dirty="0" smtClean="0">
                <a:solidFill>
                  <a:schemeClr val="tx1">
                    <a:lumMod val="75000"/>
                    <a:lumOff val="25000"/>
                  </a:schemeClr>
                </a:solidFill>
              </a:rPr>
              <a:t>pathogens, the </a:t>
            </a:r>
            <a:r>
              <a:rPr lang="en-US" sz="2000" b="1" dirty="0">
                <a:solidFill>
                  <a:schemeClr val="tx1">
                    <a:lumMod val="75000"/>
                    <a:lumOff val="25000"/>
                  </a:schemeClr>
                </a:solidFill>
              </a:rPr>
              <a:t>emergence of resistant organisms such as </a:t>
            </a:r>
            <a:r>
              <a:rPr lang="en-US" sz="2000" b="1" i="1" dirty="0">
                <a:solidFill>
                  <a:schemeClr val="tx1">
                    <a:lumMod val="75000"/>
                    <a:lumOff val="25000"/>
                  </a:schemeClr>
                </a:solidFill>
              </a:rPr>
              <a:t>Candida </a:t>
            </a:r>
            <a:r>
              <a:rPr lang="en-US" sz="2000" b="1" i="1" dirty="0" err="1">
                <a:solidFill>
                  <a:schemeClr val="tx1">
                    <a:lumMod val="75000"/>
                    <a:lumOff val="25000"/>
                  </a:schemeClr>
                </a:solidFill>
              </a:rPr>
              <a:t>auris</a:t>
            </a:r>
            <a:r>
              <a:rPr lang="en-US" sz="2000" b="1" dirty="0">
                <a:solidFill>
                  <a:schemeClr val="tx1">
                    <a:lumMod val="75000"/>
                    <a:lumOff val="25000"/>
                  </a:schemeClr>
                </a:solidFill>
              </a:rPr>
              <a:t>, </a:t>
            </a:r>
            <a:r>
              <a:rPr lang="en-US" sz="2000" b="1" dirty="0" err="1">
                <a:solidFill>
                  <a:schemeClr val="tx1">
                    <a:lumMod val="75000"/>
                    <a:lumOff val="25000"/>
                  </a:schemeClr>
                </a:solidFill>
              </a:rPr>
              <a:t>triazole</a:t>
            </a:r>
            <a:r>
              <a:rPr lang="en-US" sz="2000" b="1" dirty="0">
                <a:solidFill>
                  <a:schemeClr val="tx1">
                    <a:lumMod val="75000"/>
                    <a:lumOff val="25000"/>
                  </a:schemeClr>
                </a:solidFill>
              </a:rPr>
              <a:t>-resistant </a:t>
            </a:r>
            <a:r>
              <a:rPr lang="en-US" sz="2000" b="1" i="1" dirty="0">
                <a:solidFill>
                  <a:schemeClr val="tx1">
                    <a:lumMod val="75000"/>
                    <a:lumOff val="25000"/>
                  </a:schemeClr>
                </a:solidFill>
              </a:rPr>
              <a:t>Aspergillus </a:t>
            </a:r>
            <a:r>
              <a:rPr lang="en-US" sz="2000" b="1" i="1" dirty="0" err="1">
                <a:solidFill>
                  <a:schemeClr val="tx1">
                    <a:lumMod val="75000"/>
                    <a:lumOff val="25000"/>
                  </a:schemeClr>
                </a:solidFill>
              </a:rPr>
              <a:t>fumigatus</a:t>
            </a:r>
            <a:r>
              <a:rPr lang="en-US" sz="2000" b="1" dirty="0">
                <a:solidFill>
                  <a:schemeClr val="tx1">
                    <a:lumMod val="75000"/>
                    <a:lumOff val="25000"/>
                  </a:schemeClr>
                </a:solidFill>
              </a:rPr>
              <a:t>, or fluconazole-resistant </a:t>
            </a:r>
            <a:r>
              <a:rPr lang="en-US" sz="2000" b="1" i="1" dirty="0">
                <a:solidFill>
                  <a:schemeClr val="tx1">
                    <a:lumMod val="75000"/>
                    <a:lumOff val="25000"/>
                  </a:schemeClr>
                </a:solidFill>
              </a:rPr>
              <a:t>Candida</a:t>
            </a:r>
            <a:r>
              <a:rPr lang="en-US" sz="2000" b="1" dirty="0">
                <a:solidFill>
                  <a:schemeClr val="tx1">
                    <a:lumMod val="75000"/>
                    <a:lumOff val="25000"/>
                  </a:schemeClr>
                </a:solidFill>
              </a:rPr>
              <a:t> species highlights the need for antifungal susceptibility </a:t>
            </a:r>
            <a:r>
              <a:rPr lang="en-US" sz="2000" b="1" dirty="0" smtClean="0">
                <a:solidFill>
                  <a:schemeClr val="tx1">
                    <a:lumMod val="75000"/>
                    <a:lumOff val="25000"/>
                  </a:schemeClr>
                </a:solidFill>
              </a:rPr>
              <a:t>testing (AFST). </a:t>
            </a:r>
          </a:p>
          <a:p>
            <a:pPr>
              <a:buFont typeface="Wingdings" panose="05000000000000000000" pitchFamily="2" charset="2"/>
              <a:buChar char="Ø"/>
            </a:pPr>
            <a:r>
              <a:rPr lang="en-US" sz="2000" b="1" dirty="0" smtClean="0">
                <a:solidFill>
                  <a:schemeClr val="tx1">
                    <a:lumMod val="75000"/>
                    <a:lumOff val="25000"/>
                  </a:schemeClr>
                </a:solidFill>
              </a:rPr>
              <a:t>For common </a:t>
            </a:r>
            <a:r>
              <a:rPr lang="en-US" sz="2000" b="1" dirty="0">
                <a:solidFill>
                  <a:schemeClr val="tx1">
                    <a:lumMod val="75000"/>
                    <a:lumOff val="25000"/>
                  </a:schemeClr>
                </a:solidFill>
              </a:rPr>
              <a:t>pathogens and systemic antifungal agents, clinical breakpoints (CBP) are </a:t>
            </a:r>
            <a:r>
              <a:rPr lang="en-US" sz="2000" b="1" dirty="0" smtClean="0">
                <a:solidFill>
                  <a:schemeClr val="tx1">
                    <a:lumMod val="75000"/>
                    <a:lumOff val="25000"/>
                  </a:schemeClr>
                </a:solidFill>
              </a:rPr>
              <a:t>available; to </a:t>
            </a:r>
            <a:r>
              <a:rPr lang="en-US" sz="2000" b="1" dirty="0">
                <a:solidFill>
                  <a:schemeClr val="tx1">
                    <a:lumMod val="75000"/>
                    <a:lumOff val="25000"/>
                  </a:schemeClr>
                </a:solidFill>
              </a:rPr>
              <a:t>inform whether the identified MIC/MEC equates to a susceptible or resistant </a:t>
            </a:r>
            <a:r>
              <a:rPr lang="en-US" sz="2000" b="1" dirty="0" smtClean="0">
                <a:solidFill>
                  <a:schemeClr val="tx1">
                    <a:lumMod val="75000"/>
                    <a:lumOff val="25000"/>
                  </a:schemeClr>
                </a:solidFill>
              </a:rPr>
              <a:t>isolate.  </a:t>
            </a:r>
          </a:p>
          <a:p>
            <a:pPr>
              <a:buFont typeface="Wingdings" panose="05000000000000000000" pitchFamily="2" charset="2"/>
              <a:buChar char="Ø"/>
            </a:pPr>
            <a:r>
              <a:rPr lang="en-US" sz="2000" b="1" dirty="0">
                <a:solidFill>
                  <a:schemeClr val="tx1">
                    <a:lumMod val="75000"/>
                    <a:lumOff val="25000"/>
                  </a:schemeClr>
                </a:solidFill>
              </a:rPr>
              <a:t>AFST is indicated for cases of proven or probable IFD, when there is suspicion for acquired resistance, or in cases of refractory or breakthrough </a:t>
            </a:r>
            <a:r>
              <a:rPr lang="en-US" sz="2000" b="1" dirty="0" smtClean="0">
                <a:solidFill>
                  <a:schemeClr val="tx1">
                    <a:lumMod val="75000"/>
                    <a:lumOff val="25000"/>
                  </a:schemeClr>
                </a:solidFill>
              </a:rPr>
              <a:t>disease.</a:t>
            </a:r>
            <a:endParaRPr lang="en-US" sz="2000" b="1" dirty="0">
              <a:solidFill>
                <a:schemeClr val="tx1">
                  <a:lumMod val="75000"/>
                  <a:lumOff val="25000"/>
                </a:schemeClr>
              </a:solidFill>
            </a:endParaRPr>
          </a:p>
          <a:p>
            <a:pPr>
              <a:buFont typeface="Wingdings" panose="05000000000000000000" pitchFamily="2" charset="2"/>
              <a:buChar char="Ø"/>
            </a:pPr>
            <a:endParaRPr lang="de-DE" sz="2000" b="1" dirty="0">
              <a:solidFill>
                <a:schemeClr val="tx1">
                  <a:lumMod val="75000"/>
                  <a:lumOff val="25000"/>
                </a:schemeClr>
              </a:solidFill>
            </a:endParaRPr>
          </a:p>
        </p:txBody>
      </p:sp>
      <p:grpSp>
        <p:nvGrpSpPr>
          <p:cNvPr id="5" name="Gruppieren 4"/>
          <p:cNvGrpSpPr>
            <a:grpSpLocks noChangeAspect="1"/>
          </p:cNvGrpSpPr>
          <p:nvPr/>
        </p:nvGrpSpPr>
        <p:grpSpPr>
          <a:xfrm>
            <a:off x="252961" y="345847"/>
            <a:ext cx="1491999" cy="6217403"/>
            <a:chOff x="1769351" y="332656"/>
            <a:chExt cx="1434228" cy="5976664"/>
          </a:xfrm>
        </p:grpSpPr>
        <p:pic>
          <p:nvPicPr>
            <p:cNvPr id="6" name="Picture 7" descr="Bildergebnis für aspergill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2063" y="3450309"/>
              <a:ext cx="1421512" cy="13468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Bildergebnis für aspergill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844058" y="4949801"/>
              <a:ext cx="1297524" cy="14215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04619" y="1886023"/>
              <a:ext cx="1384870" cy="141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9351" y="332656"/>
              <a:ext cx="1434224" cy="138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576760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70657"/>
            <a:ext cx="10972800" cy="1143000"/>
          </a:xfrm>
        </p:spPr>
        <p:txBody>
          <a:bodyPr>
            <a:normAutofit/>
          </a:bodyPr>
          <a:lstStyle/>
          <a:p>
            <a:pPr algn="ctr" eaLnBrk="1" hangingPunct="1"/>
            <a:r>
              <a:rPr lang="en-GB" altLang="de-DE" sz="3600" b="1" dirty="0" smtClean="0">
                <a:solidFill>
                  <a:schemeClr val="tx1">
                    <a:lumMod val="75000"/>
                    <a:lumOff val="25000"/>
                  </a:schemeClr>
                </a:solidFill>
                <a:latin typeface="Calibri" panose="020F0502020204030204" pitchFamily="34" charset="0"/>
                <a:cs typeface="Calibri" panose="020F0502020204030204" pitchFamily="34" charset="0"/>
              </a:rPr>
              <a:t>Why Susceptibility Testing?</a:t>
            </a:r>
            <a:endParaRPr lang="de-DE" altLang="de-DE" sz="3600" b="1" dirty="0" smtClean="0">
              <a:solidFill>
                <a:schemeClr val="tx1">
                  <a:lumMod val="75000"/>
                  <a:lumOff val="25000"/>
                </a:schemeClr>
              </a:solidFill>
              <a:latin typeface="Calibri" panose="020F0502020204030204" pitchFamily="34" charset="0"/>
              <a:cs typeface="Calibri" panose="020F0502020204030204" pitchFamily="34" charset="0"/>
            </a:endParaRPr>
          </a:p>
        </p:txBody>
      </p:sp>
      <p:sp>
        <p:nvSpPr>
          <p:cNvPr id="6147" name="Rectangle 3"/>
          <p:cNvSpPr>
            <a:spLocks noGrp="1" noChangeArrowheads="1"/>
          </p:cNvSpPr>
          <p:nvPr>
            <p:ph type="body" sz="half" idx="1"/>
          </p:nvPr>
        </p:nvSpPr>
        <p:spPr>
          <a:xfrm>
            <a:off x="1981200" y="1600201"/>
            <a:ext cx="7786688" cy="4525963"/>
          </a:xfrm>
        </p:spPr>
        <p:txBody>
          <a:bodyPr/>
          <a:lstStyle/>
          <a:p>
            <a:pPr eaLnBrk="1" hangingPunct="1">
              <a:lnSpc>
                <a:spcPct val="80000"/>
              </a:lnSpc>
            </a:pPr>
            <a:endParaRPr lang="de-DE" altLang="de-DE" sz="1800" b="1">
              <a:solidFill>
                <a:schemeClr val="accent2"/>
              </a:solidFill>
              <a:latin typeface="Comic Sans MS" panose="030F0702030302020204" pitchFamily="66" charset="0"/>
            </a:endParaRPr>
          </a:p>
          <a:p>
            <a:pPr eaLnBrk="1" hangingPunct="1">
              <a:lnSpc>
                <a:spcPct val="80000"/>
              </a:lnSpc>
            </a:pPr>
            <a:endParaRPr lang="de-DE" altLang="de-DE" sz="1800" b="1">
              <a:solidFill>
                <a:schemeClr val="accent2"/>
              </a:solidFill>
              <a:latin typeface="Comic Sans MS" panose="030F0702030302020204" pitchFamily="66" charset="0"/>
            </a:endParaRPr>
          </a:p>
          <a:p>
            <a:pPr eaLnBrk="1" hangingPunct="1">
              <a:lnSpc>
                <a:spcPct val="80000"/>
              </a:lnSpc>
            </a:pPr>
            <a:endParaRPr lang="de-DE" altLang="de-DE" sz="1800" b="1">
              <a:solidFill>
                <a:schemeClr val="accent2"/>
              </a:solidFill>
              <a:latin typeface="Comic Sans MS" panose="030F0702030302020204" pitchFamily="66" charset="0"/>
            </a:endParaRPr>
          </a:p>
          <a:p>
            <a:pPr eaLnBrk="1" hangingPunct="1">
              <a:lnSpc>
                <a:spcPct val="80000"/>
              </a:lnSpc>
            </a:pPr>
            <a:endParaRPr lang="de-DE" altLang="de-DE" sz="1800" b="1">
              <a:solidFill>
                <a:schemeClr val="accent2"/>
              </a:solidFill>
              <a:latin typeface="Comic Sans MS" panose="030F0702030302020204" pitchFamily="66" charset="0"/>
            </a:endParaRPr>
          </a:p>
          <a:p>
            <a:pPr eaLnBrk="1" hangingPunct="1">
              <a:lnSpc>
                <a:spcPct val="80000"/>
              </a:lnSpc>
            </a:pPr>
            <a:endParaRPr lang="de-DE" altLang="de-DE" sz="1800" b="1">
              <a:solidFill>
                <a:schemeClr val="accent2"/>
              </a:solidFill>
              <a:latin typeface="Comic Sans MS" panose="030F0702030302020204" pitchFamily="66" charset="0"/>
            </a:endParaRPr>
          </a:p>
          <a:p>
            <a:pPr eaLnBrk="1" hangingPunct="1">
              <a:lnSpc>
                <a:spcPct val="80000"/>
              </a:lnSpc>
            </a:pPr>
            <a:endParaRPr lang="de-DE" altLang="de-DE" sz="1800" b="1">
              <a:solidFill>
                <a:schemeClr val="accent2"/>
              </a:solidFill>
              <a:latin typeface="Comic Sans MS" panose="030F0702030302020204" pitchFamily="66" charset="0"/>
            </a:endParaRPr>
          </a:p>
          <a:p>
            <a:pPr eaLnBrk="1" hangingPunct="1">
              <a:lnSpc>
                <a:spcPct val="80000"/>
              </a:lnSpc>
            </a:pPr>
            <a:endParaRPr lang="de-DE" altLang="de-DE" sz="1800" b="1">
              <a:solidFill>
                <a:schemeClr val="accent2"/>
              </a:solidFill>
              <a:latin typeface="Comic Sans MS" panose="030F0702030302020204" pitchFamily="66" charset="0"/>
            </a:endParaRPr>
          </a:p>
          <a:p>
            <a:pPr eaLnBrk="1" hangingPunct="1">
              <a:lnSpc>
                <a:spcPct val="80000"/>
              </a:lnSpc>
            </a:pPr>
            <a:endParaRPr lang="de-DE" altLang="de-DE" sz="1800" b="1">
              <a:solidFill>
                <a:schemeClr val="accent2"/>
              </a:solidFill>
              <a:latin typeface="Comic Sans MS" panose="030F0702030302020204" pitchFamily="66" charset="0"/>
            </a:endParaRPr>
          </a:p>
          <a:p>
            <a:pPr eaLnBrk="1" hangingPunct="1">
              <a:lnSpc>
                <a:spcPct val="80000"/>
              </a:lnSpc>
            </a:pPr>
            <a:endParaRPr lang="de-DE" altLang="de-DE" sz="1800" b="1">
              <a:solidFill>
                <a:schemeClr val="accent2"/>
              </a:solidFill>
              <a:latin typeface="Comic Sans MS" panose="030F0702030302020204" pitchFamily="66" charset="0"/>
            </a:endParaRPr>
          </a:p>
          <a:p>
            <a:pPr eaLnBrk="1" hangingPunct="1">
              <a:lnSpc>
                <a:spcPct val="80000"/>
              </a:lnSpc>
            </a:pPr>
            <a:endParaRPr lang="de-DE" altLang="de-DE" sz="1800" b="1">
              <a:solidFill>
                <a:schemeClr val="accent2"/>
              </a:solidFill>
              <a:latin typeface="Comic Sans MS" panose="030F0702030302020204" pitchFamily="66" charset="0"/>
            </a:endParaRPr>
          </a:p>
          <a:p>
            <a:pPr eaLnBrk="1" hangingPunct="1">
              <a:lnSpc>
                <a:spcPct val="80000"/>
              </a:lnSpc>
            </a:pPr>
            <a:endParaRPr lang="de-DE" altLang="de-DE" sz="1800" b="1">
              <a:solidFill>
                <a:schemeClr val="accent2"/>
              </a:solidFill>
              <a:latin typeface="Comic Sans MS" panose="030F0702030302020204" pitchFamily="66" charset="0"/>
            </a:endParaRPr>
          </a:p>
          <a:p>
            <a:pPr eaLnBrk="1" hangingPunct="1">
              <a:lnSpc>
                <a:spcPct val="80000"/>
              </a:lnSpc>
            </a:pPr>
            <a:endParaRPr lang="de-DE" altLang="de-DE" sz="1800" b="1">
              <a:solidFill>
                <a:schemeClr val="accent2"/>
              </a:solidFill>
              <a:latin typeface="Comic Sans MS" panose="030F0702030302020204" pitchFamily="66" charset="0"/>
            </a:endParaRPr>
          </a:p>
          <a:p>
            <a:pPr eaLnBrk="1" hangingPunct="1">
              <a:lnSpc>
                <a:spcPct val="80000"/>
              </a:lnSpc>
            </a:pPr>
            <a:endParaRPr lang="de-DE" altLang="de-DE" sz="1800" b="1">
              <a:solidFill>
                <a:schemeClr val="accent2"/>
              </a:solidFill>
              <a:latin typeface="Comic Sans MS" panose="030F0702030302020204" pitchFamily="66" charset="0"/>
            </a:endParaRPr>
          </a:p>
          <a:p>
            <a:pPr eaLnBrk="1" hangingPunct="1">
              <a:lnSpc>
                <a:spcPct val="80000"/>
              </a:lnSpc>
            </a:pPr>
            <a:endParaRPr lang="de-DE" altLang="de-DE" sz="1800" b="1">
              <a:solidFill>
                <a:schemeClr val="accent2"/>
              </a:solidFill>
              <a:latin typeface="Comic Sans MS" panose="030F0702030302020204" pitchFamily="66" charset="0"/>
            </a:endParaRPr>
          </a:p>
          <a:p>
            <a:pPr eaLnBrk="1" hangingPunct="1">
              <a:lnSpc>
                <a:spcPct val="80000"/>
              </a:lnSpc>
            </a:pPr>
            <a:endParaRPr lang="de-DE" altLang="de-DE" sz="1800" b="1">
              <a:solidFill>
                <a:schemeClr val="accent2"/>
              </a:solidFill>
              <a:latin typeface="Comic Sans MS" panose="030F0702030302020204" pitchFamily="66" charset="0"/>
            </a:endParaRPr>
          </a:p>
        </p:txBody>
      </p:sp>
      <p:pic>
        <p:nvPicPr>
          <p:cNvPr id="6148" name="Picture 4" descr="096trailing effec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167064" y="1428750"/>
            <a:ext cx="5832475" cy="4089400"/>
          </a:xfrm>
          <a:noFill/>
        </p:spPr>
      </p:pic>
      <p:sp>
        <p:nvSpPr>
          <p:cNvPr id="6149" name="Text Box 9"/>
          <p:cNvSpPr txBox="1">
            <a:spLocks noChangeArrowheads="1"/>
          </p:cNvSpPr>
          <p:nvPr/>
        </p:nvSpPr>
        <p:spPr bwMode="auto">
          <a:xfrm>
            <a:off x="8020050" y="50371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defRPr>
            </a:lvl1pPr>
            <a:lvl2pPr marL="742950" indent="-285750" eaLnBrk="0" hangingPunct="0">
              <a:defRPr sz="2400" b="1">
                <a:solidFill>
                  <a:schemeClr val="tx1"/>
                </a:solidFill>
                <a:latin typeface="Comic Sans MS" panose="030F0702030302020204" pitchFamily="66" charset="0"/>
              </a:defRPr>
            </a:lvl2pPr>
            <a:lvl3pPr marL="1143000" indent="-228600" eaLnBrk="0" hangingPunct="0">
              <a:defRPr sz="2400" b="1">
                <a:solidFill>
                  <a:schemeClr val="tx1"/>
                </a:solidFill>
                <a:latin typeface="Comic Sans MS" panose="030F0702030302020204" pitchFamily="66" charset="0"/>
              </a:defRPr>
            </a:lvl3pPr>
            <a:lvl4pPr marL="1600200" indent="-228600" eaLnBrk="0" hangingPunct="0">
              <a:defRPr sz="2400" b="1">
                <a:solidFill>
                  <a:schemeClr val="tx1"/>
                </a:solidFill>
                <a:latin typeface="Comic Sans MS" panose="030F0702030302020204" pitchFamily="66" charset="0"/>
              </a:defRPr>
            </a:lvl4pPr>
            <a:lvl5pPr marL="2057400" indent="-228600" eaLnBrk="0" hangingPunct="0">
              <a:defRPr sz="2400"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b="1">
                <a:solidFill>
                  <a:schemeClr val="tx1"/>
                </a:solidFill>
                <a:latin typeface="Comic Sans MS" panose="030F0702030302020204" pitchFamily="66" charset="0"/>
              </a:defRPr>
            </a:lvl9pPr>
          </a:lstStyle>
          <a:p>
            <a:pPr eaLnBrk="1" hangingPunct="1"/>
            <a:endParaRPr lang="en-US" altLang="de-DE" sz="1800" b="0"/>
          </a:p>
        </p:txBody>
      </p:sp>
      <p:sp>
        <p:nvSpPr>
          <p:cNvPr id="6150" name="Text Box 11"/>
          <p:cNvSpPr txBox="1">
            <a:spLocks noChangeArrowheads="1"/>
          </p:cNvSpPr>
          <p:nvPr/>
        </p:nvSpPr>
        <p:spPr bwMode="auto">
          <a:xfrm>
            <a:off x="2768601" y="5315714"/>
            <a:ext cx="6629400"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defRPr>
            </a:lvl1pPr>
            <a:lvl2pPr marL="742950" indent="-285750" eaLnBrk="0" hangingPunct="0">
              <a:defRPr sz="2400" b="1">
                <a:solidFill>
                  <a:schemeClr val="tx1"/>
                </a:solidFill>
                <a:latin typeface="Comic Sans MS" panose="030F0702030302020204" pitchFamily="66" charset="0"/>
              </a:defRPr>
            </a:lvl2pPr>
            <a:lvl3pPr marL="1143000" indent="-228600" eaLnBrk="0" hangingPunct="0">
              <a:defRPr sz="2400" b="1">
                <a:solidFill>
                  <a:schemeClr val="tx1"/>
                </a:solidFill>
                <a:latin typeface="Comic Sans MS" panose="030F0702030302020204" pitchFamily="66" charset="0"/>
              </a:defRPr>
            </a:lvl3pPr>
            <a:lvl4pPr marL="1600200" indent="-228600" eaLnBrk="0" hangingPunct="0">
              <a:defRPr sz="2400" b="1">
                <a:solidFill>
                  <a:schemeClr val="tx1"/>
                </a:solidFill>
                <a:latin typeface="Comic Sans MS" panose="030F0702030302020204" pitchFamily="66" charset="0"/>
              </a:defRPr>
            </a:lvl4pPr>
            <a:lvl5pPr marL="2057400" indent="-228600" eaLnBrk="0" hangingPunct="0">
              <a:defRPr sz="2400"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b="1">
                <a:solidFill>
                  <a:schemeClr val="tx1"/>
                </a:solidFill>
                <a:latin typeface="Comic Sans MS" panose="030F0702030302020204" pitchFamily="66" charset="0"/>
              </a:defRPr>
            </a:lvl9pPr>
          </a:lstStyle>
          <a:p>
            <a:pPr algn="ctr" eaLnBrk="1" hangingPunct="1"/>
            <a:r>
              <a:rPr lang="de-DE" altLang="de-DE" sz="2000" dirty="0" err="1">
                <a:solidFill>
                  <a:schemeClr val="tx1">
                    <a:lumMod val="75000"/>
                    <a:lumOff val="25000"/>
                  </a:schemeClr>
                </a:solidFill>
                <a:latin typeface="Calibri" panose="020F0502020204030204" pitchFamily="34" charset="0"/>
                <a:cs typeface="Calibri" panose="020F0502020204030204" pitchFamily="34" charset="0"/>
              </a:rPr>
              <a:t>To</a:t>
            </a:r>
            <a:r>
              <a:rPr lang="de-DE" altLang="de-DE" sz="2000" dirty="0">
                <a:solidFill>
                  <a:schemeClr val="tx1">
                    <a:lumMod val="75000"/>
                    <a:lumOff val="25000"/>
                  </a:schemeClr>
                </a:solidFill>
                <a:latin typeface="Calibri" panose="020F0502020204030204" pitchFamily="34" charset="0"/>
                <a:cs typeface="Calibri" panose="020F0502020204030204" pitchFamily="34" charset="0"/>
              </a:rPr>
              <a:t> </a:t>
            </a:r>
            <a:r>
              <a:rPr lang="de-DE" altLang="de-DE" sz="2000" dirty="0" err="1">
                <a:solidFill>
                  <a:schemeClr val="tx1">
                    <a:lumMod val="75000"/>
                    <a:lumOff val="25000"/>
                  </a:schemeClr>
                </a:solidFill>
                <a:latin typeface="Calibri" panose="020F0502020204030204" pitchFamily="34" charset="0"/>
                <a:cs typeface="Calibri" panose="020F0502020204030204" pitchFamily="34" charset="0"/>
              </a:rPr>
              <a:t>provide</a:t>
            </a:r>
            <a:r>
              <a:rPr lang="de-DE" altLang="de-DE" sz="2000" dirty="0">
                <a:solidFill>
                  <a:schemeClr val="tx1">
                    <a:lumMod val="75000"/>
                    <a:lumOff val="25000"/>
                  </a:schemeClr>
                </a:solidFill>
                <a:latin typeface="Calibri" panose="020F0502020204030204" pitchFamily="34" charset="0"/>
                <a:cs typeface="Calibri" panose="020F0502020204030204" pitchFamily="34" charset="0"/>
              </a:rPr>
              <a:t> </a:t>
            </a:r>
            <a:r>
              <a:rPr lang="de-DE" altLang="de-DE" sz="2000" dirty="0" err="1">
                <a:solidFill>
                  <a:schemeClr val="tx1">
                    <a:lumMod val="75000"/>
                    <a:lumOff val="25000"/>
                  </a:schemeClr>
                </a:solidFill>
                <a:latin typeface="Calibri" panose="020F0502020204030204" pitchFamily="34" charset="0"/>
                <a:cs typeface="Calibri" panose="020F0502020204030204" pitchFamily="34" charset="0"/>
              </a:rPr>
              <a:t>information</a:t>
            </a:r>
            <a:r>
              <a:rPr lang="de-DE" altLang="de-DE" sz="2000" dirty="0">
                <a:solidFill>
                  <a:schemeClr val="tx1">
                    <a:lumMod val="75000"/>
                    <a:lumOff val="25000"/>
                  </a:schemeClr>
                </a:solidFill>
                <a:latin typeface="Calibri" panose="020F0502020204030204" pitchFamily="34" charset="0"/>
                <a:cs typeface="Calibri" panose="020F0502020204030204" pitchFamily="34" charset="0"/>
              </a:rPr>
              <a:t> </a:t>
            </a:r>
            <a:r>
              <a:rPr lang="de-DE" altLang="de-DE" sz="2000" dirty="0" err="1">
                <a:solidFill>
                  <a:schemeClr val="tx1">
                    <a:lumMod val="75000"/>
                    <a:lumOff val="25000"/>
                  </a:schemeClr>
                </a:solidFill>
                <a:latin typeface="Calibri" panose="020F0502020204030204" pitchFamily="34" charset="0"/>
                <a:cs typeface="Calibri" panose="020F0502020204030204" pitchFamily="34" charset="0"/>
              </a:rPr>
              <a:t>for</a:t>
            </a:r>
            <a:r>
              <a:rPr lang="de-DE" altLang="de-DE" sz="2000" dirty="0">
                <a:solidFill>
                  <a:schemeClr val="tx1">
                    <a:lumMod val="75000"/>
                    <a:lumOff val="25000"/>
                  </a:schemeClr>
                </a:solidFill>
                <a:latin typeface="Calibri" panose="020F0502020204030204" pitchFamily="34" charset="0"/>
                <a:cs typeface="Calibri" panose="020F0502020204030204" pitchFamily="34" charset="0"/>
              </a:rPr>
              <a:t> </a:t>
            </a:r>
            <a:r>
              <a:rPr lang="de-DE" altLang="de-DE" sz="2000" dirty="0" err="1">
                <a:solidFill>
                  <a:schemeClr val="tx1">
                    <a:lumMod val="75000"/>
                    <a:lumOff val="25000"/>
                  </a:schemeClr>
                </a:solidFill>
                <a:latin typeface="Calibri" panose="020F0502020204030204" pitchFamily="34" charset="0"/>
                <a:cs typeface="Calibri" panose="020F0502020204030204" pitchFamily="34" charset="0"/>
              </a:rPr>
              <a:t>therapy</a:t>
            </a:r>
            <a:r>
              <a:rPr lang="de-DE" altLang="de-DE" sz="2000" dirty="0">
                <a:solidFill>
                  <a:schemeClr val="tx1">
                    <a:lumMod val="75000"/>
                    <a:lumOff val="25000"/>
                  </a:schemeClr>
                </a:solidFill>
                <a:latin typeface="Calibri" panose="020F0502020204030204" pitchFamily="34" charset="0"/>
                <a:cs typeface="Calibri" panose="020F0502020204030204" pitchFamily="34" charset="0"/>
              </a:rPr>
              <a:t> </a:t>
            </a:r>
          </a:p>
          <a:p>
            <a:pPr algn="ctr" eaLnBrk="1" hangingPunct="1"/>
            <a:r>
              <a:rPr lang="de-DE" altLang="de-DE" sz="2000" dirty="0" err="1">
                <a:solidFill>
                  <a:schemeClr val="tx1">
                    <a:lumMod val="75000"/>
                    <a:lumOff val="25000"/>
                  </a:schemeClr>
                </a:solidFill>
                <a:latin typeface="Calibri" panose="020F0502020204030204" pitchFamily="34" charset="0"/>
                <a:cs typeface="Calibri" panose="020F0502020204030204" pitchFamily="34" charset="0"/>
              </a:rPr>
              <a:t>To</a:t>
            </a:r>
            <a:r>
              <a:rPr lang="de-DE" altLang="de-DE" sz="2000" dirty="0">
                <a:solidFill>
                  <a:schemeClr val="tx1">
                    <a:lumMod val="75000"/>
                    <a:lumOff val="25000"/>
                  </a:schemeClr>
                </a:solidFill>
                <a:latin typeface="Calibri" panose="020F0502020204030204" pitchFamily="34" charset="0"/>
                <a:cs typeface="Calibri" panose="020F0502020204030204" pitchFamily="34" charset="0"/>
              </a:rPr>
              <a:t> </a:t>
            </a:r>
            <a:r>
              <a:rPr lang="de-DE" altLang="de-DE" sz="2000" dirty="0" err="1">
                <a:solidFill>
                  <a:schemeClr val="tx1">
                    <a:lumMod val="75000"/>
                    <a:lumOff val="25000"/>
                  </a:schemeClr>
                </a:solidFill>
                <a:latin typeface="Calibri" panose="020F0502020204030204" pitchFamily="34" charset="0"/>
                <a:cs typeface="Calibri" panose="020F0502020204030204" pitchFamily="34" charset="0"/>
              </a:rPr>
              <a:t>provide</a:t>
            </a:r>
            <a:r>
              <a:rPr lang="de-DE" altLang="de-DE" sz="2000" dirty="0">
                <a:solidFill>
                  <a:schemeClr val="tx1">
                    <a:lumMod val="75000"/>
                    <a:lumOff val="25000"/>
                  </a:schemeClr>
                </a:solidFill>
                <a:latin typeface="Calibri" panose="020F0502020204030204" pitchFamily="34" charset="0"/>
                <a:cs typeface="Calibri" panose="020F0502020204030204" pitchFamily="34" charset="0"/>
              </a:rPr>
              <a:t> </a:t>
            </a:r>
            <a:r>
              <a:rPr lang="de-DE" altLang="de-DE" sz="2000" dirty="0" err="1">
                <a:solidFill>
                  <a:schemeClr val="tx1">
                    <a:lumMod val="75000"/>
                    <a:lumOff val="25000"/>
                  </a:schemeClr>
                </a:solidFill>
                <a:latin typeface="Calibri" panose="020F0502020204030204" pitchFamily="34" charset="0"/>
                <a:cs typeface="Calibri" panose="020F0502020204030204" pitchFamily="34" charset="0"/>
              </a:rPr>
              <a:t>early</a:t>
            </a:r>
            <a:r>
              <a:rPr lang="de-DE" altLang="de-DE" sz="2000" dirty="0">
                <a:solidFill>
                  <a:schemeClr val="tx1">
                    <a:lumMod val="75000"/>
                    <a:lumOff val="25000"/>
                  </a:schemeClr>
                </a:solidFill>
                <a:latin typeface="Calibri" panose="020F0502020204030204" pitchFamily="34" charset="0"/>
                <a:cs typeface="Calibri" panose="020F0502020204030204" pitchFamily="34" charset="0"/>
              </a:rPr>
              <a:t> </a:t>
            </a:r>
            <a:r>
              <a:rPr lang="de-DE" altLang="de-DE" sz="2000" dirty="0" err="1" smtClean="0">
                <a:solidFill>
                  <a:schemeClr val="tx1">
                    <a:lumMod val="75000"/>
                    <a:lumOff val="25000"/>
                  </a:schemeClr>
                </a:solidFill>
                <a:latin typeface="Calibri" panose="020F0502020204030204" pitchFamily="34" charset="0"/>
                <a:cs typeface="Calibri" panose="020F0502020204030204" pitchFamily="34" charset="0"/>
              </a:rPr>
              <a:t>warning</a:t>
            </a:r>
            <a:r>
              <a:rPr lang="de-DE" altLang="de-DE" sz="2000" dirty="0" smtClean="0">
                <a:solidFill>
                  <a:schemeClr val="tx1">
                    <a:lumMod val="75000"/>
                    <a:lumOff val="25000"/>
                  </a:schemeClr>
                </a:solidFill>
                <a:latin typeface="Calibri" panose="020F0502020204030204" pitchFamily="34" charset="0"/>
                <a:cs typeface="Calibri" panose="020F0502020204030204" pitchFamily="34" charset="0"/>
              </a:rPr>
              <a:t> (R)</a:t>
            </a:r>
            <a:endParaRPr lang="de-DE" altLang="de-DE" sz="2000" dirty="0">
              <a:solidFill>
                <a:schemeClr val="tx1">
                  <a:lumMod val="75000"/>
                  <a:lumOff val="25000"/>
                </a:schemeClr>
              </a:solidFill>
              <a:latin typeface="Calibri" panose="020F0502020204030204" pitchFamily="34" charset="0"/>
              <a:cs typeface="Calibri" panose="020F0502020204030204" pitchFamily="34" charset="0"/>
            </a:endParaRPr>
          </a:p>
          <a:p>
            <a:pPr algn="ctr" eaLnBrk="1" hangingPunct="1"/>
            <a:r>
              <a:rPr lang="de-DE" altLang="de-DE" sz="2000" dirty="0" err="1">
                <a:solidFill>
                  <a:schemeClr val="tx1">
                    <a:lumMod val="75000"/>
                    <a:lumOff val="25000"/>
                  </a:schemeClr>
                </a:solidFill>
                <a:latin typeface="Calibri" panose="020F0502020204030204" pitchFamily="34" charset="0"/>
                <a:cs typeface="Calibri" panose="020F0502020204030204" pitchFamily="34" charset="0"/>
              </a:rPr>
              <a:t>To</a:t>
            </a:r>
            <a:r>
              <a:rPr lang="de-DE" altLang="de-DE" sz="2000" dirty="0">
                <a:solidFill>
                  <a:schemeClr val="tx1">
                    <a:lumMod val="75000"/>
                    <a:lumOff val="25000"/>
                  </a:schemeClr>
                </a:solidFill>
                <a:latin typeface="Calibri" panose="020F0502020204030204" pitchFamily="34" charset="0"/>
                <a:cs typeface="Calibri" panose="020F0502020204030204" pitchFamily="34" charset="0"/>
              </a:rPr>
              <a:t> </a:t>
            </a:r>
            <a:r>
              <a:rPr lang="de-DE" altLang="de-DE" sz="2000" dirty="0" err="1">
                <a:solidFill>
                  <a:schemeClr val="tx1">
                    <a:lumMod val="75000"/>
                    <a:lumOff val="25000"/>
                  </a:schemeClr>
                </a:solidFill>
                <a:latin typeface="Calibri" panose="020F0502020204030204" pitchFamily="34" charset="0"/>
                <a:cs typeface="Calibri" panose="020F0502020204030204" pitchFamily="34" charset="0"/>
              </a:rPr>
              <a:t>get</a:t>
            </a:r>
            <a:r>
              <a:rPr lang="de-DE" altLang="de-DE" sz="2000" dirty="0">
                <a:solidFill>
                  <a:schemeClr val="tx1">
                    <a:lumMod val="75000"/>
                    <a:lumOff val="25000"/>
                  </a:schemeClr>
                </a:solidFill>
                <a:latin typeface="Calibri" panose="020F0502020204030204" pitchFamily="34" charset="0"/>
                <a:cs typeface="Calibri" panose="020F0502020204030204" pitchFamily="34" charset="0"/>
              </a:rPr>
              <a:t> </a:t>
            </a:r>
            <a:r>
              <a:rPr lang="de-DE" altLang="de-DE" sz="2000" dirty="0" err="1">
                <a:solidFill>
                  <a:schemeClr val="tx1">
                    <a:lumMod val="75000"/>
                    <a:lumOff val="25000"/>
                  </a:schemeClr>
                </a:solidFill>
                <a:latin typeface="Calibri" panose="020F0502020204030204" pitchFamily="34" charset="0"/>
                <a:cs typeface="Calibri" panose="020F0502020204030204" pitchFamily="34" charset="0"/>
              </a:rPr>
              <a:t>epidemiological</a:t>
            </a:r>
            <a:r>
              <a:rPr lang="de-DE" altLang="de-DE" sz="2000" dirty="0">
                <a:solidFill>
                  <a:schemeClr val="tx1">
                    <a:lumMod val="75000"/>
                    <a:lumOff val="25000"/>
                  </a:schemeClr>
                </a:solidFill>
                <a:latin typeface="Calibri" panose="020F0502020204030204" pitchFamily="34" charset="0"/>
                <a:cs typeface="Calibri" panose="020F0502020204030204" pitchFamily="34" charset="0"/>
              </a:rPr>
              <a:t> </a:t>
            </a:r>
            <a:r>
              <a:rPr lang="de-DE" altLang="de-DE" sz="2000" dirty="0" err="1">
                <a:solidFill>
                  <a:schemeClr val="tx1">
                    <a:lumMod val="75000"/>
                    <a:lumOff val="25000"/>
                  </a:schemeClr>
                </a:solidFill>
                <a:latin typeface="Calibri" panose="020F0502020204030204" pitchFamily="34" charset="0"/>
                <a:cs typeface="Calibri" panose="020F0502020204030204" pitchFamily="34" charset="0"/>
              </a:rPr>
              <a:t>data</a:t>
            </a:r>
            <a:r>
              <a:rPr lang="de-DE" altLang="de-DE" sz="2000" dirty="0">
                <a:solidFill>
                  <a:schemeClr val="tx1">
                    <a:lumMod val="75000"/>
                    <a:lumOff val="25000"/>
                  </a:schemeClr>
                </a:solidFill>
                <a:latin typeface="Calibri" panose="020F0502020204030204" pitchFamily="34" charset="0"/>
                <a:cs typeface="Calibri" panose="020F0502020204030204" pitchFamily="34" charset="0"/>
              </a:rPr>
              <a:t> </a:t>
            </a:r>
          </a:p>
          <a:p>
            <a:pPr algn="ctr" eaLnBrk="1" hangingPunct="1"/>
            <a:r>
              <a:rPr lang="de-DE" altLang="de-DE" sz="2000" dirty="0" err="1">
                <a:solidFill>
                  <a:schemeClr val="tx1">
                    <a:lumMod val="75000"/>
                    <a:lumOff val="25000"/>
                  </a:schemeClr>
                </a:solidFill>
                <a:latin typeface="Calibri" panose="020F0502020204030204" pitchFamily="34" charset="0"/>
                <a:cs typeface="Calibri" panose="020F0502020204030204" pitchFamily="34" charset="0"/>
              </a:rPr>
              <a:t>To</a:t>
            </a:r>
            <a:r>
              <a:rPr lang="de-DE" altLang="de-DE" sz="2000" dirty="0">
                <a:solidFill>
                  <a:schemeClr val="tx1">
                    <a:lumMod val="75000"/>
                    <a:lumOff val="25000"/>
                  </a:schemeClr>
                </a:solidFill>
                <a:latin typeface="Calibri" panose="020F0502020204030204" pitchFamily="34" charset="0"/>
                <a:cs typeface="Calibri" panose="020F0502020204030204" pitchFamily="34" charset="0"/>
              </a:rPr>
              <a:t> </a:t>
            </a:r>
            <a:r>
              <a:rPr lang="de-DE" altLang="de-DE" sz="2000" dirty="0" err="1">
                <a:solidFill>
                  <a:schemeClr val="tx1">
                    <a:lumMod val="75000"/>
                    <a:lumOff val="25000"/>
                  </a:schemeClr>
                </a:solidFill>
                <a:latin typeface="Calibri" panose="020F0502020204030204" pitchFamily="34" charset="0"/>
                <a:cs typeface="Calibri" panose="020F0502020204030204" pitchFamily="34" charset="0"/>
              </a:rPr>
              <a:t>get</a:t>
            </a:r>
            <a:r>
              <a:rPr lang="de-DE" altLang="de-DE" sz="2000" dirty="0">
                <a:solidFill>
                  <a:schemeClr val="tx1">
                    <a:lumMod val="75000"/>
                    <a:lumOff val="25000"/>
                  </a:schemeClr>
                </a:solidFill>
                <a:latin typeface="Calibri" panose="020F0502020204030204" pitchFamily="34" charset="0"/>
                <a:cs typeface="Calibri" panose="020F0502020204030204" pitchFamily="34" charset="0"/>
              </a:rPr>
              <a:t> </a:t>
            </a:r>
            <a:r>
              <a:rPr lang="de-DE" altLang="de-DE" sz="2000" dirty="0" err="1">
                <a:solidFill>
                  <a:schemeClr val="tx1">
                    <a:lumMod val="75000"/>
                    <a:lumOff val="25000"/>
                  </a:schemeClr>
                </a:solidFill>
                <a:latin typeface="Calibri" panose="020F0502020204030204" pitchFamily="34" charset="0"/>
                <a:cs typeface="Calibri" panose="020F0502020204030204" pitchFamily="34" charset="0"/>
              </a:rPr>
              <a:t>information</a:t>
            </a:r>
            <a:r>
              <a:rPr lang="de-DE" altLang="de-DE" sz="2000" dirty="0">
                <a:solidFill>
                  <a:schemeClr val="tx1">
                    <a:lumMod val="75000"/>
                    <a:lumOff val="25000"/>
                  </a:schemeClr>
                </a:solidFill>
                <a:latin typeface="Calibri" panose="020F0502020204030204" pitchFamily="34" charset="0"/>
                <a:cs typeface="Calibri" panose="020F0502020204030204" pitchFamily="34" charset="0"/>
              </a:rPr>
              <a:t> </a:t>
            </a:r>
            <a:r>
              <a:rPr lang="de-DE" altLang="de-DE" sz="2000" dirty="0" err="1">
                <a:solidFill>
                  <a:schemeClr val="tx1">
                    <a:lumMod val="75000"/>
                    <a:lumOff val="25000"/>
                  </a:schemeClr>
                </a:solidFill>
                <a:latin typeface="Calibri" panose="020F0502020204030204" pitchFamily="34" charset="0"/>
                <a:cs typeface="Calibri" panose="020F0502020204030204" pitchFamily="34" charset="0"/>
              </a:rPr>
              <a:t>for</a:t>
            </a:r>
            <a:r>
              <a:rPr lang="de-DE" altLang="de-DE" sz="2000" dirty="0">
                <a:solidFill>
                  <a:schemeClr val="tx1">
                    <a:lumMod val="75000"/>
                    <a:lumOff val="25000"/>
                  </a:schemeClr>
                </a:solidFill>
                <a:latin typeface="Calibri" panose="020F0502020204030204" pitchFamily="34" charset="0"/>
                <a:cs typeface="Calibri" panose="020F0502020204030204" pitchFamily="34" charset="0"/>
              </a:rPr>
              <a:t> </a:t>
            </a:r>
            <a:r>
              <a:rPr lang="de-DE" altLang="de-DE" sz="2000" dirty="0" err="1">
                <a:solidFill>
                  <a:schemeClr val="tx1">
                    <a:lumMod val="75000"/>
                    <a:lumOff val="25000"/>
                  </a:schemeClr>
                </a:solidFill>
                <a:latin typeface="Calibri" panose="020F0502020204030204" pitchFamily="34" charset="0"/>
                <a:cs typeface="Calibri" panose="020F0502020204030204" pitchFamily="34" charset="0"/>
              </a:rPr>
              <a:t>species</a:t>
            </a:r>
            <a:r>
              <a:rPr lang="de-DE" altLang="de-DE" sz="2000" dirty="0">
                <a:solidFill>
                  <a:schemeClr val="tx1">
                    <a:lumMod val="75000"/>
                    <a:lumOff val="25000"/>
                  </a:schemeClr>
                </a:solidFill>
                <a:latin typeface="Calibri" panose="020F0502020204030204" pitchFamily="34" charset="0"/>
                <a:cs typeface="Calibri" panose="020F0502020204030204" pitchFamily="34" charset="0"/>
              </a:rPr>
              <a:t> ID </a:t>
            </a:r>
          </a:p>
        </p:txBody>
      </p:sp>
    </p:spTree>
    <p:extLst>
      <p:ext uri="{BB962C8B-B14F-4D97-AF65-F5344CB8AC3E}">
        <p14:creationId xmlns:p14="http://schemas.microsoft.com/office/powerpoint/2010/main" val="1063590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089030" y="345847"/>
            <a:ext cx="8098766" cy="1325563"/>
          </a:xfrm>
        </p:spPr>
        <p:txBody>
          <a:bodyPr/>
          <a:lstStyle/>
          <a:p>
            <a:pPr eaLnBrk="1" hangingPunct="1">
              <a:defRPr/>
            </a:pPr>
            <a:r>
              <a:rPr lang="de-DE" altLang="de-DE" sz="3600" b="1" dirty="0" err="1">
                <a:solidFill>
                  <a:schemeClr val="tx1">
                    <a:lumMod val="75000"/>
                    <a:lumOff val="25000"/>
                  </a:schemeClr>
                </a:solidFill>
                <a:latin typeface="Calibri" panose="020F0502020204030204" pitchFamily="34" charset="0"/>
                <a:cs typeface="Calibri" panose="020F0502020204030204" pitchFamily="34" charset="0"/>
              </a:rPr>
              <a:t>Antifungal</a:t>
            </a:r>
            <a:r>
              <a:rPr lang="de-DE" altLang="de-DE" sz="3600" b="1" dirty="0">
                <a:solidFill>
                  <a:schemeClr val="tx1">
                    <a:lumMod val="75000"/>
                    <a:lumOff val="25000"/>
                  </a:schemeClr>
                </a:solidFill>
                <a:latin typeface="Calibri" panose="020F0502020204030204" pitchFamily="34" charset="0"/>
                <a:cs typeface="Calibri" panose="020F0502020204030204" pitchFamily="34" charset="0"/>
              </a:rPr>
              <a:t> </a:t>
            </a:r>
            <a:r>
              <a:rPr lang="de-DE" altLang="de-DE" sz="3600" b="1" dirty="0" err="1">
                <a:solidFill>
                  <a:schemeClr val="tx1">
                    <a:lumMod val="75000"/>
                    <a:lumOff val="25000"/>
                  </a:schemeClr>
                </a:solidFill>
                <a:latin typeface="Calibri" panose="020F0502020204030204" pitchFamily="34" charset="0"/>
                <a:cs typeface="Calibri" panose="020F0502020204030204" pitchFamily="34" charset="0"/>
              </a:rPr>
              <a:t>resistance</a:t>
            </a:r>
            <a:r>
              <a:rPr lang="de-DE" altLang="de-DE" sz="3600" b="1" dirty="0" smtClean="0">
                <a:solidFill>
                  <a:schemeClr val="tx1">
                    <a:lumMod val="75000"/>
                    <a:lumOff val="25000"/>
                  </a:schemeClr>
                </a:solidFill>
                <a:latin typeface="Calibri" panose="020F0502020204030204" pitchFamily="34" charset="0"/>
                <a:cs typeface="Calibri" panose="020F0502020204030204" pitchFamily="34" charset="0"/>
              </a:rPr>
              <a:t>: </a:t>
            </a:r>
            <a:r>
              <a:rPr lang="de-DE" altLang="de-DE" sz="3600" b="1" dirty="0" err="1" smtClean="0">
                <a:solidFill>
                  <a:schemeClr val="tx1">
                    <a:lumMod val="75000"/>
                    <a:lumOff val="25000"/>
                  </a:schemeClr>
                </a:solidFill>
                <a:latin typeface="Calibri" panose="020F0502020204030204" pitchFamily="34" charset="0"/>
                <a:cs typeface="Calibri" panose="020F0502020204030204" pitchFamily="34" charset="0"/>
              </a:rPr>
              <a:t>Testing</a:t>
            </a:r>
            <a:r>
              <a:rPr lang="de-DE" altLang="de-DE" sz="3600" b="1" dirty="0" smtClean="0">
                <a:solidFill>
                  <a:schemeClr val="tx1">
                    <a:lumMod val="75000"/>
                    <a:lumOff val="25000"/>
                  </a:schemeClr>
                </a:solidFill>
                <a:latin typeface="Calibri" panose="020F0502020204030204" pitchFamily="34" charset="0"/>
                <a:cs typeface="Calibri" panose="020F0502020204030204" pitchFamily="34" charset="0"/>
              </a:rPr>
              <a:t> </a:t>
            </a:r>
            <a:r>
              <a:rPr lang="de-DE" altLang="de-DE" sz="3600" b="1" dirty="0" err="1">
                <a:solidFill>
                  <a:schemeClr val="tx1">
                    <a:lumMod val="75000"/>
                    <a:lumOff val="25000"/>
                  </a:schemeClr>
                </a:solidFill>
                <a:latin typeface="Calibri" panose="020F0502020204030204" pitchFamily="34" charset="0"/>
                <a:cs typeface="Calibri" panose="020F0502020204030204" pitchFamily="34" charset="0"/>
              </a:rPr>
              <a:t>methods</a:t>
            </a:r>
            <a:endParaRPr lang="de-DE" altLang="de-DE"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0243" name="Rectangle 3"/>
          <p:cNvSpPr>
            <a:spLocks noGrp="1" noChangeArrowheads="1"/>
          </p:cNvSpPr>
          <p:nvPr>
            <p:ph type="body" idx="1"/>
          </p:nvPr>
        </p:nvSpPr>
        <p:spPr>
          <a:xfrm>
            <a:off x="2834175" y="2112667"/>
            <a:ext cx="6769100" cy="3455987"/>
          </a:xfrm>
        </p:spPr>
        <p:txBody>
          <a:bodyPr>
            <a:normAutofit fontScale="85000" lnSpcReduction="20000"/>
          </a:bodyPr>
          <a:lstStyle/>
          <a:p>
            <a:pPr marL="358775" indent="-358775" algn="just">
              <a:lnSpc>
                <a:spcPct val="80000"/>
              </a:lnSpc>
              <a:defRPr/>
            </a:pPr>
            <a:r>
              <a:rPr lang="en-US" altLang="de-DE" sz="2400" b="1" dirty="0">
                <a:solidFill>
                  <a:schemeClr val="tx1">
                    <a:lumMod val="85000"/>
                    <a:lumOff val="15000"/>
                  </a:schemeClr>
                </a:solidFill>
                <a:latin typeface="Calibri" panose="020F0502020204030204" pitchFamily="34" charset="0"/>
                <a:cs typeface="Calibri" panose="020F0502020204030204" pitchFamily="34" charset="0"/>
              </a:rPr>
              <a:t>Broth </a:t>
            </a:r>
            <a:r>
              <a:rPr lang="en-US" altLang="de-DE" sz="2400" b="1" dirty="0" err="1">
                <a:solidFill>
                  <a:schemeClr val="tx1">
                    <a:lumMod val="85000"/>
                    <a:lumOff val="15000"/>
                  </a:schemeClr>
                </a:solidFill>
                <a:latin typeface="Calibri" panose="020F0502020204030204" pitchFamily="34" charset="0"/>
                <a:cs typeface="Calibri" panose="020F0502020204030204" pitchFamily="34" charset="0"/>
              </a:rPr>
              <a:t>microdilution</a:t>
            </a:r>
            <a:r>
              <a:rPr lang="en-US" altLang="de-DE" sz="2400" b="1" dirty="0">
                <a:solidFill>
                  <a:schemeClr val="tx1">
                    <a:lumMod val="85000"/>
                    <a:lumOff val="15000"/>
                  </a:schemeClr>
                </a:solidFill>
                <a:latin typeface="Calibri" panose="020F0502020204030204" pitchFamily="34" charset="0"/>
                <a:cs typeface="Calibri" panose="020F0502020204030204" pitchFamily="34" charset="0"/>
              </a:rPr>
              <a:t> (BMD) – yeasts and </a:t>
            </a:r>
            <a:r>
              <a:rPr lang="en-US" altLang="de-DE" sz="2400" b="1" dirty="0" err="1">
                <a:solidFill>
                  <a:schemeClr val="tx1">
                    <a:lumMod val="85000"/>
                    <a:lumOff val="15000"/>
                  </a:schemeClr>
                </a:solidFill>
                <a:latin typeface="Calibri" panose="020F0502020204030204" pitchFamily="34" charset="0"/>
                <a:cs typeface="Calibri" panose="020F0502020204030204" pitchFamily="34" charset="0"/>
              </a:rPr>
              <a:t>moulds</a:t>
            </a:r>
            <a:endParaRPr lang="en-US" altLang="de-DE" sz="2400" b="1" dirty="0">
              <a:solidFill>
                <a:schemeClr val="tx1">
                  <a:lumMod val="85000"/>
                  <a:lumOff val="15000"/>
                </a:schemeClr>
              </a:solidFill>
              <a:latin typeface="Calibri" panose="020F0502020204030204" pitchFamily="34" charset="0"/>
              <a:cs typeface="Calibri" panose="020F0502020204030204" pitchFamily="34" charset="0"/>
            </a:endParaRPr>
          </a:p>
          <a:p>
            <a:pPr marL="358775" indent="-358775" algn="just">
              <a:lnSpc>
                <a:spcPct val="80000"/>
              </a:lnSpc>
              <a:buNone/>
              <a:defRPr/>
            </a:pPr>
            <a:r>
              <a:rPr lang="en-US" altLang="de-DE" sz="2400" b="1" dirty="0">
                <a:solidFill>
                  <a:schemeClr val="tx1">
                    <a:lumMod val="85000"/>
                    <a:lumOff val="15000"/>
                  </a:schemeClr>
                </a:solidFill>
                <a:latin typeface="Calibri" panose="020F0502020204030204" pitchFamily="34" charset="0"/>
                <a:cs typeface="Calibri" panose="020F0502020204030204" pitchFamily="34" charset="0"/>
              </a:rPr>
              <a:t>	- CLSI</a:t>
            </a:r>
          </a:p>
          <a:p>
            <a:pPr marL="358775" indent="-358775" algn="just">
              <a:lnSpc>
                <a:spcPct val="80000"/>
              </a:lnSpc>
              <a:buNone/>
              <a:defRPr/>
            </a:pPr>
            <a:r>
              <a:rPr lang="en-US" altLang="de-DE" sz="2400" b="1" dirty="0">
                <a:solidFill>
                  <a:schemeClr val="tx1">
                    <a:lumMod val="85000"/>
                    <a:lumOff val="15000"/>
                  </a:schemeClr>
                </a:solidFill>
                <a:latin typeface="Calibri" panose="020F0502020204030204" pitchFamily="34" charset="0"/>
                <a:cs typeface="Calibri" panose="020F0502020204030204" pitchFamily="34" charset="0"/>
              </a:rPr>
              <a:t>	- EUCAST</a:t>
            </a:r>
          </a:p>
          <a:p>
            <a:pPr algn="just">
              <a:lnSpc>
                <a:spcPct val="80000"/>
              </a:lnSpc>
              <a:spcBef>
                <a:spcPts val="2400"/>
              </a:spcBef>
              <a:defRPr/>
            </a:pPr>
            <a:r>
              <a:rPr lang="en-US" altLang="de-DE" sz="2400" b="1" dirty="0">
                <a:solidFill>
                  <a:schemeClr val="tx1">
                    <a:lumMod val="85000"/>
                    <a:lumOff val="15000"/>
                  </a:schemeClr>
                </a:solidFill>
                <a:latin typeface="Calibri" panose="020F0502020204030204" pitchFamily="34" charset="0"/>
                <a:cs typeface="Calibri" panose="020F0502020204030204" pitchFamily="34" charset="0"/>
              </a:rPr>
              <a:t>Disk diffusion (DD) – yeasts and </a:t>
            </a:r>
            <a:r>
              <a:rPr lang="en-US" altLang="de-DE" sz="2400" b="1" dirty="0" err="1">
                <a:solidFill>
                  <a:schemeClr val="tx1">
                    <a:lumMod val="85000"/>
                    <a:lumOff val="15000"/>
                  </a:schemeClr>
                </a:solidFill>
                <a:latin typeface="Calibri" panose="020F0502020204030204" pitchFamily="34" charset="0"/>
                <a:cs typeface="Calibri" panose="020F0502020204030204" pitchFamily="34" charset="0"/>
              </a:rPr>
              <a:t>moulds</a:t>
            </a:r>
            <a:endParaRPr lang="en-US" altLang="de-DE" sz="2400" b="1" dirty="0">
              <a:solidFill>
                <a:schemeClr val="tx1">
                  <a:lumMod val="85000"/>
                  <a:lumOff val="15000"/>
                </a:schemeClr>
              </a:solidFill>
              <a:latin typeface="Calibri" panose="020F0502020204030204" pitchFamily="34" charset="0"/>
              <a:cs typeface="Calibri" panose="020F0502020204030204" pitchFamily="34" charset="0"/>
            </a:endParaRPr>
          </a:p>
          <a:p>
            <a:pPr marL="358775" indent="-358775" algn="just">
              <a:lnSpc>
                <a:spcPct val="80000"/>
              </a:lnSpc>
              <a:buNone/>
              <a:defRPr/>
            </a:pPr>
            <a:r>
              <a:rPr lang="en-US" altLang="de-DE" sz="2400" b="1" dirty="0">
                <a:solidFill>
                  <a:schemeClr val="tx1">
                    <a:lumMod val="85000"/>
                    <a:lumOff val="15000"/>
                  </a:schemeClr>
                </a:solidFill>
                <a:latin typeface="Calibri" panose="020F0502020204030204" pitchFamily="34" charset="0"/>
                <a:cs typeface="Calibri" panose="020F0502020204030204" pitchFamily="34" charset="0"/>
              </a:rPr>
              <a:t>	- CLSI</a:t>
            </a:r>
          </a:p>
          <a:p>
            <a:pPr algn="just">
              <a:lnSpc>
                <a:spcPct val="80000"/>
              </a:lnSpc>
              <a:spcBef>
                <a:spcPts val="2400"/>
              </a:spcBef>
              <a:defRPr/>
            </a:pPr>
            <a:r>
              <a:rPr lang="en-US" altLang="de-DE" sz="2400" b="1" dirty="0">
                <a:solidFill>
                  <a:schemeClr val="tx1">
                    <a:lumMod val="85000"/>
                    <a:lumOff val="15000"/>
                  </a:schemeClr>
                </a:solidFill>
                <a:latin typeface="Calibri" panose="020F0502020204030204" pitchFamily="34" charset="0"/>
                <a:cs typeface="Calibri" panose="020F0502020204030204" pitchFamily="34" charset="0"/>
              </a:rPr>
              <a:t>Various commercial products</a:t>
            </a:r>
          </a:p>
          <a:p>
            <a:pPr marL="358775" indent="-358775" algn="just">
              <a:lnSpc>
                <a:spcPct val="80000"/>
              </a:lnSpc>
              <a:buNone/>
              <a:defRPr/>
            </a:pPr>
            <a:r>
              <a:rPr lang="en-US" altLang="de-DE" sz="2400" b="1" dirty="0">
                <a:solidFill>
                  <a:schemeClr val="tx1">
                    <a:lumMod val="85000"/>
                    <a:lumOff val="15000"/>
                  </a:schemeClr>
                </a:solidFill>
                <a:latin typeface="Calibri" panose="020F0502020204030204" pitchFamily="34" charset="0"/>
                <a:cs typeface="Calibri" panose="020F0502020204030204" pitchFamily="34" charset="0"/>
              </a:rPr>
              <a:t>	- </a:t>
            </a:r>
            <a:r>
              <a:rPr lang="en-US" altLang="de-DE" sz="2400" b="1" dirty="0" err="1">
                <a:solidFill>
                  <a:schemeClr val="tx1">
                    <a:lumMod val="85000"/>
                    <a:lumOff val="15000"/>
                  </a:schemeClr>
                </a:solidFill>
                <a:latin typeface="Calibri" panose="020F0502020204030204" pitchFamily="34" charset="0"/>
                <a:cs typeface="Calibri" panose="020F0502020204030204" pitchFamily="34" charset="0"/>
              </a:rPr>
              <a:t>Etest</a:t>
            </a:r>
            <a:endParaRPr lang="en-US" altLang="de-DE" sz="2400" b="1" dirty="0">
              <a:solidFill>
                <a:schemeClr val="tx1">
                  <a:lumMod val="85000"/>
                  <a:lumOff val="15000"/>
                </a:schemeClr>
              </a:solidFill>
              <a:latin typeface="Calibri" panose="020F0502020204030204" pitchFamily="34" charset="0"/>
              <a:cs typeface="Calibri" panose="020F0502020204030204" pitchFamily="34" charset="0"/>
            </a:endParaRPr>
          </a:p>
          <a:p>
            <a:pPr marL="358775" indent="-358775" algn="just">
              <a:lnSpc>
                <a:spcPct val="80000"/>
              </a:lnSpc>
              <a:buNone/>
              <a:defRPr/>
            </a:pPr>
            <a:r>
              <a:rPr lang="en-US" altLang="de-DE" sz="2400" b="1" dirty="0">
                <a:solidFill>
                  <a:schemeClr val="tx1">
                    <a:lumMod val="85000"/>
                    <a:lumOff val="15000"/>
                  </a:schemeClr>
                </a:solidFill>
                <a:latin typeface="Calibri" panose="020F0502020204030204" pitchFamily="34" charset="0"/>
                <a:cs typeface="Calibri" panose="020F0502020204030204" pitchFamily="34" charset="0"/>
              </a:rPr>
              <a:t>	- </a:t>
            </a:r>
            <a:r>
              <a:rPr lang="en-US" altLang="de-DE" sz="2400" b="1" dirty="0" err="1">
                <a:solidFill>
                  <a:schemeClr val="tx1">
                    <a:lumMod val="85000"/>
                    <a:lumOff val="15000"/>
                  </a:schemeClr>
                </a:solidFill>
                <a:latin typeface="Calibri" panose="020F0502020204030204" pitchFamily="34" charset="0"/>
                <a:cs typeface="Calibri" panose="020F0502020204030204" pitchFamily="34" charset="0"/>
              </a:rPr>
              <a:t>Vitek</a:t>
            </a:r>
            <a:r>
              <a:rPr lang="en-US" altLang="de-DE" sz="2400" b="1" dirty="0">
                <a:solidFill>
                  <a:schemeClr val="tx1">
                    <a:lumMod val="85000"/>
                    <a:lumOff val="15000"/>
                  </a:schemeClr>
                </a:solidFill>
                <a:latin typeface="Calibri" panose="020F0502020204030204" pitchFamily="34" charset="0"/>
                <a:cs typeface="Calibri" panose="020F0502020204030204" pitchFamily="34" charset="0"/>
              </a:rPr>
              <a:t> 2</a:t>
            </a:r>
          </a:p>
          <a:p>
            <a:pPr marL="358775" indent="-358775" algn="just">
              <a:lnSpc>
                <a:spcPct val="80000"/>
              </a:lnSpc>
              <a:buNone/>
              <a:defRPr/>
            </a:pPr>
            <a:r>
              <a:rPr lang="en-US" altLang="de-DE" sz="2400" b="1" dirty="0">
                <a:solidFill>
                  <a:schemeClr val="tx1">
                    <a:lumMod val="85000"/>
                    <a:lumOff val="15000"/>
                  </a:schemeClr>
                </a:solidFill>
                <a:latin typeface="Calibri" panose="020F0502020204030204" pitchFamily="34" charset="0"/>
                <a:cs typeface="Calibri" panose="020F0502020204030204" pitchFamily="34" charset="0"/>
              </a:rPr>
              <a:t>	- </a:t>
            </a:r>
            <a:r>
              <a:rPr lang="en-US" altLang="de-DE" sz="2400" b="1" dirty="0" err="1">
                <a:solidFill>
                  <a:schemeClr val="tx1">
                    <a:lumMod val="85000"/>
                    <a:lumOff val="15000"/>
                  </a:schemeClr>
                </a:solidFill>
                <a:latin typeface="Calibri" panose="020F0502020204030204" pitchFamily="34" charset="0"/>
                <a:cs typeface="Calibri" panose="020F0502020204030204" pitchFamily="34" charset="0"/>
              </a:rPr>
              <a:t>Sensititre</a:t>
            </a:r>
            <a:r>
              <a:rPr lang="en-US" altLang="de-DE" sz="2400" b="1" dirty="0">
                <a:solidFill>
                  <a:schemeClr val="tx1">
                    <a:lumMod val="85000"/>
                    <a:lumOff val="15000"/>
                  </a:schemeClr>
                </a:solidFill>
                <a:latin typeface="Calibri" panose="020F0502020204030204" pitchFamily="34" charset="0"/>
                <a:cs typeface="Calibri" panose="020F0502020204030204" pitchFamily="34" charset="0"/>
              </a:rPr>
              <a:t> </a:t>
            </a:r>
            <a:r>
              <a:rPr lang="en-US" altLang="de-DE" sz="2400" b="1" dirty="0" err="1" smtClean="0">
                <a:solidFill>
                  <a:schemeClr val="tx1">
                    <a:lumMod val="85000"/>
                    <a:lumOff val="15000"/>
                  </a:schemeClr>
                </a:solidFill>
                <a:latin typeface="Calibri" panose="020F0502020204030204" pitchFamily="34" charset="0"/>
                <a:cs typeface="Calibri" panose="020F0502020204030204" pitchFamily="34" charset="0"/>
              </a:rPr>
              <a:t>YeastOne</a:t>
            </a:r>
            <a:endParaRPr lang="en-US" altLang="de-DE" sz="2400" b="1" dirty="0" smtClean="0">
              <a:solidFill>
                <a:schemeClr val="tx1">
                  <a:lumMod val="85000"/>
                  <a:lumOff val="15000"/>
                </a:schemeClr>
              </a:solidFill>
              <a:latin typeface="Calibri" panose="020F0502020204030204" pitchFamily="34" charset="0"/>
              <a:cs typeface="Calibri" panose="020F0502020204030204" pitchFamily="34" charset="0"/>
            </a:endParaRPr>
          </a:p>
          <a:p>
            <a:pPr marL="358775" indent="-358775" algn="just">
              <a:lnSpc>
                <a:spcPct val="80000"/>
              </a:lnSpc>
              <a:buNone/>
              <a:defRPr/>
            </a:pPr>
            <a:r>
              <a:rPr lang="en-US" altLang="de-DE" sz="2400" b="1" dirty="0">
                <a:solidFill>
                  <a:schemeClr val="tx1">
                    <a:lumMod val="85000"/>
                    <a:lumOff val="15000"/>
                  </a:schemeClr>
                </a:solidFill>
                <a:latin typeface="Calibri" panose="020F0502020204030204" pitchFamily="34" charset="0"/>
                <a:cs typeface="Calibri" panose="020F0502020204030204" pitchFamily="34" charset="0"/>
              </a:rPr>
              <a:t>	</a:t>
            </a:r>
            <a:r>
              <a:rPr lang="en-US" altLang="de-DE" sz="2400" b="1" dirty="0" smtClean="0">
                <a:solidFill>
                  <a:schemeClr val="tx1">
                    <a:lumMod val="85000"/>
                    <a:lumOff val="15000"/>
                  </a:schemeClr>
                </a:solidFill>
                <a:latin typeface="Calibri" panose="020F0502020204030204" pitchFamily="34" charset="0"/>
                <a:cs typeface="Calibri" panose="020F0502020204030204" pitchFamily="34" charset="0"/>
              </a:rPr>
              <a:t>- ….</a:t>
            </a:r>
          </a:p>
          <a:p>
            <a:pPr marL="358775" indent="-358775" algn="just">
              <a:lnSpc>
                <a:spcPct val="80000"/>
              </a:lnSpc>
              <a:buNone/>
              <a:defRPr/>
            </a:pPr>
            <a:endParaRPr lang="en-US" altLang="de-DE" sz="2400" b="1" dirty="0">
              <a:solidFill>
                <a:schemeClr val="tx1">
                  <a:lumMod val="85000"/>
                  <a:lumOff val="15000"/>
                </a:schemeClr>
              </a:solidFill>
              <a:latin typeface="Calibri" panose="020F0502020204030204" pitchFamily="34" charset="0"/>
              <a:cs typeface="Calibri" panose="020F0502020204030204" pitchFamily="34" charset="0"/>
            </a:endParaRPr>
          </a:p>
        </p:txBody>
      </p:sp>
      <p:grpSp>
        <p:nvGrpSpPr>
          <p:cNvPr id="5" name="Gruppieren 4"/>
          <p:cNvGrpSpPr>
            <a:grpSpLocks noChangeAspect="1"/>
          </p:cNvGrpSpPr>
          <p:nvPr/>
        </p:nvGrpSpPr>
        <p:grpSpPr>
          <a:xfrm>
            <a:off x="252961" y="345847"/>
            <a:ext cx="1491999" cy="6217403"/>
            <a:chOff x="1769351" y="332656"/>
            <a:chExt cx="1434228" cy="5976664"/>
          </a:xfrm>
        </p:grpSpPr>
        <p:pic>
          <p:nvPicPr>
            <p:cNvPr id="6" name="Picture 7" descr="Bildergebnis für aspergill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2063" y="3450309"/>
              <a:ext cx="1421512" cy="13468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Bildergebnis für aspergill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844058" y="4949801"/>
              <a:ext cx="1297524" cy="14215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804619" y="1886023"/>
              <a:ext cx="1384870" cy="141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9351" y="332656"/>
              <a:ext cx="1434224" cy="138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011923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747102" y="614020"/>
            <a:ext cx="8113059" cy="6081859"/>
          </a:xfrm>
          <a:prstGeom prst="rect">
            <a:avLst/>
          </a:prstGeom>
        </p:spPr>
      </p:pic>
      <p:sp>
        <p:nvSpPr>
          <p:cNvPr id="3" name="Textfeld 2"/>
          <p:cNvSpPr txBox="1"/>
          <p:nvPr/>
        </p:nvSpPr>
        <p:spPr>
          <a:xfrm>
            <a:off x="8393502" y="233113"/>
            <a:ext cx="589136" cy="369332"/>
          </a:xfrm>
          <a:prstGeom prst="rect">
            <a:avLst/>
          </a:prstGeom>
          <a:noFill/>
        </p:spPr>
        <p:txBody>
          <a:bodyPr wrap="none" rtlCol="0">
            <a:spAutoFit/>
          </a:bodyPr>
          <a:lstStyle/>
          <a:p>
            <a:r>
              <a:rPr lang="de-DE" b="1" dirty="0" smtClean="0"/>
              <a:t>NEG</a:t>
            </a:r>
            <a:endParaRPr lang="de-DE" b="1" dirty="0"/>
          </a:p>
        </p:txBody>
      </p:sp>
      <p:sp>
        <p:nvSpPr>
          <p:cNvPr id="4" name="Textfeld 3"/>
          <p:cNvSpPr txBox="1"/>
          <p:nvPr/>
        </p:nvSpPr>
        <p:spPr>
          <a:xfrm>
            <a:off x="9062943" y="234732"/>
            <a:ext cx="572593" cy="369332"/>
          </a:xfrm>
          <a:prstGeom prst="rect">
            <a:avLst/>
          </a:prstGeom>
          <a:noFill/>
        </p:spPr>
        <p:txBody>
          <a:bodyPr wrap="none" rtlCol="0">
            <a:spAutoFit/>
          </a:bodyPr>
          <a:lstStyle/>
          <a:p>
            <a:r>
              <a:rPr lang="de-DE" b="1" dirty="0" smtClean="0"/>
              <a:t>POS</a:t>
            </a:r>
            <a:endParaRPr lang="de-DE" b="1" dirty="0"/>
          </a:p>
        </p:txBody>
      </p:sp>
      <p:cxnSp>
        <p:nvCxnSpPr>
          <p:cNvPr id="6" name="Gerade Verbindung mit Pfeil 5"/>
          <p:cNvCxnSpPr/>
          <p:nvPr/>
        </p:nvCxnSpPr>
        <p:spPr>
          <a:xfrm flipH="1" flipV="1">
            <a:off x="2481943" y="420728"/>
            <a:ext cx="5770806" cy="1024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9" name="Textfeld 8"/>
          <p:cNvSpPr txBox="1"/>
          <p:nvPr/>
        </p:nvSpPr>
        <p:spPr>
          <a:xfrm>
            <a:off x="3938953" y="236062"/>
            <a:ext cx="2582310" cy="369332"/>
          </a:xfrm>
          <a:prstGeom prst="rect">
            <a:avLst/>
          </a:prstGeom>
          <a:solidFill>
            <a:schemeClr val="bg1"/>
          </a:solidFill>
        </p:spPr>
        <p:txBody>
          <a:bodyPr wrap="none" rtlCol="0">
            <a:spAutoFit/>
          </a:bodyPr>
          <a:lstStyle/>
          <a:p>
            <a:r>
              <a:rPr lang="de-DE" b="1" dirty="0" smtClean="0"/>
              <a:t>DRUG CONCENTRATIONS</a:t>
            </a:r>
            <a:endParaRPr lang="de-DE" b="1" dirty="0"/>
          </a:p>
        </p:txBody>
      </p:sp>
      <p:sp>
        <p:nvSpPr>
          <p:cNvPr id="10" name="Ellipse 9"/>
          <p:cNvSpPr/>
          <p:nvPr/>
        </p:nvSpPr>
        <p:spPr>
          <a:xfrm>
            <a:off x="4230356" y="3466680"/>
            <a:ext cx="532563" cy="5526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a:off x="2481943" y="5267010"/>
            <a:ext cx="532563" cy="5526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250594" y="1697683"/>
            <a:ext cx="532563" cy="5526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377915" y="1789346"/>
            <a:ext cx="1200970" cy="369332"/>
          </a:xfrm>
          <a:prstGeom prst="rect">
            <a:avLst/>
          </a:prstGeom>
          <a:solidFill>
            <a:schemeClr val="bg1"/>
          </a:solidFill>
        </p:spPr>
        <p:txBody>
          <a:bodyPr wrap="none" rtlCol="0">
            <a:spAutoFit/>
          </a:bodyPr>
          <a:lstStyle/>
          <a:p>
            <a:r>
              <a:rPr lang="de-DE" b="1" dirty="0" smtClean="0"/>
              <a:t>ENDPOINT</a:t>
            </a:r>
            <a:endParaRPr lang="de-DE" b="1" dirty="0"/>
          </a:p>
        </p:txBody>
      </p:sp>
      <p:cxnSp>
        <p:nvCxnSpPr>
          <p:cNvPr id="15" name="Gerade Verbindung mit Pfeil 14"/>
          <p:cNvCxnSpPr/>
          <p:nvPr/>
        </p:nvCxnSpPr>
        <p:spPr>
          <a:xfrm flipH="1">
            <a:off x="10114347" y="614020"/>
            <a:ext cx="13503" cy="539676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8" name="Textfeld 17"/>
          <p:cNvSpPr txBox="1"/>
          <p:nvPr/>
        </p:nvSpPr>
        <p:spPr>
          <a:xfrm rot="5400000">
            <a:off x="9194775" y="2889114"/>
            <a:ext cx="1866152" cy="369332"/>
          </a:xfrm>
          <a:prstGeom prst="rect">
            <a:avLst/>
          </a:prstGeom>
          <a:solidFill>
            <a:schemeClr val="bg1"/>
          </a:solidFill>
        </p:spPr>
        <p:txBody>
          <a:bodyPr wrap="none" rtlCol="0">
            <a:spAutoFit/>
          </a:bodyPr>
          <a:lstStyle/>
          <a:p>
            <a:r>
              <a:rPr lang="de-DE" b="1" dirty="0" smtClean="0"/>
              <a:t>FUNGAL CONIDIA</a:t>
            </a:r>
            <a:endParaRPr lang="de-DE" b="1" dirty="0"/>
          </a:p>
        </p:txBody>
      </p:sp>
      <p:sp>
        <p:nvSpPr>
          <p:cNvPr id="19" name="Textfeld 18"/>
          <p:cNvSpPr txBox="1"/>
          <p:nvPr/>
        </p:nvSpPr>
        <p:spPr>
          <a:xfrm>
            <a:off x="4345794" y="706056"/>
            <a:ext cx="802143" cy="369332"/>
          </a:xfrm>
          <a:prstGeom prst="rect">
            <a:avLst/>
          </a:prstGeom>
          <a:noFill/>
        </p:spPr>
        <p:txBody>
          <a:bodyPr wrap="none" rtlCol="0">
            <a:spAutoFit/>
          </a:bodyPr>
          <a:lstStyle/>
          <a:p>
            <a:r>
              <a:rPr lang="de-DE" b="1" dirty="0" smtClean="0"/>
              <a:t>2mg/L</a:t>
            </a:r>
            <a:endParaRPr lang="de-DE" b="1" dirty="0"/>
          </a:p>
        </p:txBody>
      </p:sp>
      <p:sp>
        <p:nvSpPr>
          <p:cNvPr id="20" name="Textfeld 19"/>
          <p:cNvSpPr txBox="1"/>
          <p:nvPr/>
        </p:nvSpPr>
        <p:spPr>
          <a:xfrm>
            <a:off x="2252811" y="706056"/>
            <a:ext cx="802143" cy="369332"/>
          </a:xfrm>
          <a:prstGeom prst="rect">
            <a:avLst/>
          </a:prstGeom>
          <a:noFill/>
        </p:spPr>
        <p:txBody>
          <a:bodyPr wrap="none" rtlCol="0">
            <a:spAutoFit/>
          </a:bodyPr>
          <a:lstStyle/>
          <a:p>
            <a:r>
              <a:rPr lang="de-DE" b="1" dirty="0" smtClean="0"/>
              <a:t>8mg/L</a:t>
            </a:r>
            <a:endParaRPr lang="de-DE" b="1" dirty="0"/>
          </a:p>
        </p:txBody>
      </p:sp>
      <p:sp>
        <p:nvSpPr>
          <p:cNvPr id="21" name="Ellipse 20"/>
          <p:cNvSpPr/>
          <p:nvPr/>
        </p:nvSpPr>
        <p:spPr>
          <a:xfrm>
            <a:off x="3668793" y="2236959"/>
            <a:ext cx="532563" cy="5526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p:cNvSpPr/>
          <p:nvPr/>
        </p:nvSpPr>
        <p:spPr>
          <a:xfrm>
            <a:off x="2387600" y="1637225"/>
            <a:ext cx="532563" cy="5526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586613" y="2943071"/>
            <a:ext cx="569387" cy="369332"/>
          </a:xfrm>
          <a:prstGeom prst="rect">
            <a:avLst/>
          </a:prstGeom>
          <a:noFill/>
        </p:spPr>
        <p:txBody>
          <a:bodyPr wrap="none" rtlCol="0">
            <a:spAutoFit/>
          </a:bodyPr>
          <a:lstStyle/>
          <a:p>
            <a:r>
              <a:rPr lang="de-DE" b="1" dirty="0" smtClean="0">
                <a:solidFill>
                  <a:srgbClr val="FF0000"/>
                </a:solidFill>
              </a:rPr>
              <a:t>MIC</a:t>
            </a:r>
            <a:endParaRPr lang="de-DE" b="1" dirty="0">
              <a:solidFill>
                <a:srgbClr val="FF0000"/>
              </a:solidFill>
            </a:endParaRPr>
          </a:p>
        </p:txBody>
      </p:sp>
      <p:cxnSp>
        <p:nvCxnSpPr>
          <p:cNvPr id="25" name="Gerade Verbindung mit Pfeil 24"/>
          <p:cNvCxnSpPr/>
          <p:nvPr/>
        </p:nvCxnSpPr>
        <p:spPr>
          <a:xfrm>
            <a:off x="871306" y="2250342"/>
            <a:ext cx="0" cy="59973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335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192306" y="833719"/>
            <a:ext cx="9787594" cy="5201082"/>
          </a:xfrm>
          <a:prstGeom prst="rect">
            <a:avLst/>
          </a:prstGeom>
        </p:spPr>
      </p:pic>
      <p:sp>
        <p:nvSpPr>
          <p:cNvPr id="3" name="Ellipse 2"/>
          <p:cNvSpPr/>
          <p:nvPr/>
        </p:nvSpPr>
        <p:spPr>
          <a:xfrm>
            <a:off x="2673752" y="1354238"/>
            <a:ext cx="5810491" cy="486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07379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212" y="699247"/>
            <a:ext cx="7303246" cy="5477435"/>
          </a:xfrm>
          <a:prstGeom prst="rect">
            <a:avLst/>
          </a:prstGeom>
        </p:spPr>
      </p:pic>
      <p:pic>
        <p:nvPicPr>
          <p:cNvPr id="5" name="Grafik 4"/>
          <p:cNvPicPr>
            <a:picLocks noChangeAspect="1"/>
          </p:cNvPicPr>
          <p:nvPr/>
        </p:nvPicPr>
        <p:blipFill>
          <a:blip r:embed="rId3"/>
          <a:stretch>
            <a:fillRect/>
          </a:stretch>
        </p:blipFill>
        <p:spPr>
          <a:xfrm>
            <a:off x="7380473" y="699247"/>
            <a:ext cx="3589179" cy="5477065"/>
          </a:xfrm>
          <a:prstGeom prst="rect">
            <a:avLst/>
          </a:prstGeom>
        </p:spPr>
      </p:pic>
      <p:sp>
        <p:nvSpPr>
          <p:cNvPr id="2" name="Rechteck 1"/>
          <p:cNvSpPr/>
          <p:nvPr/>
        </p:nvSpPr>
        <p:spPr>
          <a:xfrm>
            <a:off x="2417312" y="6311626"/>
            <a:ext cx="2449710" cy="369332"/>
          </a:xfrm>
          <a:prstGeom prst="rect">
            <a:avLst/>
          </a:prstGeom>
        </p:spPr>
        <p:txBody>
          <a:bodyPr wrap="none">
            <a:spAutoFit/>
          </a:bodyPr>
          <a:lstStyle/>
          <a:p>
            <a:pPr algn="ctr"/>
            <a:r>
              <a:rPr lang="de-DE" b="1" dirty="0">
                <a:solidFill>
                  <a:srgbClr val="FF0000"/>
                </a:solidFill>
              </a:rPr>
              <a:t>MIC: 0,064 </a:t>
            </a:r>
            <a:r>
              <a:rPr lang="de-DE" b="1" dirty="0" err="1">
                <a:solidFill>
                  <a:srgbClr val="FF0000"/>
                </a:solidFill>
              </a:rPr>
              <a:t>Caspofungin</a:t>
            </a:r>
            <a:endParaRPr lang="de-DE" b="1" dirty="0">
              <a:solidFill>
                <a:srgbClr val="FF0000"/>
              </a:solidFill>
            </a:endParaRPr>
          </a:p>
        </p:txBody>
      </p:sp>
      <p:sp>
        <p:nvSpPr>
          <p:cNvPr id="6" name="Rechteck 5"/>
          <p:cNvSpPr/>
          <p:nvPr/>
        </p:nvSpPr>
        <p:spPr>
          <a:xfrm>
            <a:off x="7772083" y="6317413"/>
            <a:ext cx="2805961" cy="369332"/>
          </a:xfrm>
          <a:prstGeom prst="rect">
            <a:avLst/>
          </a:prstGeom>
        </p:spPr>
        <p:txBody>
          <a:bodyPr wrap="none">
            <a:spAutoFit/>
          </a:bodyPr>
          <a:lstStyle/>
          <a:p>
            <a:pPr algn="ctr"/>
            <a:r>
              <a:rPr lang="de-DE" b="1" dirty="0">
                <a:solidFill>
                  <a:srgbClr val="FF0000"/>
                </a:solidFill>
              </a:rPr>
              <a:t>MIC: </a:t>
            </a:r>
            <a:r>
              <a:rPr lang="de-DE" b="1" dirty="0" smtClean="0">
                <a:solidFill>
                  <a:srgbClr val="FF0000"/>
                </a:solidFill>
              </a:rPr>
              <a:t>0,016 </a:t>
            </a:r>
            <a:r>
              <a:rPr lang="de-DE" b="1" dirty="0" err="1" smtClean="0">
                <a:solidFill>
                  <a:srgbClr val="FF0000"/>
                </a:solidFill>
              </a:rPr>
              <a:t>Amphotericin</a:t>
            </a:r>
            <a:r>
              <a:rPr lang="de-DE" b="1" dirty="0" smtClean="0">
                <a:solidFill>
                  <a:srgbClr val="FF0000"/>
                </a:solidFill>
              </a:rPr>
              <a:t> B </a:t>
            </a:r>
            <a:endParaRPr lang="de-DE" b="1" dirty="0">
              <a:solidFill>
                <a:srgbClr val="FF0000"/>
              </a:solidFill>
            </a:endParaRPr>
          </a:p>
        </p:txBody>
      </p:sp>
    </p:spTree>
    <p:extLst>
      <p:ext uri="{BB962C8B-B14F-4D97-AF65-F5344CB8AC3E}">
        <p14:creationId xmlns:p14="http://schemas.microsoft.com/office/powerpoint/2010/main" val="2324488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362355" y="108775"/>
            <a:ext cx="8767763" cy="6659578"/>
          </a:xfrm>
          <a:prstGeom prst="rect">
            <a:avLst/>
          </a:prstGeom>
        </p:spPr>
      </p:pic>
    </p:spTree>
    <p:extLst>
      <p:ext uri="{BB962C8B-B14F-4D97-AF65-F5344CB8AC3E}">
        <p14:creationId xmlns:p14="http://schemas.microsoft.com/office/powerpoint/2010/main" val="4038690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212" y="699247"/>
            <a:ext cx="6323105" cy="4742329"/>
          </a:xfrm>
          <a:prstGeom prst="rect">
            <a:avLst/>
          </a:prstGeom>
          <a:ln>
            <a:noFill/>
          </a:ln>
        </p:spPr>
      </p:pic>
      <p:sp>
        <p:nvSpPr>
          <p:cNvPr id="3" name="Freihandform 2"/>
          <p:cNvSpPr/>
          <p:nvPr/>
        </p:nvSpPr>
        <p:spPr>
          <a:xfrm>
            <a:off x="4300230" y="2277035"/>
            <a:ext cx="657378" cy="233083"/>
          </a:xfrm>
          <a:custGeom>
            <a:avLst/>
            <a:gdLst>
              <a:gd name="connsiteX0" fmla="*/ 38688 w 657378"/>
              <a:gd name="connsiteY0" fmla="*/ 134471 h 233083"/>
              <a:gd name="connsiteX1" fmla="*/ 92476 w 657378"/>
              <a:gd name="connsiteY1" fmla="*/ 107577 h 233083"/>
              <a:gd name="connsiteX2" fmla="*/ 110405 w 657378"/>
              <a:gd name="connsiteY2" fmla="*/ 89647 h 233083"/>
              <a:gd name="connsiteX3" fmla="*/ 137299 w 657378"/>
              <a:gd name="connsiteY3" fmla="*/ 80683 h 233083"/>
              <a:gd name="connsiteX4" fmla="*/ 235911 w 657378"/>
              <a:gd name="connsiteY4" fmla="*/ 62753 h 233083"/>
              <a:gd name="connsiteX5" fmla="*/ 271770 w 657378"/>
              <a:gd name="connsiteY5" fmla="*/ 53789 h 233083"/>
              <a:gd name="connsiteX6" fmla="*/ 495888 w 657378"/>
              <a:gd name="connsiteY6" fmla="*/ 62753 h 233083"/>
              <a:gd name="connsiteX7" fmla="*/ 540711 w 657378"/>
              <a:gd name="connsiteY7" fmla="*/ 107577 h 233083"/>
              <a:gd name="connsiteX8" fmla="*/ 576570 w 657378"/>
              <a:gd name="connsiteY8" fmla="*/ 143436 h 233083"/>
              <a:gd name="connsiteX9" fmla="*/ 594499 w 657378"/>
              <a:gd name="connsiteY9" fmla="*/ 170330 h 233083"/>
              <a:gd name="connsiteX10" fmla="*/ 630358 w 657378"/>
              <a:gd name="connsiteY10" fmla="*/ 206189 h 233083"/>
              <a:gd name="connsiteX11" fmla="*/ 639323 w 657378"/>
              <a:gd name="connsiteY11" fmla="*/ 179294 h 233083"/>
              <a:gd name="connsiteX12" fmla="*/ 621394 w 657378"/>
              <a:gd name="connsiteY12" fmla="*/ 152400 h 233083"/>
              <a:gd name="connsiteX13" fmla="*/ 585535 w 657378"/>
              <a:gd name="connsiteY13" fmla="*/ 116541 h 233083"/>
              <a:gd name="connsiteX14" fmla="*/ 567605 w 657378"/>
              <a:gd name="connsiteY14" fmla="*/ 98612 h 233083"/>
              <a:gd name="connsiteX15" fmla="*/ 540711 w 657378"/>
              <a:gd name="connsiteY15" fmla="*/ 89647 h 233083"/>
              <a:gd name="connsiteX16" fmla="*/ 486923 w 657378"/>
              <a:gd name="connsiteY16" fmla="*/ 53789 h 233083"/>
              <a:gd name="connsiteX17" fmla="*/ 424170 w 657378"/>
              <a:gd name="connsiteY17" fmla="*/ 35859 h 233083"/>
              <a:gd name="connsiteX18" fmla="*/ 370382 w 657378"/>
              <a:gd name="connsiteY18" fmla="*/ 17930 h 233083"/>
              <a:gd name="connsiteX19" fmla="*/ 343488 w 657378"/>
              <a:gd name="connsiteY19" fmla="*/ 8965 h 233083"/>
              <a:gd name="connsiteX20" fmla="*/ 262805 w 657378"/>
              <a:gd name="connsiteY20" fmla="*/ 0 h 233083"/>
              <a:gd name="connsiteX21" fmla="*/ 110405 w 657378"/>
              <a:gd name="connsiteY21" fmla="*/ 8965 h 233083"/>
              <a:gd name="connsiteX22" fmla="*/ 83511 w 657378"/>
              <a:gd name="connsiteY22" fmla="*/ 17930 h 233083"/>
              <a:gd name="connsiteX23" fmla="*/ 65582 w 657378"/>
              <a:gd name="connsiteY23" fmla="*/ 44824 h 233083"/>
              <a:gd name="connsiteX24" fmla="*/ 47652 w 657378"/>
              <a:gd name="connsiteY24" fmla="*/ 62753 h 233083"/>
              <a:gd name="connsiteX25" fmla="*/ 20758 w 657378"/>
              <a:gd name="connsiteY25" fmla="*/ 143436 h 233083"/>
              <a:gd name="connsiteX26" fmla="*/ 11794 w 657378"/>
              <a:gd name="connsiteY26" fmla="*/ 170330 h 233083"/>
              <a:gd name="connsiteX27" fmla="*/ 2829 w 657378"/>
              <a:gd name="connsiteY27" fmla="*/ 197224 h 233083"/>
              <a:gd name="connsiteX28" fmla="*/ 29723 w 657378"/>
              <a:gd name="connsiteY28" fmla="*/ 188259 h 233083"/>
              <a:gd name="connsiteX29" fmla="*/ 83511 w 657378"/>
              <a:gd name="connsiteY29" fmla="*/ 143436 h 233083"/>
              <a:gd name="connsiteX30" fmla="*/ 101441 w 657378"/>
              <a:gd name="connsiteY30" fmla="*/ 125506 h 233083"/>
              <a:gd name="connsiteX31" fmla="*/ 155229 w 657378"/>
              <a:gd name="connsiteY31" fmla="*/ 89647 h 233083"/>
              <a:gd name="connsiteX32" fmla="*/ 182123 w 657378"/>
              <a:gd name="connsiteY32" fmla="*/ 71718 h 233083"/>
              <a:gd name="connsiteX33" fmla="*/ 280735 w 657378"/>
              <a:gd name="connsiteY33" fmla="*/ 44824 h 233083"/>
              <a:gd name="connsiteX34" fmla="*/ 504852 w 657378"/>
              <a:gd name="connsiteY34" fmla="*/ 53789 h 233083"/>
              <a:gd name="connsiteX35" fmla="*/ 549676 w 657378"/>
              <a:gd name="connsiteY35" fmla="*/ 62753 h 233083"/>
              <a:gd name="connsiteX36" fmla="*/ 567605 w 657378"/>
              <a:gd name="connsiteY36" fmla="*/ 80683 h 233083"/>
              <a:gd name="connsiteX37" fmla="*/ 576570 w 657378"/>
              <a:gd name="connsiteY37" fmla="*/ 161365 h 233083"/>
              <a:gd name="connsiteX38" fmla="*/ 495888 w 657378"/>
              <a:gd name="connsiteY38" fmla="*/ 98612 h 233083"/>
              <a:gd name="connsiteX39" fmla="*/ 468994 w 657378"/>
              <a:gd name="connsiteY39" fmla="*/ 80683 h 233083"/>
              <a:gd name="connsiteX40" fmla="*/ 415205 w 657378"/>
              <a:gd name="connsiteY40" fmla="*/ 62753 h 233083"/>
              <a:gd name="connsiteX41" fmla="*/ 388311 w 657378"/>
              <a:gd name="connsiteY41" fmla="*/ 44824 h 233083"/>
              <a:gd name="connsiteX42" fmla="*/ 334523 w 657378"/>
              <a:gd name="connsiteY42" fmla="*/ 17930 h 233083"/>
              <a:gd name="connsiteX43" fmla="*/ 155229 w 657378"/>
              <a:gd name="connsiteY43" fmla="*/ 26894 h 233083"/>
              <a:gd name="connsiteX44" fmla="*/ 128335 w 657378"/>
              <a:gd name="connsiteY44" fmla="*/ 35859 h 233083"/>
              <a:gd name="connsiteX45" fmla="*/ 65582 w 657378"/>
              <a:gd name="connsiteY45" fmla="*/ 107577 h 233083"/>
              <a:gd name="connsiteX46" fmla="*/ 47652 w 657378"/>
              <a:gd name="connsiteY46" fmla="*/ 161365 h 233083"/>
              <a:gd name="connsiteX47" fmla="*/ 38688 w 657378"/>
              <a:gd name="connsiteY47" fmla="*/ 197224 h 233083"/>
              <a:gd name="connsiteX48" fmla="*/ 65582 w 657378"/>
              <a:gd name="connsiteY48" fmla="*/ 188259 h 233083"/>
              <a:gd name="connsiteX49" fmla="*/ 119370 w 657378"/>
              <a:gd name="connsiteY49" fmla="*/ 152400 h 233083"/>
              <a:gd name="connsiteX50" fmla="*/ 191088 w 657378"/>
              <a:gd name="connsiteY50" fmla="*/ 125506 h 233083"/>
              <a:gd name="connsiteX51" fmla="*/ 217982 w 657378"/>
              <a:gd name="connsiteY51" fmla="*/ 107577 h 233083"/>
              <a:gd name="connsiteX52" fmla="*/ 307629 w 657378"/>
              <a:gd name="connsiteY52" fmla="*/ 89647 h 233083"/>
              <a:gd name="connsiteX53" fmla="*/ 352452 w 657378"/>
              <a:gd name="connsiteY53" fmla="*/ 80683 h 233083"/>
              <a:gd name="connsiteX54" fmla="*/ 540711 w 657378"/>
              <a:gd name="connsiteY54" fmla="*/ 89647 h 233083"/>
              <a:gd name="connsiteX55" fmla="*/ 567605 w 657378"/>
              <a:gd name="connsiteY55" fmla="*/ 98612 h 233083"/>
              <a:gd name="connsiteX56" fmla="*/ 612429 w 657378"/>
              <a:gd name="connsiteY56" fmla="*/ 134471 h 233083"/>
              <a:gd name="connsiteX57" fmla="*/ 648288 w 657378"/>
              <a:gd name="connsiteY57" fmla="*/ 188259 h 233083"/>
              <a:gd name="connsiteX58" fmla="*/ 657252 w 657378"/>
              <a:gd name="connsiteY58" fmla="*/ 233083 h 2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7378" h="233083">
                <a:moveTo>
                  <a:pt x="38688" y="134471"/>
                </a:moveTo>
                <a:cubicBezTo>
                  <a:pt x="56617" y="125506"/>
                  <a:pt x="75477" y="118201"/>
                  <a:pt x="92476" y="107577"/>
                </a:cubicBezTo>
                <a:cubicBezTo>
                  <a:pt x="99643" y="103097"/>
                  <a:pt x="103157" y="93996"/>
                  <a:pt x="110405" y="89647"/>
                </a:cubicBezTo>
                <a:cubicBezTo>
                  <a:pt x="118508" y="84785"/>
                  <a:pt x="128213" y="83279"/>
                  <a:pt x="137299" y="80683"/>
                </a:cubicBezTo>
                <a:cubicBezTo>
                  <a:pt x="190676" y="65433"/>
                  <a:pt x="166073" y="75450"/>
                  <a:pt x="235911" y="62753"/>
                </a:cubicBezTo>
                <a:cubicBezTo>
                  <a:pt x="248033" y="60549"/>
                  <a:pt x="259817" y="56777"/>
                  <a:pt x="271770" y="53789"/>
                </a:cubicBezTo>
                <a:lnTo>
                  <a:pt x="495888" y="62753"/>
                </a:lnTo>
                <a:cubicBezTo>
                  <a:pt x="516608" y="66897"/>
                  <a:pt x="525770" y="92636"/>
                  <a:pt x="540711" y="107577"/>
                </a:cubicBezTo>
                <a:lnTo>
                  <a:pt x="576570" y="143436"/>
                </a:lnTo>
                <a:cubicBezTo>
                  <a:pt x="582546" y="152401"/>
                  <a:pt x="587487" y="162150"/>
                  <a:pt x="594499" y="170330"/>
                </a:cubicBezTo>
                <a:cubicBezTo>
                  <a:pt x="605500" y="183165"/>
                  <a:pt x="630358" y="206189"/>
                  <a:pt x="630358" y="206189"/>
                </a:cubicBezTo>
                <a:cubicBezTo>
                  <a:pt x="633346" y="197224"/>
                  <a:pt x="640876" y="188615"/>
                  <a:pt x="639323" y="179294"/>
                </a:cubicBezTo>
                <a:cubicBezTo>
                  <a:pt x="637552" y="168666"/>
                  <a:pt x="628406" y="160580"/>
                  <a:pt x="621394" y="152400"/>
                </a:cubicBezTo>
                <a:cubicBezTo>
                  <a:pt x="610393" y="139565"/>
                  <a:pt x="597488" y="128494"/>
                  <a:pt x="585535" y="116541"/>
                </a:cubicBezTo>
                <a:cubicBezTo>
                  <a:pt x="579558" y="110565"/>
                  <a:pt x="575623" y="101285"/>
                  <a:pt x="567605" y="98612"/>
                </a:cubicBezTo>
                <a:cubicBezTo>
                  <a:pt x="558640" y="95624"/>
                  <a:pt x="548971" y="94236"/>
                  <a:pt x="540711" y="89647"/>
                </a:cubicBezTo>
                <a:cubicBezTo>
                  <a:pt x="521874" y="79182"/>
                  <a:pt x="507365" y="60603"/>
                  <a:pt x="486923" y="53789"/>
                </a:cubicBezTo>
                <a:cubicBezTo>
                  <a:pt x="396570" y="23670"/>
                  <a:pt x="536698" y="69617"/>
                  <a:pt x="424170" y="35859"/>
                </a:cubicBezTo>
                <a:cubicBezTo>
                  <a:pt x="406068" y="30428"/>
                  <a:pt x="388311" y="23906"/>
                  <a:pt x="370382" y="17930"/>
                </a:cubicBezTo>
                <a:cubicBezTo>
                  <a:pt x="361417" y="14942"/>
                  <a:pt x="352880" y="10009"/>
                  <a:pt x="343488" y="8965"/>
                </a:cubicBezTo>
                <a:lnTo>
                  <a:pt x="262805" y="0"/>
                </a:lnTo>
                <a:cubicBezTo>
                  <a:pt x="212005" y="2988"/>
                  <a:pt x="161040" y="3901"/>
                  <a:pt x="110405" y="8965"/>
                </a:cubicBezTo>
                <a:cubicBezTo>
                  <a:pt x="101002" y="9905"/>
                  <a:pt x="90890" y="12027"/>
                  <a:pt x="83511" y="17930"/>
                </a:cubicBezTo>
                <a:cubicBezTo>
                  <a:pt x="75098" y="24661"/>
                  <a:pt x="72313" y="36411"/>
                  <a:pt x="65582" y="44824"/>
                </a:cubicBezTo>
                <a:cubicBezTo>
                  <a:pt x="60302" y="51424"/>
                  <a:pt x="53629" y="56777"/>
                  <a:pt x="47652" y="62753"/>
                </a:cubicBezTo>
                <a:lnTo>
                  <a:pt x="20758" y="143436"/>
                </a:lnTo>
                <a:lnTo>
                  <a:pt x="11794" y="170330"/>
                </a:lnTo>
                <a:cubicBezTo>
                  <a:pt x="8806" y="179295"/>
                  <a:pt x="-6136" y="200212"/>
                  <a:pt x="2829" y="197224"/>
                </a:cubicBezTo>
                <a:lnTo>
                  <a:pt x="29723" y="188259"/>
                </a:lnTo>
                <a:cubicBezTo>
                  <a:pt x="93609" y="124373"/>
                  <a:pt x="21105" y="193360"/>
                  <a:pt x="83511" y="143436"/>
                </a:cubicBezTo>
                <a:cubicBezTo>
                  <a:pt x="90111" y="138156"/>
                  <a:pt x="94679" y="130577"/>
                  <a:pt x="101441" y="125506"/>
                </a:cubicBezTo>
                <a:cubicBezTo>
                  <a:pt x="118680" y="112577"/>
                  <a:pt x="137300" y="101600"/>
                  <a:pt x="155229" y="89647"/>
                </a:cubicBezTo>
                <a:cubicBezTo>
                  <a:pt x="164194" y="83671"/>
                  <a:pt x="171671" y="74331"/>
                  <a:pt x="182123" y="71718"/>
                </a:cubicBezTo>
                <a:cubicBezTo>
                  <a:pt x="263008" y="51497"/>
                  <a:pt x="230464" y="61582"/>
                  <a:pt x="280735" y="44824"/>
                </a:cubicBezTo>
                <a:cubicBezTo>
                  <a:pt x="355441" y="47812"/>
                  <a:pt x="430252" y="48816"/>
                  <a:pt x="504852" y="53789"/>
                </a:cubicBezTo>
                <a:cubicBezTo>
                  <a:pt x="520055" y="54803"/>
                  <a:pt x="535671" y="56751"/>
                  <a:pt x="549676" y="62753"/>
                </a:cubicBezTo>
                <a:cubicBezTo>
                  <a:pt x="557445" y="66082"/>
                  <a:pt x="561629" y="74706"/>
                  <a:pt x="567605" y="80683"/>
                </a:cubicBezTo>
                <a:cubicBezTo>
                  <a:pt x="588523" y="143436"/>
                  <a:pt x="591512" y="116542"/>
                  <a:pt x="576570" y="161365"/>
                </a:cubicBezTo>
                <a:cubicBezTo>
                  <a:pt x="534440" y="119235"/>
                  <a:pt x="560223" y="141502"/>
                  <a:pt x="495888" y="98612"/>
                </a:cubicBezTo>
                <a:cubicBezTo>
                  <a:pt x="486923" y="92636"/>
                  <a:pt x="479215" y="84090"/>
                  <a:pt x="468994" y="80683"/>
                </a:cubicBezTo>
                <a:cubicBezTo>
                  <a:pt x="451064" y="74706"/>
                  <a:pt x="430930" y="73236"/>
                  <a:pt x="415205" y="62753"/>
                </a:cubicBezTo>
                <a:cubicBezTo>
                  <a:pt x="406240" y="56777"/>
                  <a:pt x="397948" y="49642"/>
                  <a:pt x="388311" y="44824"/>
                </a:cubicBezTo>
                <a:cubicBezTo>
                  <a:pt x="314081" y="7709"/>
                  <a:pt x="411597" y="69312"/>
                  <a:pt x="334523" y="17930"/>
                </a:cubicBezTo>
                <a:cubicBezTo>
                  <a:pt x="274758" y="20918"/>
                  <a:pt x="214843" y="21710"/>
                  <a:pt x="155229" y="26894"/>
                </a:cubicBezTo>
                <a:cubicBezTo>
                  <a:pt x="145815" y="27713"/>
                  <a:pt x="135895" y="30189"/>
                  <a:pt x="128335" y="35859"/>
                </a:cubicBezTo>
                <a:cubicBezTo>
                  <a:pt x="113706" y="46831"/>
                  <a:pt x="75951" y="84247"/>
                  <a:pt x="65582" y="107577"/>
                </a:cubicBezTo>
                <a:cubicBezTo>
                  <a:pt x="57906" y="124847"/>
                  <a:pt x="52235" y="143030"/>
                  <a:pt x="47652" y="161365"/>
                </a:cubicBezTo>
                <a:cubicBezTo>
                  <a:pt x="44664" y="173318"/>
                  <a:pt x="31853" y="186973"/>
                  <a:pt x="38688" y="197224"/>
                </a:cubicBezTo>
                <a:cubicBezTo>
                  <a:pt x="43930" y="205086"/>
                  <a:pt x="57322" y="192848"/>
                  <a:pt x="65582" y="188259"/>
                </a:cubicBezTo>
                <a:cubicBezTo>
                  <a:pt x="84419" y="177794"/>
                  <a:pt x="100096" y="162037"/>
                  <a:pt x="119370" y="152400"/>
                </a:cubicBezTo>
                <a:cubicBezTo>
                  <a:pt x="166249" y="128961"/>
                  <a:pt x="142264" y="137712"/>
                  <a:pt x="191088" y="125506"/>
                </a:cubicBezTo>
                <a:cubicBezTo>
                  <a:pt x="200053" y="119530"/>
                  <a:pt x="208345" y="112395"/>
                  <a:pt x="217982" y="107577"/>
                </a:cubicBezTo>
                <a:cubicBezTo>
                  <a:pt x="243756" y="94690"/>
                  <a:pt x="282848" y="93777"/>
                  <a:pt x="307629" y="89647"/>
                </a:cubicBezTo>
                <a:cubicBezTo>
                  <a:pt x="322659" y="87142"/>
                  <a:pt x="337511" y="83671"/>
                  <a:pt x="352452" y="80683"/>
                </a:cubicBezTo>
                <a:cubicBezTo>
                  <a:pt x="415205" y="83671"/>
                  <a:pt x="478104" y="84430"/>
                  <a:pt x="540711" y="89647"/>
                </a:cubicBezTo>
                <a:cubicBezTo>
                  <a:pt x="550128" y="90432"/>
                  <a:pt x="559153" y="94386"/>
                  <a:pt x="567605" y="98612"/>
                </a:cubicBezTo>
                <a:cubicBezTo>
                  <a:pt x="581720" y="105670"/>
                  <a:pt x="602422" y="121129"/>
                  <a:pt x="612429" y="134471"/>
                </a:cubicBezTo>
                <a:cubicBezTo>
                  <a:pt x="625358" y="151710"/>
                  <a:pt x="648288" y="188259"/>
                  <a:pt x="648288" y="188259"/>
                </a:cubicBezTo>
                <a:cubicBezTo>
                  <a:pt x="659142" y="220823"/>
                  <a:pt x="657252" y="205703"/>
                  <a:pt x="657252" y="2330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reihandform 3"/>
          <p:cNvSpPr/>
          <p:nvPr/>
        </p:nvSpPr>
        <p:spPr>
          <a:xfrm>
            <a:off x="2501153" y="4114800"/>
            <a:ext cx="681570" cy="412376"/>
          </a:xfrm>
          <a:custGeom>
            <a:avLst/>
            <a:gdLst>
              <a:gd name="connsiteX0" fmla="*/ 71718 w 681570"/>
              <a:gd name="connsiteY0" fmla="*/ 224118 h 412376"/>
              <a:gd name="connsiteX1" fmla="*/ 152400 w 681570"/>
              <a:gd name="connsiteY1" fmla="*/ 286871 h 412376"/>
              <a:gd name="connsiteX2" fmla="*/ 188259 w 681570"/>
              <a:gd name="connsiteY2" fmla="*/ 313765 h 412376"/>
              <a:gd name="connsiteX3" fmla="*/ 215153 w 681570"/>
              <a:gd name="connsiteY3" fmla="*/ 322729 h 412376"/>
              <a:gd name="connsiteX4" fmla="*/ 259976 w 681570"/>
              <a:gd name="connsiteY4" fmla="*/ 340659 h 412376"/>
              <a:gd name="connsiteX5" fmla="*/ 340659 w 681570"/>
              <a:gd name="connsiteY5" fmla="*/ 367553 h 412376"/>
              <a:gd name="connsiteX6" fmla="*/ 367553 w 681570"/>
              <a:gd name="connsiteY6" fmla="*/ 376518 h 412376"/>
              <a:gd name="connsiteX7" fmla="*/ 430306 w 681570"/>
              <a:gd name="connsiteY7" fmla="*/ 385482 h 412376"/>
              <a:gd name="connsiteX8" fmla="*/ 555812 w 681570"/>
              <a:gd name="connsiteY8" fmla="*/ 367553 h 412376"/>
              <a:gd name="connsiteX9" fmla="*/ 582706 w 681570"/>
              <a:gd name="connsiteY9" fmla="*/ 358588 h 412376"/>
              <a:gd name="connsiteX10" fmla="*/ 600635 w 681570"/>
              <a:gd name="connsiteY10" fmla="*/ 331694 h 412376"/>
              <a:gd name="connsiteX11" fmla="*/ 618565 w 681570"/>
              <a:gd name="connsiteY11" fmla="*/ 313765 h 412376"/>
              <a:gd name="connsiteX12" fmla="*/ 636494 w 681570"/>
              <a:gd name="connsiteY12" fmla="*/ 259976 h 412376"/>
              <a:gd name="connsiteX13" fmla="*/ 645459 w 681570"/>
              <a:gd name="connsiteY13" fmla="*/ 224118 h 412376"/>
              <a:gd name="connsiteX14" fmla="*/ 654423 w 681570"/>
              <a:gd name="connsiteY14" fmla="*/ 197224 h 412376"/>
              <a:gd name="connsiteX15" fmla="*/ 573741 w 681570"/>
              <a:gd name="connsiteY15" fmla="*/ 259976 h 412376"/>
              <a:gd name="connsiteX16" fmla="*/ 546847 w 681570"/>
              <a:gd name="connsiteY16" fmla="*/ 277906 h 412376"/>
              <a:gd name="connsiteX17" fmla="*/ 457200 w 681570"/>
              <a:gd name="connsiteY17" fmla="*/ 313765 h 412376"/>
              <a:gd name="connsiteX18" fmla="*/ 430306 w 681570"/>
              <a:gd name="connsiteY18" fmla="*/ 322729 h 412376"/>
              <a:gd name="connsiteX19" fmla="*/ 394447 w 681570"/>
              <a:gd name="connsiteY19" fmla="*/ 340659 h 412376"/>
              <a:gd name="connsiteX20" fmla="*/ 331694 w 681570"/>
              <a:gd name="connsiteY20" fmla="*/ 349624 h 412376"/>
              <a:gd name="connsiteX21" fmla="*/ 304800 w 681570"/>
              <a:gd name="connsiteY21" fmla="*/ 358588 h 412376"/>
              <a:gd name="connsiteX22" fmla="*/ 224118 w 681570"/>
              <a:gd name="connsiteY22" fmla="*/ 340659 h 412376"/>
              <a:gd name="connsiteX23" fmla="*/ 215153 w 681570"/>
              <a:gd name="connsiteY23" fmla="*/ 304800 h 412376"/>
              <a:gd name="connsiteX24" fmla="*/ 179294 w 681570"/>
              <a:gd name="connsiteY24" fmla="*/ 251012 h 412376"/>
              <a:gd name="connsiteX25" fmla="*/ 161365 w 681570"/>
              <a:gd name="connsiteY25" fmla="*/ 197224 h 412376"/>
              <a:gd name="connsiteX26" fmla="*/ 152400 w 681570"/>
              <a:gd name="connsiteY26" fmla="*/ 170329 h 412376"/>
              <a:gd name="connsiteX27" fmla="*/ 143435 w 681570"/>
              <a:gd name="connsiteY27" fmla="*/ 143435 h 412376"/>
              <a:gd name="connsiteX28" fmla="*/ 152400 w 681570"/>
              <a:gd name="connsiteY28" fmla="*/ 179294 h 412376"/>
              <a:gd name="connsiteX29" fmla="*/ 215153 w 681570"/>
              <a:gd name="connsiteY29" fmla="*/ 233082 h 412376"/>
              <a:gd name="connsiteX30" fmla="*/ 233082 w 681570"/>
              <a:gd name="connsiteY30" fmla="*/ 251012 h 412376"/>
              <a:gd name="connsiteX31" fmla="*/ 286871 w 681570"/>
              <a:gd name="connsiteY31" fmla="*/ 277906 h 412376"/>
              <a:gd name="connsiteX32" fmla="*/ 340659 w 681570"/>
              <a:gd name="connsiteY32" fmla="*/ 304800 h 412376"/>
              <a:gd name="connsiteX33" fmla="*/ 546847 w 681570"/>
              <a:gd name="connsiteY33" fmla="*/ 295835 h 412376"/>
              <a:gd name="connsiteX34" fmla="*/ 564776 w 681570"/>
              <a:gd name="connsiteY34" fmla="*/ 268941 h 412376"/>
              <a:gd name="connsiteX35" fmla="*/ 600635 w 681570"/>
              <a:gd name="connsiteY35" fmla="*/ 233082 h 412376"/>
              <a:gd name="connsiteX36" fmla="*/ 627529 w 681570"/>
              <a:gd name="connsiteY36" fmla="*/ 152400 h 412376"/>
              <a:gd name="connsiteX37" fmla="*/ 636494 w 681570"/>
              <a:gd name="connsiteY37" fmla="*/ 125506 h 412376"/>
              <a:gd name="connsiteX38" fmla="*/ 564776 w 681570"/>
              <a:gd name="connsiteY38" fmla="*/ 206188 h 412376"/>
              <a:gd name="connsiteX39" fmla="*/ 502023 w 681570"/>
              <a:gd name="connsiteY39" fmla="*/ 268941 h 412376"/>
              <a:gd name="connsiteX40" fmla="*/ 412376 w 681570"/>
              <a:gd name="connsiteY40" fmla="*/ 340659 h 412376"/>
              <a:gd name="connsiteX41" fmla="*/ 349623 w 681570"/>
              <a:gd name="connsiteY41" fmla="*/ 367553 h 412376"/>
              <a:gd name="connsiteX42" fmla="*/ 277906 w 681570"/>
              <a:gd name="connsiteY42" fmla="*/ 385482 h 412376"/>
              <a:gd name="connsiteX43" fmla="*/ 134471 w 681570"/>
              <a:gd name="connsiteY43" fmla="*/ 376518 h 412376"/>
              <a:gd name="connsiteX44" fmla="*/ 125506 w 681570"/>
              <a:gd name="connsiteY44" fmla="*/ 340659 h 412376"/>
              <a:gd name="connsiteX45" fmla="*/ 107576 w 681570"/>
              <a:gd name="connsiteY45" fmla="*/ 295835 h 412376"/>
              <a:gd name="connsiteX46" fmla="*/ 71718 w 681570"/>
              <a:gd name="connsiteY46" fmla="*/ 233082 h 412376"/>
              <a:gd name="connsiteX47" fmla="*/ 53788 w 681570"/>
              <a:gd name="connsiteY47" fmla="*/ 206188 h 412376"/>
              <a:gd name="connsiteX48" fmla="*/ 26894 w 681570"/>
              <a:gd name="connsiteY48" fmla="*/ 152400 h 412376"/>
              <a:gd name="connsiteX49" fmla="*/ 0 w 681570"/>
              <a:gd name="connsiteY49" fmla="*/ 0 h 412376"/>
              <a:gd name="connsiteX50" fmla="*/ 8965 w 681570"/>
              <a:gd name="connsiteY50" fmla="*/ 161365 h 412376"/>
              <a:gd name="connsiteX51" fmla="*/ 35859 w 681570"/>
              <a:gd name="connsiteY51" fmla="*/ 215153 h 412376"/>
              <a:gd name="connsiteX52" fmla="*/ 53788 w 681570"/>
              <a:gd name="connsiteY52" fmla="*/ 251012 h 412376"/>
              <a:gd name="connsiteX53" fmla="*/ 125506 w 681570"/>
              <a:gd name="connsiteY53" fmla="*/ 313765 h 412376"/>
              <a:gd name="connsiteX54" fmla="*/ 161365 w 681570"/>
              <a:gd name="connsiteY54" fmla="*/ 322729 h 412376"/>
              <a:gd name="connsiteX55" fmla="*/ 188259 w 681570"/>
              <a:gd name="connsiteY55" fmla="*/ 331694 h 412376"/>
              <a:gd name="connsiteX56" fmla="*/ 259976 w 681570"/>
              <a:gd name="connsiteY56" fmla="*/ 358588 h 412376"/>
              <a:gd name="connsiteX57" fmla="*/ 349623 w 681570"/>
              <a:gd name="connsiteY57" fmla="*/ 394447 h 412376"/>
              <a:gd name="connsiteX58" fmla="*/ 376518 w 681570"/>
              <a:gd name="connsiteY58" fmla="*/ 403412 h 412376"/>
              <a:gd name="connsiteX59" fmla="*/ 403412 w 681570"/>
              <a:gd name="connsiteY59" fmla="*/ 412376 h 412376"/>
              <a:gd name="connsiteX60" fmla="*/ 510988 w 681570"/>
              <a:gd name="connsiteY60" fmla="*/ 403412 h 412376"/>
              <a:gd name="connsiteX61" fmla="*/ 564776 w 681570"/>
              <a:gd name="connsiteY61" fmla="*/ 376518 h 412376"/>
              <a:gd name="connsiteX62" fmla="*/ 582706 w 681570"/>
              <a:gd name="connsiteY62" fmla="*/ 358588 h 412376"/>
              <a:gd name="connsiteX63" fmla="*/ 627529 w 681570"/>
              <a:gd name="connsiteY63" fmla="*/ 331694 h 412376"/>
              <a:gd name="connsiteX64" fmla="*/ 645459 w 681570"/>
              <a:gd name="connsiteY64" fmla="*/ 304800 h 412376"/>
              <a:gd name="connsiteX65" fmla="*/ 672353 w 681570"/>
              <a:gd name="connsiteY65" fmla="*/ 251012 h 412376"/>
              <a:gd name="connsiteX66" fmla="*/ 681318 w 681570"/>
              <a:gd name="connsiteY66" fmla="*/ 215153 h 412376"/>
              <a:gd name="connsiteX67" fmla="*/ 663388 w 681570"/>
              <a:gd name="connsiteY67" fmla="*/ 188259 h 412376"/>
              <a:gd name="connsiteX68" fmla="*/ 609600 w 681570"/>
              <a:gd name="connsiteY68" fmla="*/ 242047 h 412376"/>
              <a:gd name="connsiteX69" fmla="*/ 582706 w 681570"/>
              <a:gd name="connsiteY69" fmla="*/ 268941 h 412376"/>
              <a:gd name="connsiteX70" fmla="*/ 564776 w 681570"/>
              <a:gd name="connsiteY70" fmla="*/ 286871 h 412376"/>
              <a:gd name="connsiteX71" fmla="*/ 537882 w 681570"/>
              <a:gd name="connsiteY71" fmla="*/ 295835 h 412376"/>
              <a:gd name="connsiteX72" fmla="*/ 448235 w 681570"/>
              <a:gd name="connsiteY72" fmla="*/ 331694 h 412376"/>
              <a:gd name="connsiteX73" fmla="*/ 412376 w 681570"/>
              <a:gd name="connsiteY73" fmla="*/ 340659 h 412376"/>
              <a:gd name="connsiteX74" fmla="*/ 331694 w 681570"/>
              <a:gd name="connsiteY74" fmla="*/ 331694 h 412376"/>
              <a:gd name="connsiteX75" fmla="*/ 277906 w 681570"/>
              <a:gd name="connsiteY75" fmla="*/ 277906 h 412376"/>
              <a:gd name="connsiteX76" fmla="*/ 233082 w 681570"/>
              <a:gd name="connsiteY76" fmla="*/ 242047 h 412376"/>
              <a:gd name="connsiteX77" fmla="*/ 206188 w 681570"/>
              <a:gd name="connsiteY77" fmla="*/ 215153 h 412376"/>
              <a:gd name="connsiteX78" fmla="*/ 188259 w 681570"/>
              <a:gd name="connsiteY78" fmla="*/ 152400 h 412376"/>
              <a:gd name="connsiteX79" fmla="*/ 179294 w 681570"/>
              <a:gd name="connsiteY79" fmla="*/ 125506 h 412376"/>
              <a:gd name="connsiteX80" fmla="*/ 161365 w 681570"/>
              <a:gd name="connsiteY80" fmla="*/ 107576 h 412376"/>
              <a:gd name="connsiteX81" fmla="*/ 152400 w 681570"/>
              <a:gd name="connsiteY81" fmla="*/ 80682 h 412376"/>
              <a:gd name="connsiteX82" fmla="*/ 125506 w 681570"/>
              <a:gd name="connsiteY82" fmla="*/ 98612 h 412376"/>
              <a:gd name="connsiteX83" fmla="*/ 116541 w 681570"/>
              <a:gd name="connsiteY83" fmla="*/ 125506 h 412376"/>
              <a:gd name="connsiteX84" fmla="*/ 98612 w 681570"/>
              <a:gd name="connsiteY84" fmla="*/ 161365 h 412376"/>
              <a:gd name="connsiteX85" fmla="*/ 107576 w 681570"/>
              <a:gd name="connsiteY85" fmla="*/ 259976 h 412376"/>
              <a:gd name="connsiteX86" fmla="*/ 116541 w 681570"/>
              <a:gd name="connsiteY86" fmla="*/ 286871 h 412376"/>
              <a:gd name="connsiteX87" fmla="*/ 170329 w 681570"/>
              <a:gd name="connsiteY87" fmla="*/ 313765 h 412376"/>
              <a:gd name="connsiteX88" fmla="*/ 215153 w 681570"/>
              <a:gd name="connsiteY88" fmla="*/ 340659 h 412376"/>
              <a:gd name="connsiteX89" fmla="*/ 242047 w 681570"/>
              <a:gd name="connsiteY89" fmla="*/ 358588 h 412376"/>
              <a:gd name="connsiteX90" fmla="*/ 286871 w 681570"/>
              <a:gd name="connsiteY90" fmla="*/ 367553 h 412376"/>
              <a:gd name="connsiteX91" fmla="*/ 385482 w 681570"/>
              <a:gd name="connsiteY91" fmla="*/ 385482 h 412376"/>
              <a:gd name="connsiteX92" fmla="*/ 510988 w 681570"/>
              <a:gd name="connsiteY92" fmla="*/ 376518 h 412376"/>
              <a:gd name="connsiteX93" fmla="*/ 546847 w 681570"/>
              <a:gd name="connsiteY93" fmla="*/ 358588 h 412376"/>
              <a:gd name="connsiteX94" fmla="*/ 609600 w 681570"/>
              <a:gd name="connsiteY94" fmla="*/ 304800 h 412376"/>
              <a:gd name="connsiteX95" fmla="*/ 627529 w 681570"/>
              <a:gd name="connsiteY95" fmla="*/ 277906 h 412376"/>
              <a:gd name="connsiteX96" fmla="*/ 618565 w 681570"/>
              <a:gd name="connsiteY96" fmla="*/ 170329 h 412376"/>
              <a:gd name="connsiteX97" fmla="*/ 591671 w 681570"/>
              <a:gd name="connsiteY97" fmla="*/ 197224 h 412376"/>
              <a:gd name="connsiteX98" fmla="*/ 555812 w 681570"/>
              <a:gd name="connsiteY98" fmla="*/ 277906 h 412376"/>
              <a:gd name="connsiteX99" fmla="*/ 502023 w 681570"/>
              <a:gd name="connsiteY99" fmla="*/ 349624 h 412376"/>
              <a:gd name="connsiteX100" fmla="*/ 466165 w 681570"/>
              <a:gd name="connsiteY100" fmla="*/ 376518 h 412376"/>
              <a:gd name="connsiteX101" fmla="*/ 430306 w 681570"/>
              <a:gd name="connsiteY101" fmla="*/ 385482 h 412376"/>
              <a:gd name="connsiteX102" fmla="*/ 403412 w 681570"/>
              <a:gd name="connsiteY102" fmla="*/ 403412 h 412376"/>
              <a:gd name="connsiteX103" fmla="*/ 224118 w 681570"/>
              <a:gd name="connsiteY103" fmla="*/ 385482 h 412376"/>
              <a:gd name="connsiteX104" fmla="*/ 179294 w 681570"/>
              <a:gd name="connsiteY104" fmla="*/ 358588 h 412376"/>
              <a:gd name="connsiteX105" fmla="*/ 152400 w 681570"/>
              <a:gd name="connsiteY105" fmla="*/ 331694 h 412376"/>
              <a:gd name="connsiteX106" fmla="*/ 134471 w 681570"/>
              <a:gd name="connsiteY106" fmla="*/ 295835 h 412376"/>
              <a:gd name="connsiteX107" fmla="*/ 116541 w 681570"/>
              <a:gd name="connsiteY107" fmla="*/ 277906 h 412376"/>
              <a:gd name="connsiteX108" fmla="*/ 71718 w 681570"/>
              <a:gd name="connsiteY108" fmla="*/ 224118 h 4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681570" h="412376">
                <a:moveTo>
                  <a:pt x="71718" y="224118"/>
                </a:moveTo>
                <a:cubicBezTo>
                  <a:pt x="77695" y="225612"/>
                  <a:pt x="75792" y="244311"/>
                  <a:pt x="152400" y="286871"/>
                </a:cubicBezTo>
                <a:cubicBezTo>
                  <a:pt x="165461" y="294127"/>
                  <a:pt x="175286" y="306352"/>
                  <a:pt x="188259" y="313765"/>
                </a:cubicBezTo>
                <a:cubicBezTo>
                  <a:pt x="196464" y="318453"/>
                  <a:pt x="206305" y="319411"/>
                  <a:pt x="215153" y="322729"/>
                </a:cubicBezTo>
                <a:cubicBezTo>
                  <a:pt x="230220" y="328379"/>
                  <a:pt x="244853" y="335160"/>
                  <a:pt x="259976" y="340659"/>
                </a:cubicBezTo>
                <a:cubicBezTo>
                  <a:pt x="286618" y="350347"/>
                  <a:pt x="313765" y="358588"/>
                  <a:pt x="340659" y="367553"/>
                </a:cubicBezTo>
                <a:cubicBezTo>
                  <a:pt x="349624" y="370541"/>
                  <a:pt x="358198" y="375182"/>
                  <a:pt x="367553" y="376518"/>
                </a:cubicBezTo>
                <a:lnTo>
                  <a:pt x="430306" y="385482"/>
                </a:lnTo>
                <a:cubicBezTo>
                  <a:pt x="480514" y="379904"/>
                  <a:pt x="510141" y="378971"/>
                  <a:pt x="555812" y="367553"/>
                </a:cubicBezTo>
                <a:cubicBezTo>
                  <a:pt x="564979" y="365261"/>
                  <a:pt x="573741" y="361576"/>
                  <a:pt x="582706" y="358588"/>
                </a:cubicBezTo>
                <a:cubicBezTo>
                  <a:pt x="588682" y="349623"/>
                  <a:pt x="593904" y="340107"/>
                  <a:pt x="600635" y="331694"/>
                </a:cubicBezTo>
                <a:cubicBezTo>
                  <a:pt x="605915" y="325094"/>
                  <a:pt x="614785" y="321325"/>
                  <a:pt x="618565" y="313765"/>
                </a:cubicBezTo>
                <a:cubicBezTo>
                  <a:pt x="627017" y="296861"/>
                  <a:pt x="631910" y="278311"/>
                  <a:pt x="636494" y="259976"/>
                </a:cubicBezTo>
                <a:cubicBezTo>
                  <a:pt x="639482" y="248023"/>
                  <a:pt x="642074" y="235965"/>
                  <a:pt x="645459" y="224118"/>
                </a:cubicBezTo>
                <a:cubicBezTo>
                  <a:pt x="648055" y="215032"/>
                  <a:pt x="663689" y="195371"/>
                  <a:pt x="654423" y="197224"/>
                </a:cubicBezTo>
                <a:cubicBezTo>
                  <a:pt x="618649" y="204378"/>
                  <a:pt x="599067" y="238870"/>
                  <a:pt x="573741" y="259976"/>
                </a:cubicBezTo>
                <a:cubicBezTo>
                  <a:pt x="565464" y="266874"/>
                  <a:pt x="556202" y="272560"/>
                  <a:pt x="546847" y="277906"/>
                </a:cubicBezTo>
                <a:cubicBezTo>
                  <a:pt x="509919" y="299008"/>
                  <a:pt x="501272" y="299074"/>
                  <a:pt x="457200" y="313765"/>
                </a:cubicBezTo>
                <a:cubicBezTo>
                  <a:pt x="448235" y="316753"/>
                  <a:pt x="438758" y="318503"/>
                  <a:pt x="430306" y="322729"/>
                </a:cubicBezTo>
                <a:cubicBezTo>
                  <a:pt x="418353" y="328706"/>
                  <a:pt x="407340" y="337143"/>
                  <a:pt x="394447" y="340659"/>
                </a:cubicBezTo>
                <a:cubicBezTo>
                  <a:pt x="374062" y="346219"/>
                  <a:pt x="352612" y="346636"/>
                  <a:pt x="331694" y="349624"/>
                </a:cubicBezTo>
                <a:cubicBezTo>
                  <a:pt x="322729" y="352612"/>
                  <a:pt x="314250" y="358588"/>
                  <a:pt x="304800" y="358588"/>
                </a:cubicBezTo>
                <a:cubicBezTo>
                  <a:pt x="273242" y="358588"/>
                  <a:pt x="251853" y="349904"/>
                  <a:pt x="224118" y="340659"/>
                </a:cubicBezTo>
                <a:cubicBezTo>
                  <a:pt x="221130" y="328706"/>
                  <a:pt x="220663" y="315820"/>
                  <a:pt x="215153" y="304800"/>
                </a:cubicBezTo>
                <a:cubicBezTo>
                  <a:pt x="205516" y="285527"/>
                  <a:pt x="186108" y="271455"/>
                  <a:pt x="179294" y="251012"/>
                </a:cubicBezTo>
                <a:lnTo>
                  <a:pt x="161365" y="197224"/>
                </a:lnTo>
                <a:lnTo>
                  <a:pt x="152400" y="170329"/>
                </a:lnTo>
                <a:cubicBezTo>
                  <a:pt x="149412" y="161364"/>
                  <a:pt x="141143" y="134268"/>
                  <a:pt x="143435" y="143435"/>
                </a:cubicBezTo>
                <a:cubicBezTo>
                  <a:pt x="146423" y="155388"/>
                  <a:pt x="145870" y="168846"/>
                  <a:pt x="152400" y="179294"/>
                </a:cubicBezTo>
                <a:cubicBezTo>
                  <a:pt x="173982" y="213825"/>
                  <a:pt x="188149" y="211479"/>
                  <a:pt x="215153" y="233082"/>
                </a:cubicBezTo>
                <a:cubicBezTo>
                  <a:pt x="221753" y="238362"/>
                  <a:pt x="226482" y="245732"/>
                  <a:pt x="233082" y="251012"/>
                </a:cubicBezTo>
                <a:cubicBezTo>
                  <a:pt x="275896" y="285264"/>
                  <a:pt x="242688" y="255815"/>
                  <a:pt x="286871" y="277906"/>
                </a:cubicBezTo>
                <a:cubicBezTo>
                  <a:pt x="356388" y="312664"/>
                  <a:pt x="273057" y="282265"/>
                  <a:pt x="340659" y="304800"/>
                </a:cubicBezTo>
                <a:cubicBezTo>
                  <a:pt x="409388" y="301812"/>
                  <a:pt x="478917" y="306704"/>
                  <a:pt x="546847" y="295835"/>
                </a:cubicBezTo>
                <a:cubicBezTo>
                  <a:pt x="557486" y="294133"/>
                  <a:pt x="557764" y="277121"/>
                  <a:pt x="564776" y="268941"/>
                </a:cubicBezTo>
                <a:cubicBezTo>
                  <a:pt x="575777" y="256106"/>
                  <a:pt x="600635" y="233082"/>
                  <a:pt x="600635" y="233082"/>
                </a:cubicBezTo>
                <a:lnTo>
                  <a:pt x="627529" y="152400"/>
                </a:lnTo>
                <a:cubicBezTo>
                  <a:pt x="630517" y="143435"/>
                  <a:pt x="641736" y="117643"/>
                  <a:pt x="636494" y="125506"/>
                </a:cubicBezTo>
                <a:cubicBezTo>
                  <a:pt x="604500" y="173498"/>
                  <a:pt x="626184" y="144780"/>
                  <a:pt x="564776" y="206188"/>
                </a:cubicBezTo>
                <a:lnTo>
                  <a:pt x="502023" y="268941"/>
                </a:lnTo>
                <a:cubicBezTo>
                  <a:pt x="474059" y="296905"/>
                  <a:pt x="451632" y="321031"/>
                  <a:pt x="412376" y="340659"/>
                </a:cubicBezTo>
                <a:cubicBezTo>
                  <a:pt x="382989" y="355352"/>
                  <a:pt x="378643" y="359639"/>
                  <a:pt x="349623" y="367553"/>
                </a:cubicBezTo>
                <a:cubicBezTo>
                  <a:pt x="325850" y="374037"/>
                  <a:pt x="277906" y="385482"/>
                  <a:pt x="277906" y="385482"/>
                </a:cubicBezTo>
                <a:cubicBezTo>
                  <a:pt x="230094" y="382494"/>
                  <a:pt x="180429" y="390035"/>
                  <a:pt x="134471" y="376518"/>
                </a:cubicBezTo>
                <a:cubicBezTo>
                  <a:pt x="122651" y="373041"/>
                  <a:pt x="129402" y="352348"/>
                  <a:pt x="125506" y="340659"/>
                </a:cubicBezTo>
                <a:cubicBezTo>
                  <a:pt x="120417" y="325392"/>
                  <a:pt x="114773" y="310228"/>
                  <a:pt x="107576" y="295835"/>
                </a:cubicBezTo>
                <a:cubicBezTo>
                  <a:pt x="96802" y="274287"/>
                  <a:pt x="84113" y="253741"/>
                  <a:pt x="71718" y="233082"/>
                </a:cubicBezTo>
                <a:cubicBezTo>
                  <a:pt x="66175" y="223843"/>
                  <a:pt x="58607" y="215825"/>
                  <a:pt x="53788" y="206188"/>
                </a:cubicBezTo>
                <a:cubicBezTo>
                  <a:pt x="16667" y="131949"/>
                  <a:pt x="78282" y="229483"/>
                  <a:pt x="26894" y="152400"/>
                </a:cubicBezTo>
                <a:cubicBezTo>
                  <a:pt x="6460" y="29794"/>
                  <a:pt x="16095" y="80471"/>
                  <a:pt x="0" y="0"/>
                </a:cubicBezTo>
                <a:cubicBezTo>
                  <a:pt x="2988" y="53788"/>
                  <a:pt x="3858" y="107736"/>
                  <a:pt x="8965" y="161365"/>
                </a:cubicBezTo>
                <a:cubicBezTo>
                  <a:pt x="11313" y="186023"/>
                  <a:pt x="24115" y="194601"/>
                  <a:pt x="35859" y="215153"/>
                </a:cubicBezTo>
                <a:cubicBezTo>
                  <a:pt x="42489" y="226756"/>
                  <a:pt x="45770" y="240321"/>
                  <a:pt x="53788" y="251012"/>
                </a:cubicBezTo>
                <a:cubicBezTo>
                  <a:pt x="64881" y="265803"/>
                  <a:pt x="107352" y="304688"/>
                  <a:pt x="125506" y="313765"/>
                </a:cubicBezTo>
                <a:cubicBezTo>
                  <a:pt x="136526" y="319275"/>
                  <a:pt x="149518" y="319344"/>
                  <a:pt x="161365" y="322729"/>
                </a:cubicBezTo>
                <a:cubicBezTo>
                  <a:pt x="170451" y="325325"/>
                  <a:pt x="179807" y="327468"/>
                  <a:pt x="188259" y="331694"/>
                </a:cubicBezTo>
                <a:cubicBezTo>
                  <a:pt x="249813" y="362472"/>
                  <a:pt x="173500" y="341294"/>
                  <a:pt x="259976" y="358588"/>
                </a:cubicBezTo>
                <a:cubicBezTo>
                  <a:pt x="312739" y="384970"/>
                  <a:pt x="283156" y="372292"/>
                  <a:pt x="349623" y="394447"/>
                </a:cubicBezTo>
                <a:lnTo>
                  <a:pt x="376518" y="403412"/>
                </a:lnTo>
                <a:lnTo>
                  <a:pt x="403412" y="412376"/>
                </a:lnTo>
                <a:cubicBezTo>
                  <a:pt x="439271" y="409388"/>
                  <a:pt x="475321" y="408168"/>
                  <a:pt x="510988" y="403412"/>
                </a:cubicBezTo>
                <a:cubicBezTo>
                  <a:pt x="530871" y="400761"/>
                  <a:pt x="549667" y="388605"/>
                  <a:pt x="564776" y="376518"/>
                </a:cubicBezTo>
                <a:cubicBezTo>
                  <a:pt x="571376" y="371238"/>
                  <a:pt x="575828" y="363501"/>
                  <a:pt x="582706" y="358588"/>
                </a:cubicBezTo>
                <a:cubicBezTo>
                  <a:pt x="596885" y="348460"/>
                  <a:pt x="612588" y="340659"/>
                  <a:pt x="627529" y="331694"/>
                </a:cubicBezTo>
                <a:cubicBezTo>
                  <a:pt x="633506" y="322729"/>
                  <a:pt x="640641" y="314437"/>
                  <a:pt x="645459" y="304800"/>
                </a:cubicBezTo>
                <a:cubicBezTo>
                  <a:pt x="682574" y="230569"/>
                  <a:pt x="620968" y="328087"/>
                  <a:pt x="672353" y="251012"/>
                </a:cubicBezTo>
                <a:cubicBezTo>
                  <a:pt x="675341" y="239059"/>
                  <a:pt x="683060" y="227350"/>
                  <a:pt x="681318" y="215153"/>
                </a:cubicBezTo>
                <a:cubicBezTo>
                  <a:pt x="679794" y="204487"/>
                  <a:pt x="673476" y="184476"/>
                  <a:pt x="663388" y="188259"/>
                </a:cubicBezTo>
                <a:cubicBezTo>
                  <a:pt x="639646" y="197162"/>
                  <a:pt x="627529" y="224118"/>
                  <a:pt x="609600" y="242047"/>
                </a:cubicBezTo>
                <a:lnTo>
                  <a:pt x="582706" y="268941"/>
                </a:lnTo>
                <a:cubicBezTo>
                  <a:pt x="576729" y="274918"/>
                  <a:pt x="572795" y="284198"/>
                  <a:pt x="564776" y="286871"/>
                </a:cubicBezTo>
                <a:lnTo>
                  <a:pt x="537882" y="295835"/>
                </a:lnTo>
                <a:cubicBezTo>
                  <a:pt x="502529" y="331190"/>
                  <a:pt x="528153" y="311715"/>
                  <a:pt x="448235" y="331694"/>
                </a:cubicBezTo>
                <a:lnTo>
                  <a:pt x="412376" y="340659"/>
                </a:lnTo>
                <a:cubicBezTo>
                  <a:pt x="385482" y="337671"/>
                  <a:pt x="356215" y="343137"/>
                  <a:pt x="331694" y="331694"/>
                </a:cubicBezTo>
                <a:cubicBezTo>
                  <a:pt x="308717" y="320971"/>
                  <a:pt x="295835" y="295835"/>
                  <a:pt x="277906" y="277906"/>
                </a:cubicBezTo>
                <a:cubicBezTo>
                  <a:pt x="225742" y="225742"/>
                  <a:pt x="300936" y="298591"/>
                  <a:pt x="233082" y="242047"/>
                </a:cubicBezTo>
                <a:cubicBezTo>
                  <a:pt x="223342" y="233931"/>
                  <a:pt x="215153" y="224118"/>
                  <a:pt x="206188" y="215153"/>
                </a:cubicBezTo>
                <a:cubicBezTo>
                  <a:pt x="184693" y="150670"/>
                  <a:pt x="210772" y="231196"/>
                  <a:pt x="188259" y="152400"/>
                </a:cubicBezTo>
                <a:cubicBezTo>
                  <a:pt x="185663" y="143314"/>
                  <a:pt x="184156" y="133609"/>
                  <a:pt x="179294" y="125506"/>
                </a:cubicBezTo>
                <a:cubicBezTo>
                  <a:pt x="174946" y="118258"/>
                  <a:pt x="167341" y="113553"/>
                  <a:pt x="161365" y="107576"/>
                </a:cubicBezTo>
                <a:cubicBezTo>
                  <a:pt x="158377" y="98611"/>
                  <a:pt x="161568" y="82974"/>
                  <a:pt x="152400" y="80682"/>
                </a:cubicBezTo>
                <a:cubicBezTo>
                  <a:pt x="141947" y="78069"/>
                  <a:pt x="132237" y="90199"/>
                  <a:pt x="125506" y="98612"/>
                </a:cubicBezTo>
                <a:cubicBezTo>
                  <a:pt x="119603" y="105991"/>
                  <a:pt x="120263" y="116820"/>
                  <a:pt x="116541" y="125506"/>
                </a:cubicBezTo>
                <a:cubicBezTo>
                  <a:pt x="111277" y="137789"/>
                  <a:pt x="104588" y="149412"/>
                  <a:pt x="98612" y="161365"/>
                </a:cubicBezTo>
                <a:cubicBezTo>
                  <a:pt x="101600" y="194235"/>
                  <a:pt x="102908" y="227302"/>
                  <a:pt x="107576" y="259976"/>
                </a:cubicBezTo>
                <a:cubicBezTo>
                  <a:pt x="108912" y="269331"/>
                  <a:pt x="110638" y="279492"/>
                  <a:pt x="116541" y="286871"/>
                </a:cubicBezTo>
                <a:cubicBezTo>
                  <a:pt x="129179" y="302668"/>
                  <a:pt x="152613" y="307860"/>
                  <a:pt x="170329" y="313765"/>
                </a:cubicBezTo>
                <a:cubicBezTo>
                  <a:pt x="205350" y="348784"/>
                  <a:pt x="168603" y="317384"/>
                  <a:pt x="215153" y="340659"/>
                </a:cubicBezTo>
                <a:cubicBezTo>
                  <a:pt x="224790" y="345477"/>
                  <a:pt x="231959" y="354805"/>
                  <a:pt x="242047" y="358588"/>
                </a:cubicBezTo>
                <a:cubicBezTo>
                  <a:pt x="256314" y="363938"/>
                  <a:pt x="271841" y="365048"/>
                  <a:pt x="286871" y="367553"/>
                </a:cubicBezTo>
                <a:cubicBezTo>
                  <a:pt x="383240" y="383615"/>
                  <a:pt x="316634" y="368271"/>
                  <a:pt x="385482" y="385482"/>
                </a:cubicBezTo>
                <a:cubicBezTo>
                  <a:pt x="427317" y="382494"/>
                  <a:pt x="469617" y="383413"/>
                  <a:pt x="510988" y="376518"/>
                </a:cubicBezTo>
                <a:cubicBezTo>
                  <a:pt x="524170" y="374321"/>
                  <a:pt x="535514" y="365671"/>
                  <a:pt x="546847" y="358588"/>
                </a:cubicBezTo>
                <a:cubicBezTo>
                  <a:pt x="567493" y="345684"/>
                  <a:pt x="593655" y="323934"/>
                  <a:pt x="609600" y="304800"/>
                </a:cubicBezTo>
                <a:cubicBezTo>
                  <a:pt x="616497" y="296523"/>
                  <a:pt x="621553" y="286871"/>
                  <a:pt x="627529" y="277906"/>
                </a:cubicBezTo>
                <a:cubicBezTo>
                  <a:pt x="636195" y="243243"/>
                  <a:pt x="652033" y="203797"/>
                  <a:pt x="618565" y="170329"/>
                </a:cubicBezTo>
                <a:lnTo>
                  <a:pt x="591671" y="197224"/>
                </a:lnTo>
                <a:cubicBezTo>
                  <a:pt x="579402" y="246299"/>
                  <a:pt x="587741" y="227732"/>
                  <a:pt x="555812" y="277906"/>
                </a:cubicBezTo>
                <a:cubicBezTo>
                  <a:pt x="538282" y="305454"/>
                  <a:pt x="526162" y="329508"/>
                  <a:pt x="502023" y="349624"/>
                </a:cubicBezTo>
                <a:cubicBezTo>
                  <a:pt x="490545" y="359189"/>
                  <a:pt x="479529" y="369836"/>
                  <a:pt x="466165" y="376518"/>
                </a:cubicBezTo>
                <a:cubicBezTo>
                  <a:pt x="455145" y="382028"/>
                  <a:pt x="442259" y="382494"/>
                  <a:pt x="430306" y="385482"/>
                </a:cubicBezTo>
                <a:cubicBezTo>
                  <a:pt x="421341" y="391459"/>
                  <a:pt x="414171" y="402846"/>
                  <a:pt x="403412" y="403412"/>
                </a:cubicBezTo>
                <a:cubicBezTo>
                  <a:pt x="306924" y="408490"/>
                  <a:pt x="291214" y="402257"/>
                  <a:pt x="224118" y="385482"/>
                </a:cubicBezTo>
                <a:cubicBezTo>
                  <a:pt x="168274" y="329641"/>
                  <a:pt x="249124" y="405142"/>
                  <a:pt x="179294" y="358588"/>
                </a:cubicBezTo>
                <a:cubicBezTo>
                  <a:pt x="168745" y="351555"/>
                  <a:pt x="161365" y="340659"/>
                  <a:pt x="152400" y="331694"/>
                </a:cubicBezTo>
                <a:cubicBezTo>
                  <a:pt x="146424" y="319741"/>
                  <a:pt x="141884" y="306954"/>
                  <a:pt x="134471" y="295835"/>
                </a:cubicBezTo>
                <a:cubicBezTo>
                  <a:pt x="129783" y="288802"/>
                  <a:pt x="120321" y="285466"/>
                  <a:pt x="116541" y="277906"/>
                </a:cubicBezTo>
                <a:cubicBezTo>
                  <a:pt x="96722" y="238269"/>
                  <a:pt x="65741" y="222624"/>
                  <a:pt x="71718" y="2241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8004106" y="2116312"/>
            <a:ext cx="3350658" cy="1477328"/>
          </a:xfrm>
          <a:prstGeom prst="rect">
            <a:avLst/>
          </a:prstGeom>
          <a:noFill/>
        </p:spPr>
        <p:txBody>
          <a:bodyPr wrap="square" rtlCol="0">
            <a:spAutoFit/>
          </a:bodyPr>
          <a:lstStyle/>
          <a:p>
            <a:pPr algn="ctr"/>
            <a:endParaRPr lang="de-DE" dirty="0"/>
          </a:p>
          <a:p>
            <a:pPr algn="ctr"/>
            <a:r>
              <a:rPr lang="de-DE" b="1" dirty="0" smtClean="0"/>
              <a:t>MIC: </a:t>
            </a:r>
            <a:r>
              <a:rPr lang="de-DE" b="1" dirty="0" err="1" smtClean="0"/>
              <a:t>What</a:t>
            </a:r>
            <a:r>
              <a:rPr lang="de-DE" b="1" dirty="0" smtClean="0"/>
              <a:t> </a:t>
            </a:r>
            <a:r>
              <a:rPr lang="de-DE" b="1" dirty="0" err="1" smtClean="0"/>
              <a:t>does</a:t>
            </a:r>
            <a:r>
              <a:rPr lang="de-DE" b="1" dirty="0" smtClean="0"/>
              <a:t> </a:t>
            </a:r>
            <a:r>
              <a:rPr lang="de-DE" b="1" dirty="0" err="1" smtClean="0"/>
              <a:t>this</a:t>
            </a:r>
            <a:r>
              <a:rPr lang="de-DE" b="1" dirty="0" smtClean="0"/>
              <a:t> </a:t>
            </a:r>
            <a:r>
              <a:rPr lang="de-DE" b="1" dirty="0" err="1" smtClean="0"/>
              <a:t>mean</a:t>
            </a:r>
            <a:r>
              <a:rPr lang="de-DE" b="1" dirty="0" smtClean="0"/>
              <a:t>?</a:t>
            </a:r>
          </a:p>
          <a:p>
            <a:pPr algn="ctr"/>
            <a:r>
              <a:rPr lang="de-DE" b="1" dirty="0" smtClean="0"/>
              <a:t>Interpretation </a:t>
            </a:r>
            <a:r>
              <a:rPr lang="de-DE" b="1" dirty="0" err="1" smtClean="0"/>
              <a:t>with</a:t>
            </a:r>
            <a:r>
              <a:rPr lang="de-DE" b="1" dirty="0" smtClean="0"/>
              <a:t> </a:t>
            </a:r>
            <a:r>
              <a:rPr lang="de-DE" b="1" dirty="0" err="1" smtClean="0"/>
              <a:t>help</a:t>
            </a:r>
            <a:r>
              <a:rPr lang="de-DE" b="1" dirty="0" smtClean="0"/>
              <a:t> </a:t>
            </a:r>
            <a:r>
              <a:rPr lang="de-DE" b="1" dirty="0" err="1" smtClean="0"/>
              <a:t>of</a:t>
            </a:r>
            <a:r>
              <a:rPr lang="de-DE" b="1" dirty="0" smtClean="0"/>
              <a:t> interpretative </a:t>
            </a:r>
            <a:r>
              <a:rPr lang="de-DE" b="1" dirty="0" err="1" smtClean="0"/>
              <a:t>criteria</a:t>
            </a:r>
            <a:r>
              <a:rPr lang="de-DE" b="1" dirty="0" smtClean="0"/>
              <a:t>: </a:t>
            </a:r>
          </a:p>
          <a:p>
            <a:pPr algn="ctr"/>
            <a:r>
              <a:rPr lang="de-DE" b="1" dirty="0" smtClean="0"/>
              <a:t>Breakpoints!      </a:t>
            </a:r>
            <a:endParaRPr lang="de-DE" b="1" dirty="0"/>
          </a:p>
        </p:txBody>
      </p:sp>
    </p:spTree>
    <p:extLst>
      <p:ext uri="{BB962C8B-B14F-4D97-AF65-F5344CB8AC3E}">
        <p14:creationId xmlns:p14="http://schemas.microsoft.com/office/powerpoint/2010/main" val="2569334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1591</Words>
  <Application>Microsoft Office PowerPoint</Application>
  <PresentationFormat>Breitbild</PresentationFormat>
  <Paragraphs>155</Paragraphs>
  <Slides>26</Slides>
  <Notes>4</Notes>
  <HiddenSlides>2</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26</vt:i4>
      </vt:variant>
    </vt:vector>
  </HeadingPairs>
  <TitlesOfParts>
    <vt:vector size="33" baseType="lpstr">
      <vt:lpstr>ＭＳ Ｐゴシック</vt:lpstr>
      <vt:lpstr>Arial</vt:lpstr>
      <vt:lpstr>Calibri</vt:lpstr>
      <vt:lpstr>Calibri Light</vt:lpstr>
      <vt:lpstr>Comic Sans MS</vt:lpstr>
      <vt:lpstr>Wingdings</vt:lpstr>
      <vt:lpstr>Office</vt:lpstr>
      <vt:lpstr>PowerPoint-Präsentation</vt:lpstr>
      <vt:lpstr>PowerPoint-Präsentation</vt:lpstr>
      <vt:lpstr>Why Susceptibility Testing?</vt:lpstr>
      <vt:lpstr>Antifungal resistance: Testing methods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Epidemiological Cutoff Values</vt:lpstr>
      <vt:lpstr>PowerPoint-Präsentation</vt:lpstr>
      <vt:lpstr>PowerPoint-Präsentation</vt:lpstr>
      <vt:lpstr>Clinical breakpoints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My thoughts</vt:lpstr>
      <vt:lpstr>PowerPoint-Präsentation</vt:lpstr>
      <vt:lpstr>PowerPoint-Präsentation</vt:lpstr>
    </vt:vector>
  </TitlesOfParts>
  <Company>MUI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Lass-Floerl Cornelia</dc:creator>
  <cp:lastModifiedBy>Lass-Floerl Cornelia</cp:lastModifiedBy>
  <cp:revision>80</cp:revision>
  <cp:lastPrinted>2020-12-14T15:03:23Z</cp:lastPrinted>
  <dcterms:created xsi:type="dcterms:W3CDTF">2020-12-07T08:54:02Z</dcterms:created>
  <dcterms:modified xsi:type="dcterms:W3CDTF">2023-09-09T16:03:09Z</dcterms:modified>
</cp:coreProperties>
</file>