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58" r:id="rId2"/>
    <p:sldMasterId id="2147483789" r:id="rId3"/>
    <p:sldMasterId id="2147483853" r:id="rId4"/>
  </p:sldMasterIdLst>
  <p:notesMasterIdLst>
    <p:notesMasterId r:id="rId59"/>
  </p:notesMasterIdLst>
  <p:sldIdLst>
    <p:sldId id="1348" r:id="rId5"/>
    <p:sldId id="1349" r:id="rId6"/>
    <p:sldId id="1485" r:id="rId7"/>
    <p:sldId id="1486" r:id="rId8"/>
    <p:sldId id="1421" r:id="rId9"/>
    <p:sldId id="1388" r:id="rId10"/>
    <p:sldId id="1424" r:id="rId11"/>
    <p:sldId id="1488" r:id="rId12"/>
    <p:sldId id="1487" r:id="rId13"/>
    <p:sldId id="1489" r:id="rId14"/>
    <p:sldId id="1497" r:id="rId15"/>
    <p:sldId id="1498" r:id="rId16"/>
    <p:sldId id="1326" r:id="rId17"/>
    <p:sldId id="1325" r:id="rId18"/>
    <p:sldId id="1278" r:id="rId19"/>
    <p:sldId id="1494" r:id="rId20"/>
    <p:sldId id="1499" r:id="rId21"/>
    <p:sldId id="1318" r:id="rId22"/>
    <p:sldId id="1319" r:id="rId23"/>
    <p:sldId id="291" r:id="rId24"/>
    <p:sldId id="1320" r:id="rId25"/>
    <p:sldId id="1329" r:id="rId26"/>
    <p:sldId id="1500" r:id="rId27"/>
    <p:sldId id="1328" r:id="rId28"/>
    <p:sldId id="1310" r:id="rId29"/>
    <p:sldId id="1501" r:id="rId30"/>
    <p:sldId id="1355" r:id="rId31"/>
    <p:sldId id="1357" r:id="rId32"/>
    <p:sldId id="1490" r:id="rId33"/>
    <p:sldId id="1360" r:id="rId34"/>
    <p:sldId id="1502" r:id="rId35"/>
    <p:sldId id="1412" r:id="rId36"/>
    <p:sldId id="1493" r:id="rId37"/>
    <p:sldId id="1346" r:id="rId38"/>
    <p:sldId id="1503" r:id="rId39"/>
    <p:sldId id="1339" r:id="rId40"/>
    <p:sldId id="1495" r:id="rId41"/>
    <p:sldId id="1330" r:id="rId42"/>
    <p:sldId id="1281" r:id="rId43"/>
    <p:sldId id="1504" r:id="rId44"/>
    <p:sldId id="1238" r:id="rId45"/>
    <p:sldId id="1474" r:id="rId46"/>
    <p:sldId id="1477" r:id="rId47"/>
    <p:sldId id="1482" r:id="rId48"/>
    <p:sldId id="1436" r:id="rId49"/>
    <p:sldId id="1437" r:id="rId50"/>
    <p:sldId id="1453" r:id="rId51"/>
    <p:sldId id="1452" r:id="rId52"/>
    <p:sldId id="1438" r:id="rId53"/>
    <p:sldId id="1439" r:id="rId54"/>
    <p:sldId id="1496" r:id="rId55"/>
    <p:sldId id="1387" r:id="rId56"/>
    <p:sldId id="1505" r:id="rId57"/>
    <p:sldId id="1334" r:id="rId58"/>
  </p:sldIdLst>
  <p:sldSz cx="12192000" cy="6858000"/>
  <p:notesSz cx="6797675" cy="9982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8B8E68AF-8057-45B7-830F-ABCB0A49F9F9}">
          <p14:sldIdLst>
            <p14:sldId id="1348"/>
            <p14:sldId id="1349"/>
            <p14:sldId id="1485"/>
            <p14:sldId id="1486"/>
            <p14:sldId id="1421"/>
            <p14:sldId id="1388"/>
            <p14:sldId id="1424"/>
            <p14:sldId id="1488"/>
            <p14:sldId id="1487"/>
            <p14:sldId id="1489"/>
            <p14:sldId id="1497"/>
            <p14:sldId id="1498"/>
            <p14:sldId id="1326"/>
            <p14:sldId id="1325"/>
            <p14:sldId id="1278"/>
            <p14:sldId id="1494"/>
            <p14:sldId id="1499"/>
            <p14:sldId id="1318"/>
            <p14:sldId id="1319"/>
            <p14:sldId id="291"/>
            <p14:sldId id="1320"/>
            <p14:sldId id="1329"/>
            <p14:sldId id="1500"/>
            <p14:sldId id="1328"/>
            <p14:sldId id="1310"/>
            <p14:sldId id="1501"/>
            <p14:sldId id="1355"/>
            <p14:sldId id="1357"/>
            <p14:sldId id="1490"/>
            <p14:sldId id="1360"/>
            <p14:sldId id="1502"/>
            <p14:sldId id="1412"/>
            <p14:sldId id="1493"/>
            <p14:sldId id="1346"/>
            <p14:sldId id="1503"/>
            <p14:sldId id="1339"/>
            <p14:sldId id="1495"/>
            <p14:sldId id="1330"/>
            <p14:sldId id="1281"/>
            <p14:sldId id="1504"/>
            <p14:sldId id="1238"/>
            <p14:sldId id="1474"/>
            <p14:sldId id="1477"/>
            <p14:sldId id="1482"/>
            <p14:sldId id="1436"/>
            <p14:sldId id="1437"/>
            <p14:sldId id="1453"/>
            <p14:sldId id="1452"/>
            <p14:sldId id="1438"/>
            <p14:sldId id="1439"/>
            <p14:sldId id="1496"/>
            <p14:sldId id="1387"/>
            <p14:sldId id="1505"/>
          </p14:sldIdLst>
        </p14:section>
        <p14:section name="Naamloze sectie" id="{77B249EE-7F33-41CC-BB31-57E697D76B7D}">
          <p14:sldIdLst>
            <p14:sldId id="1334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049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pos="7589" userDrawn="1">
          <p15:clr>
            <a:srgbClr val="A4A3A4"/>
          </p15:clr>
        </p15:guide>
        <p15:guide id="6" pos="143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18" pos="513" userDrawn="1">
          <p15:clr>
            <a:srgbClr val="A4A3A4"/>
          </p15:clr>
        </p15:guide>
        <p15:guide id="19" pos="3749" userDrawn="1">
          <p15:clr>
            <a:srgbClr val="A4A3A4"/>
          </p15:clr>
        </p15:guide>
        <p15:guide id="22" pos="7317" userDrawn="1">
          <p15:clr>
            <a:srgbClr val="A4A3A4"/>
          </p15:clr>
        </p15:guide>
        <p15:guide id="23" pos="7679" userDrawn="1">
          <p15:clr>
            <a:srgbClr val="A4A3A4"/>
          </p15:clr>
        </p15:guide>
        <p15:guide id="24" pos="1179" userDrawn="1">
          <p15:clr>
            <a:srgbClr val="A4A3A4"/>
          </p15:clr>
        </p15:guide>
        <p15:guide id="25" pos="1996" userDrawn="1">
          <p15:clr>
            <a:srgbClr val="A4A3A4"/>
          </p15:clr>
        </p15:guide>
        <p15:guide id="26" pos="5655" userDrawn="1">
          <p15:clr>
            <a:srgbClr val="A4A3A4"/>
          </p15:clr>
        </p15:guide>
        <p15:guide id="27" pos="6139" userDrawn="1">
          <p15:clr>
            <a:srgbClr val="A4A3A4"/>
          </p15:clr>
        </p15:guide>
        <p15:guide id="28" orient="horz" pos="1480" userDrawn="1">
          <p15:clr>
            <a:srgbClr val="A4A3A4"/>
          </p15:clr>
        </p15:guide>
        <p15:guide id="29" orient="horz" pos="2818" userDrawn="1">
          <p15:clr>
            <a:srgbClr val="A4A3A4"/>
          </p15:clr>
        </p15:guide>
        <p15:guide id="30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Stevens" initials="JS" lastIdx="39" clrIdx="0"/>
  <p:cmAuthor id="2" name="Laura Edwards-Ingram (CM)" initials="LEI" lastIdx="15" clrIdx="1"/>
  <p:cmAuthor id="3" name="Madlaina Breuleux" initials="MB" lastIdx="23" clrIdx="2"/>
  <p:cmAuthor id="4" name="Beth Neame (HI)" initials="EN" lastIdx="10" clrIdx="3"/>
  <p:cmAuthor id="5" name="Beth Elam (CM)" initials="BE(" lastIdx="31" clrIdx="4"/>
  <p:cmAuthor id="6" name="Laura McGovern (HI)" initials="LM(" lastIdx="6" clrIdx="5"/>
  <p:cmAuthor id="7" name="Caroline Minshull" initials="CM" lastIdx="16" clrIdx="6"/>
  <p:cmAuthor id="8" name="Laura Edwards-Ingram (CM)" initials="LE(" lastIdx="30" clrIdx="7"/>
  <p:cmAuthor id="9" name="Charlotte Pointon (CM)" initials="CP(" lastIdx="9" clrIdx="8"/>
  <p:cmAuthor id="10" name="Julia Li" initials="JL" lastIdx="4" clrIdx="9"/>
  <p:cmAuthor id="11" name="Jessica" initials="J" lastIdx="40" clrIdx="10"/>
  <p:cmAuthor id="12" name="Samuel Thomas" initials="ST" lastIdx="18" clrIdx="11"/>
  <p:cmAuthor id="13" name="Edward Rochford" initials="ER" lastIdx="43" clrIdx="12"/>
  <p:cmAuthor id="14" name="Lydia Jennings" initials="LJ" lastIdx="4" clrIdx="13"/>
  <p:cmAuthor id="15" name="Capparella, Rita" initials="CR" lastIdx="3" clrIdx="14"/>
  <p:cmAuthor id="16" name="Johan Maertens" initials="" lastIdx="1" clrIdx="15"/>
  <p:cmAuthor id="17" name="Gonzalez, Zasskia" initials="GZ" lastIdx="2" clrIdx="16"/>
  <p:cmAuthor id="18" name="Koen Theunissen" initials="KT" lastIdx="2" clrIdx="17">
    <p:extLst>
      <p:ext uri="{19B8F6BF-5375-455C-9EA6-DF929625EA0E}">
        <p15:presenceInfo xmlns:p15="http://schemas.microsoft.com/office/powerpoint/2012/main" userId="f11bd74e5170fd05" providerId="Windows Live"/>
      </p:ext>
    </p:extLst>
  </p:cmAuthor>
  <p:cmAuthor id="19" name="Johan Maertens" initials="JM" lastIdx="1" clrIdx="18">
    <p:extLst>
      <p:ext uri="{19B8F6BF-5375-455C-9EA6-DF929625EA0E}">
        <p15:presenceInfo xmlns:p15="http://schemas.microsoft.com/office/powerpoint/2012/main" userId="S-1-5-21-2123780637-82641590-1866013658-1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C12D40"/>
    <a:srgbClr val="9F162C"/>
    <a:srgbClr val="F7A81B"/>
    <a:srgbClr val="002060"/>
    <a:srgbClr val="FFFFFF"/>
    <a:srgbClr val="A79FAA"/>
    <a:srgbClr val="AFAAB1"/>
    <a:srgbClr val="F2A1AD"/>
    <a:srgbClr val="A8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 autoAdjust="0"/>
    <p:restoredTop sz="96201" autoAdjust="0"/>
  </p:normalViewPr>
  <p:slideViewPr>
    <p:cSldViewPr snapToGrid="0" showGuides="1">
      <p:cViewPr varScale="1">
        <p:scale>
          <a:sx n="128" d="100"/>
          <a:sy n="128" d="100"/>
        </p:scale>
        <p:origin x="488" y="176"/>
      </p:cViewPr>
      <p:guideLst>
        <p:guide orient="horz" pos="1049"/>
        <p:guide orient="horz" pos="4224"/>
        <p:guide pos="7589"/>
        <p:guide pos="143"/>
        <p:guide orient="horz" pos="414"/>
        <p:guide pos="513"/>
        <p:guide pos="3749"/>
        <p:guide pos="7317"/>
        <p:guide pos="7679"/>
        <p:guide pos="1179"/>
        <p:guide pos="1996"/>
        <p:guide pos="5655"/>
        <p:guide pos="6139"/>
        <p:guide orient="horz" pos="1480"/>
        <p:guide orient="horz" pos="2818"/>
        <p:guide orient="horz" pos="3952"/>
      </p:guideLst>
    </p:cSldViewPr>
  </p:slideViewPr>
  <p:outlineViewPr>
    <p:cViewPr>
      <p:scale>
        <a:sx n="33" d="100"/>
        <a:sy n="33" d="100"/>
      </p:scale>
      <p:origin x="0" y="66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794" y="-102"/>
      </p:cViewPr>
      <p:guideLst>
        <p:guide orient="horz" pos="2896"/>
        <p:guide pos="2160"/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Day 42 all-cause mortality in the Intention-To-Treat population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in the mITT/FAS populations </a:t>
            </a:r>
          </a:p>
        </c:rich>
      </c:tx>
      <c:layout>
        <c:manualLayout>
          <c:xMode val="edge"/>
          <c:yMode val="edge"/>
          <c:x val="0.13601851851851854"/>
          <c:y val="1.764057536056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Voriconazole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Voriconazole +/- anidulafungin</c:v>
                </c:pt>
                <c:pt idx="1">
                  <c:v>Voriconazole vs. isavuconazole</c:v>
                </c:pt>
                <c:pt idx="2">
                  <c:v>Voriconazole vs. posaconazole</c:v>
                </c:pt>
                <c:pt idx="3">
                  <c:v>Voriconazole +/- anidulafungin</c:v>
                </c:pt>
                <c:pt idx="4">
                  <c:v>Voriconazole vs. isavuconazole</c:v>
                </c:pt>
                <c:pt idx="5">
                  <c:v>Voriconazole vs. posaconazole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27.5</c:v>
                </c:pt>
                <c:pt idx="1">
                  <c:v>20</c:v>
                </c:pt>
                <c:pt idx="2">
                  <c:v>21</c:v>
                </c:pt>
                <c:pt idx="3">
                  <c:v>27.8</c:v>
                </c:pt>
                <c:pt idx="4">
                  <c:v>23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1-4454-BE9D-B03A3EB0B1C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A2DC-4FD6-A20F-491CEE0B6DF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2DC-4FD6-A20F-491CEE0B6DF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2DC-4FD6-A20F-491CEE0B6DFD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2DC-4FD6-A20F-491CEE0B6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Voriconazole +/- anidulafungin</c:v>
                </c:pt>
                <c:pt idx="1">
                  <c:v>Voriconazole vs. isavuconazole</c:v>
                </c:pt>
                <c:pt idx="2">
                  <c:v>Voriconazole vs. posaconazole</c:v>
                </c:pt>
                <c:pt idx="3">
                  <c:v>Voriconazole +/- anidulafungin</c:v>
                </c:pt>
                <c:pt idx="4">
                  <c:v>Voriconazole vs. isavuconazole</c:v>
                </c:pt>
                <c:pt idx="5">
                  <c:v>Voriconazole vs. posaconazole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19.3</c:v>
                </c:pt>
                <c:pt idx="1">
                  <c:v>19</c:v>
                </c:pt>
                <c:pt idx="2">
                  <c:v>15</c:v>
                </c:pt>
                <c:pt idx="3">
                  <c:v>19.5</c:v>
                </c:pt>
                <c:pt idx="4">
                  <c:v>20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1-4454-BE9D-B03A3EB0B1C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Voriconazole +/- anidulafungin</c:v>
                </c:pt>
                <c:pt idx="1">
                  <c:v>Voriconazole vs. isavuconazole</c:v>
                </c:pt>
                <c:pt idx="2">
                  <c:v>Voriconazole vs. posaconazole</c:v>
                </c:pt>
                <c:pt idx="3">
                  <c:v>Voriconazole +/- anidulafungin</c:v>
                </c:pt>
                <c:pt idx="4">
                  <c:v>Voriconazole vs. isavuconazole</c:v>
                </c:pt>
                <c:pt idx="5">
                  <c:v>Voriconazole vs. posaconazole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321-4454-BE9D-B03A3EB0B1C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Voriconazole +/- anidulafungin</c:v>
                </c:pt>
                <c:pt idx="1">
                  <c:v>Voriconazole vs. isavuconazole</c:v>
                </c:pt>
                <c:pt idx="2">
                  <c:v>Voriconazole vs. posaconazole</c:v>
                </c:pt>
                <c:pt idx="3">
                  <c:v>Voriconazole +/- anidulafungin</c:v>
                </c:pt>
                <c:pt idx="4">
                  <c:v>Voriconazole vs. isavuconazole</c:v>
                </c:pt>
                <c:pt idx="5">
                  <c:v>Voriconazole vs. posaconazole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3321-4454-BE9D-B03A3EB0B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95024840"/>
        <c:axId val="695025168"/>
      </c:barChart>
      <c:catAx>
        <c:axId val="69502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BE"/>
          </a:p>
        </c:txPr>
        <c:crossAx val="695025168"/>
        <c:crosses val="autoZero"/>
        <c:auto val="1"/>
        <c:lblAlgn val="ctr"/>
        <c:lblOffset val="100"/>
        <c:noMultiLvlLbl val="0"/>
      </c:catAx>
      <c:valAx>
        <c:axId val="6950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9502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vrc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432872513648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B-4426-AB61-B62935E90A40}"/>
                </c:ext>
              </c:extLst>
            </c:dLbl>
            <c:dLbl>
              <c:idx val="3"/>
              <c:layout>
                <c:manualLayout>
                  <c:x val="1.17733627667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4B-4426-AB61-B62935E90A40}"/>
                </c:ext>
              </c:extLst>
            </c:dLbl>
            <c:dLbl>
              <c:idx val="4"/>
              <c:layout>
                <c:manualLayout>
                  <c:x val="8.83002207505518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4B-4426-AB61-B62935E90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1"/>
                <c:pt idx="0">
                  <c:v>Any TEAE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</c:v>
                </c:pt>
                <c:pt idx="1">
                  <c:v>2.3E-2</c:v>
                </c:pt>
                <c:pt idx="2">
                  <c:v>3.5000000000000003E-2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E-40EA-B5E6-C28FFDC63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isav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8300220750551894E-3"/>
                  <c:y val="-8.1095750454966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4B-4426-AB61-B62935E90A40}"/>
                </c:ext>
              </c:extLst>
            </c:dLbl>
            <c:dLbl>
              <c:idx val="1"/>
              <c:layout>
                <c:manualLayout>
                  <c:x val="1.17733627667402E-2"/>
                  <c:y val="-1.621915009099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4B-4426-AB61-B62935E90A40}"/>
                </c:ext>
              </c:extLst>
            </c:dLbl>
            <c:dLbl>
              <c:idx val="2"/>
              <c:layout>
                <c:manualLayout>
                  <c:x val="2.06033848417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4B-4426-AB61-B62935E90A40}"/>
                </c:ext>
              </c:extLst>
            </c:dLbl>
            <c:dLbl>
              <c:idx val="3"/>
              <c:layout>
                <c:manualLayout>
                  <c:x val="2.6490066225165601E-2"/>
                  <c:y val="1.621915009099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4B-4426-AB61-B62935E90A40}"/>
                </c:ext>
              </c:extLst>
            </c:dLbl>
            <c:dLbl>
              <c:idx val="4"/>
              <c:layout>
                <c:manualLayout>
                  <c:x val="2.9433406916850501E-2"/>
                  <c:y val="1.621915009099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4B-4426-AB61-B62935E90A40}"/>
                </c:ext>
              </c:extLst>
            </c:dLbl>
            <c:dLbl>
              <c:idx val="5"/>
              <c:layout>
                <c:manualLayout>
                  <c:x val="8.8300220750551894E-3"/>
                  <c:y val="-1.621915009099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4B-4426-AB61-B62935E90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1"/>
                <c:pt idx="0">
                  <c:v>Any TEAE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1.9E-2</c:v>
                </c:pt>
                <c:pt idx="1">
                  <c:v>4.0000000000000001E-3</c:v>
                </c:pt>
                <c:pt idx="2">
                  <c:v>8.0000000000000002E-3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E-40EA-B5E6-C28FFDC63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5"/>
        <c:axId val="214185600"/>
        <c:axId val="214185992"/>
      </c:barChart>
      <c:catAx>
        <c:axId val="2141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4185992"/>
        <c:crosses val="autoZero"/>
        <c:auto val="1"/>
        <c:lblAlgn val="ctr"/>
        <c:lblOffset val="100"/>
        <c:noMultiLvlLbl val="0"/>
      </c:catAx>
      <c:valAx>
        <c:axId val="214185992"/>
        <c:scaling>
          <c:orientation val="minMax"/>
          <c:max val="0.12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l-BE"/>
          </a:p>
        </c:txPr>
        <c:crossAx val="21418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vrc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8.83002207505518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76-4445-91E0-6CF48042CD62}"/>
                </c:ext>
              </c:extLst>
            </c:dLbl>
            <c:dLbl>
              <c:idx val="3"/>
              <c:layout>
                <c:manualLayout>
                  <c:x val="-2.9433406916851701E-3"/>
                  <c:y val="-2.432872513648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6-4445-91E0-6CF48042C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1"/>
                <c:pt idx="0">
                  <c:v>&gt;3 x ULN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0.106</c:v>
                </c:pt>
                <c:pt idx="1">
                  <c:v>5.8999999999999997E-2</c:v>
                </c:pt>
                <c:pt idx="2">
                  <c:v>2.4E-2</c:v>
                </c:pt>
                <c:pt idx="3">
                  <c:v>1.2E-2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B-48DA-B892-868C0CA415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isav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8300220750551894E-3"/>
                  <c:y val="-1.621915009099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76-4445-91E0-6CF48042CD62}"/>
                </c:ext>
              </c:extLst>
            </c:dLbl>
            <c:dLbl>
              <c:idx val="2"/>
              <c:layout>
                <c:manualLayout>
                  <c:x val="2.9433406916849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6-4445-91E0-6CF48042CD62}"/>
                </c:ext>
              </c:extLst>
            </c:dLbl>
            <c:dLbl>
              <c:idx val="3"/>
              <c:layout>
                <c:manualLayout>
                  <c:x val="1.17733627667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6-4445-91E0-6CF48042CD62}"/>
                </c:ext>
              </c:extLst>
            </c:dLbl>
            <c:dLbl>
              <c:idx val="4"/>
              <c:layout>
                <c:manualLayout>
                  <c:x val="1.17733627667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6-4445-91E0-6CF48042C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1"/>
                <c:pt idx="0">
                  <c:v>&gt;3 x ULN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4.3999999999999997E-2</c:v>
                </c:pt>
                <c:pt idx="1">
                  <c:v>0.02</c:v>
                </c:pt>
                <c:pt idx="2">
                  <c:v>1.2E-2</c:v>
                </c:pt>
                <c:pt idx="3">
                  <c:v>8.0000000000000002E-3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B-48DA-B892-868C0CA41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5"/>
        <c:axId val="214186776"/>
        <c:axId val="214187168"/>
      </c:barChart>
      <c:catAx>
        <c:axId val="2141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4187168"/>
        <c:crosses val="autoZero"/>
        <c:auto val="1"/>
        <c:lblAlgn val="ctr"/>
        <c:lblOffset val="100"/>
        <c:noMultiLvlLbl val="0"/>
      </c:catAx>
      <c:valAx>
        <c:axId val="214187168"/>
        <c:scaling>
          <c:orientation val="minMax"/>
          <c:max val="0.12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l-BE"/>
          </a:p>
        </c:txPr>
        <c:crossAx val="214186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84675140471397E-2"/>
          <c:y val="5.7391109534566803E-2"/>
          <c:w val="0.94711983901835906"/>
          <c:h val="0.79332412299535104"/>
        </c:manualLayout>
      </c:layout>
      <c:scatterChart>
        <c:scatterStyle val="lineMarker"/>
        <c:varyColors val="0"/>
        <c:ser>
          <c:idx val="1"/>
          <c:order val="0"/>
          <c:tx>
            <c:strRef>
              <c:f>Horizontal!$A$2</c:f>
              <c:strCache>
                <c:ptCount val="1"/>
                <c:pt idx="0">
                  <c:v>Roden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</c:f>
                <c:numCache>
                  <c:formatCode>General</c:formatCode>
                  <c:ptCount val="1"/>
                  <c:pt idx="0">
                    <c:v>3.85</c:v>
                  </c:pt>
                </c:numCache>
              </c:numRef>
            </c:plus>
            <c:minus>
              <c:numRef>
                <c:f>Horizontal!$D$2</c:f>
                <c:numCache>
                  <c:formatCode>General</c:formatCode>
                  <c:ptCount val="1"/>
                  <c:pt idx="0">
                    <c:v>3.740000000000002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</c:f>
              <c:numCache>
                <c:formatCode>General</c:formatCode>
                <c:ptCount val="1"/>
                <c:pt idx="0">
                  <c:v>37.65</c:v>
                </c:pt>
              </c:numCache>
            </c:numRef>
          </c:xVal>
          <c:yVal>
            <c:numRef>
              <c:f>Horizontal!$C$2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56-4090-B642-882C3BCDF1AE}"/>
            </c:ext>
          </c:extLst>
        </c:ser>
        <c:ser>
          <c:idx val="4"/>
          <c:order val="1"/>
          <c:tx>
            <c:strRef>
              <c:f>Horizontal!$A$3</c:f>
              <c:strCache>
                <c:ptCount val="1"/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Horizontal!$H$3</c:f>
                <c:numCache>
                  <c:formatCode>General</c:formatCode>
                  <c:ptCount val="1"/>
                  <c:pt idx="0">
                    <c:v>1.879999999999995</c:v>
                  </c:pt>
                </c:numCache>
              </c:numRef>
            </c:plus>
            <c:minus>
              <c:numRef>
                <c:f>Horizontal!$D$3</c:f>
                <c:numCache>
                  <c:formatCode>General</c:formatCode>
                  <c:ptCount val="1"/>
                  <c:pt idx="0">
                    <c:v>3.120000000000005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Horizontal!$F$3</c:f>
              <c:numCache>
                <c:formatCode>General</c:formatCode>
                <c:ptCount val="1"/>
                <c:pt idx="0">
                  <c:v>96.679999999999978</c:v>
                </c:pt>
              </c:numCache>
            </c:numRef>
          </c:xVal>
          <c:yVal>
            <c:numRef>
              <c:f>Horizontal!$C$3</c:f>
              <c:numCache>
                <c:formatCode>General</c:formatCode>
                <c:ptCount val="1"/>
                <c:pt idx="0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56-4090-B642-882C3BCDF1AE}"/>
            </c:ext>
          </c:extLst>
        </c:ser>
        <c:ser>
          <c:idx val="0"/>
          <c:order val="2"/>
          <c:tx>
            <c:strRef>
              <c:f>Horizontal!$A$5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Horizontal!$H$5</c:f>
                <c:numCache>
                  <c:formatCode>General</c:formatCode>
                  <c:ptCount val="1"/>
                  <c:pt idx="0">
                    <c:v>4.4000000000000057</c:v>
                  </c:pt>
                </c:numCache>
              </c:numRef>
            </c:plus>
            <c:minus>
              <c:numRef>
                <c:f>Horizontal!$D$5</c:f>
                <c:numCache>
                  <c:formatCode>General</c:formatCode>
                  <c:ptCount val="1"/>
                  <c:pt idx="0">
                    <c:v>18.29999999999999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Horizontal!$F$5</c:f>
              <c:numCache>
                <c:formatCode>General</c:formatCode>
                <c:ptCount val="1"/>
                <c:pt idx="0">
                  <c:v>95.5</c:v>
                </c:pt>
              </c:numCache>
            </c:numRef>
          </c:xVal>
          <c:yVal>
            <c:numRef>
              <c:f>Horizontal!$C$5</c:f>
              <c:numCache>
                <c:formatCode>General</c:formatCode>
                <c:ptCount val="1"/>
                <c:pt idx="0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E56-4090-B642-882C3BCDF1AE}"/>
            </c:ext>
          </c:extLst>
        </c:ser>
        <c:ser>
          <c:idx val="3"/>
          <c:order val="3"/>
          <c:tx>
            <c:strRef>
              <c:f>Horizontal!$A$7</c:f>
              <c:strCache>
                <c:ptCount val="1"/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Horizontal!$D$7</c:f>
                <c:numCache>
                  <c:formatCode>General</c:formatCode>
                  <c:ptCount val="1"/>
                  <c:pt idx="0">
                    <c:v>11.900000000000009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Horizontal!$F$7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Horizontal!$C$7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E56-4090-B642-882C3BCDF1AE}"/>
            </c:ext>
          </c:extLst>
        </c:ser>
        <c:ser>
          <c:idx val="5"/>
          <c:order val="4"/>
          <c:tx>
            <c:strRef>
              <c:f>Horizontal!$A$8</c:f>
              <c:strCache>
                <c:ptCount val="1"/>
                <c:pt idx="0">
                  <c:v>ISA - Day 42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Horizontal!$H$8</c:f>
                <c:numCache>
                  <c:formatCode>General</c:formatCode>
                  <c:ptCount val="1"/>
                  <c:pt idx="0">
                    <c:v>17.443000000000001</c:v>
                  </c:pt>
                </c:numCache>
              </c:numRef>
            </c:plus>
            <c:minus>
              <c:numRef>
                <c:f>Horizontal!$D$8</c:f>
                <c:numCache>
                  <c:formatCode>General</c:formatCode>
                  <c:ptCount val="1"/>
                  <c:pt idx="0">
                    <c:v>15.342000000000001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Horizontal!$F$8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E56-4090-B642-882C3BCDF1AE}"/>
            </c:ext>
          </c:extLst>
        </c:ser>
        <c:ser>
          <c:idx val="6"/>
          <c:order val="5"/>
          <c:tx>
            <c:strRef>
              <c:f>Horizontal!$A$9</c:f>
              <c:strCache>
                <c:ptCount val="1"/>
                <c:pt idx="0">
                  <c:v>ISA - Day 84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Horizontal!$H$9</c:f>
                <c:numCache>
                  <c:formatCode>General</c:formatCode>
                  <c:ptCount val="1"/>
                  <c:pt idx="0">
                    <c:v>17.312000000000001</c:v>
                  </c:pt>
                </c:numCache>
              </c:numRef>
            </c:plus>
            <c:minus>
              <c:numRef>
                <c:f>Horizontal!$D$9</c:f>
                <c:numCache>
                  <c:formatCode>General</c:formatCode>
                  <c:ptCount val="1"/>
                  <c:pt idx="0">
                    <c:v>16.102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Horizontal!$F$9</c:f>
              <c:numCache>
                <c:formatCode>General</c:formatCode>
                <c:ptCount val="1"/>
                <c:pt idx="0">
                  <c:v>43.2</c:v>
                </c:pt>
              </c:numCache>
            </c:numRef>
          </c:xVal>
          <c:yVal>
            <c:numRef>
              <c:f>Horizontal!$C$9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E56-4090-B642-882C3BCDF1AE}"/>
            </c:ext>
          </c:extLst>
        </c:ser>
        <c:ser>
          <c:idx val="9"/>
          <c:order val="6"/>
          <c:tx>
            <c:strRef>
              <c:f>Horizontal!$A$11</c:f>
              <c:strCache>
                <c:ptCount val="1"/>
                <c:pt idx="0">
                  <c:v>Matched Controls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Horizontal!$H$11</c:f>
                <c:numCache>
                  <c:formatCode>General</c:formatCode>
                  <c:ptCount val="1"/>
                  <c:pt idx="0">
                    <c:v>18.46</c:v>
                  </c:pt>
                </c:numCache>
              </c:numRef>
            </c:plus>
            <c:minus>
              <c:numRef>
                <c:f>Horizontal!$D$11</c:f>
                <c:numCache>
                  <c:formatCode>General</c:formatCode>
                  <c:ptCount val="1"/>
                  <c:pt idx="0">
                    <c:v>16.489999999999981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Horizontal!$F$11</c:f>
              <c:numCache>
                <c:formatCode>General</c:formatCode>
                <c:ptCount val="1"/>
                <c:pt idx="0">
                  <c:v>39.4</c:v>
                </c:pt>
              </c:numCache>
            </c:numRef>
          </c:xVal>
          <c:yVal>
            <c:numRef>
              <c:f>Horizontal!$C$11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E56-4090-B642-882C3BCDF1AE}"/>
            </c:ext>
          </c:extLst>
        </c:ser>
        <c:ser>
          <c:idx val="10"/>
          <c:order val="7"/>
          <c:tx>
            <c:strRef>
              <c:f>Horizontal!$A$12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Horizontal!$H$12</c:f>
                <c:numCache>
                  <c:formatCode>General</c:formatCode>
                  <c:ptCount val="1"/>
                  <c:pt idx="0">
                    <c:v>21.03</c:v>
                  </c:pt>
                </c:numCache>
              </c:numRef>
            </c:plus>
            <c:minus>
              <c:numRef>
                <c:f>Horizontal!$D$12</c:f>
                <c:numCache>
                  <c:formatCode>General</c:formatCode>
                  <c:ptCount val="1"/>
                  <c:pt idx="0">
                    <c:v>21.089999999999989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Horizontal!$F$12</c:f>
              <c:numCache>
                <c:formatCode>General</c:formatCode>
                <c:ptCount val="1"/>
                <c:pt idx="0">
                  <c:v>41.3</c:v>
                </c:pt>
              </c:numCache>
            </c:numRef>
          </c:xVal>
          <c:yVal>
            <c:numRef>
              <c:f>Horizontal!$C$12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E56-4090-B642-882C3BCDF1AE}"/>
            </c:ext>
          </c:extLst>
        </c:ser>
        <c:ser>
          <c:idx val="11"/>
          <c:order val="8"/>
          <c:tx>
            <c:strRef>
              <c:f>Horizontal!$A$13</c:f>
              <c:strCache>
                <c:ptCount val="1"/>
                <c:pt idx="0">
                  <c:v>Meta-analysis D42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Horizontal!$H$13</c:f>
                <c:numCache>
                  <c:formatCode>General</c:formatCode>
                  <c:ptCount val="1"/>
                  <c:pt idx="0">
                    <c:v>3.2000000000000028</c:v>
                  </c:pt>
                </c:numCache>
              </c:numRef>
            </c:plus>
            <c:minus>
              <c:numRef>
                <c:f>Horizontal!$D$13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Horizontal!$F$13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Horizontal!$C$13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E56-4090-B642-882C3BCDF1AE}"/>
            </c:ext>
          </c:extLst>
        </c:ser>
        <c:ser>
          <c:idx val="12"/>
          <c:order val="9"/>
          <c:tx>
            <c:strRef>
              <c:f>Horizontal!$A$14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plus>
            <c:minus>
              <c:numRef>
                <c:f>Horizontal!$D$14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minus>
            <c:spPr>
              <a:ln w="19050" cap="sq">
                <a:tailEnd type="none"/>
              </a:ln>
            </c:spPr>
          </c:errBars>
          <c:xVal>
            <c:numRef>
              <c:f>Horizontal!$F$14</c:f>
              <c:numCache>
                <c:formatCode>General</c:formatCode>
                <c:ptCount val="1"/>
                <c:pt idx="0">
                  <c:v>96.2</c:v>
                </c:pt>
              </c:numCache>
            </c:numRef>
          </c:xVal>
          <c:yVal>
            <c:numRef>
              <c:f>Horizontal!$C$14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E56-4090-B642-882C3BCDF1AE}"/>
            </c:ext>
          </c:extLst>
        </c:ser>
        <c:ser>
          <c:idx val="13"/>
          <c:order val="10"/>
          <c:tx>
            <c:strRef>
              <c:f>Horizontal!$A$15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Horizontal!$F$15</c:f>
              <c:numCache>
                <c:formatCode>General</c:formatCode>
                <c:ptCount val="1"/>
              </c:numCache>
            </c:numRef>
          </c:xVal>
          <c:yVal>
            <c:numRef>
              <c:f>Horizontal!$C$15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E56-4090-B642-882C3BCDF1AE}"/>
            </c:ext>
          </c:extLst>
        </c:ser>
        <c:ser>
          <c:idx val="14"/>
          <c:order val="11"/>
          <c:tx>
            <c:strRef>
              <c:f>Horizontal!$A$16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Horizontal!$F$16</c:f>
              <c:numCache>
                <c:formatCode>General</c:formatCode>
                <c:ptCount val="1"/>
              </c:numCache>
            </c:numRef>
          </c:xVal>
          <c:yVal>
            <c:numRef>
              <c:f>Horizontal!$C$16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E56-4090-B642-882C3BCDF1AE}"/>
            </c:ext>
          </c:extLst>
        </c:ser>
        <c:ser>
          <c:idx val="16"/>
          <c:order val="12"/>
          <c:tx>
            <c:strRef>
              <c:f>Horizontal!$A$18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Horizontal!$F$18</c:f>
              <c:numCache>
                <c:formatCode>General</c:formatCode>
                <c:ptCount val="1"/>
              </c:numCache>
            </c:numRef>
          </c:xVal>
          <c:yVal>
            <c:numRef>
              <c:f>Horizontal!$C$18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E56-4090-B642-882C3BCDF1AE}"/>
            </c:ext>
          </c:extLst>
        </c:ser>
        <c:ser>
          <c:idx val="17"/>
          <c:order val="13"/>
          <c:tx>
            <c:strRef>
              <c:f>Horizontal!$A$20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Horizontal!$F$20</c:f>
              <c:numCache>
                <c:formatCode>General</c:formatCode>
                <c:ptCount val="1"/>
              </c:numCache>
            </c:numRef>
          </c:xVal>
          <c:yVal>
            <c:numRef>
              <c:f>Horizontal!$C$20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E56-4090-B642-882C3BCDF1AE}"/>
            </c:ext>
          </c:extLst>
        </c:ser>
        <c:ser>
          <c:idx val="18"/>
          <c:order val="14"/>
          <c:tx>
            <c:strRef>
              <c:f>Horizontal!$A$21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Horizontal!$F$21</c:f>
              <c:numCache>
                <c:formatCode>General</c:formatCode>
                <c:ptCount val="1"/>
              </c:numCache>
            </c:numRef>
          </c:xVal>
          <c:yVal>
            <c:numRef>
              <c:f>Horizontal!$C$21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E56-4090-B642-882C3BCDF1AE}"/>
            </c:ext>
          </c:extLst>
        </c:ser>
        <c:ser>
          <c:idx val="19"/>
          <c:order val="15"/>
          <c:tx>
            <c:strRef>
              <c:f>Horizontal!$A$22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Horizontal!$F$22</c:f>
              <c:numCache>
                <c:formatCode>General</c:formatCode>
                <c:ptCount val="1"/>
              </c:numCache>
            </c:numRef>
          </c:xVal>
          <c:yVal>
            <c:numRef>
              <c:f>Horizontal!$C$22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1E56-4090-B642-882C3BCDF1AE}"/>
            </c:ext>
          </c:extLst>
        </c:ser>
        <c:ser>
          <c:idx val="20"/>
          <c:order val="16"/>
          <c:tx>
            <c:strRef>
              <c:f>Horizontal!$A$23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Horizontal!$H$23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Horizontal!$D$23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Horizontal!$F$23</c:f>
              <c:numCache>
                <c:formatCode>General</c:formatCode>
                <c:ptCount val="1"/>
              </c:numCache>
            </c:numRef>
          </c:xVal>
          <c:yVal>
            <c:numRef>
              <c:f>Horizontal!$C$23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1E56-4090-B642-882C3BCDF1AE}"/>
            </c:ext>
          </c:extLst>
        </c:ser>
        <c:ser>
          <c:idx val="21"/>
          <c:order val="17"/>
          <c:tx>
            <c:strRef>
              <c:f>Horizontal!$A$24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Horizontal!$H$24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Horizontal!$D$24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Horizontal!$F$24</c:f>
              <c:numCache>
                <c:formatCode>General</c:formatCode>
                <c:ptCount val="1"/>
              </c:numCache>
            </c:numRef>
          </c:xVal>
          <c:yVal>
            <c:numRef>
              <c:f>Horizontal!$C$24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1E56-4090-B642-882C3BCDF1AE}"/>
            </c:ext>
          </c:extLst>
        </c:ser>
        <c:ser>
          <c:idx val="22"/>
          <c:order val="18"/>
          <c:tx>
            <c:strRef>
              <c:f>Horizontal!$A$25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Horizontal!$H$25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Horizontal!$D$25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Horizontal!$F$25</c:f>
              <c:numCache>
                <c:formatCode>General</c:formatCode>
                <c:ptCount val="1"/>
              </c:numCache>
            </c:numRef>
          </c:xVal>
          <c:yVal>
            <c:numRef>
              <c:f>Horizontal!$C$25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1E56-4090-B642-882C3BCDF1AE}"/>
            </c:ext>
          </c:extLst>
        </c:ser>
        <c:ser>
          <c:idx val="23"/>
          <c:order val="19"/>
          <c:tx>
            <c:strRef>
              <c:f>Horizontal!$A$26</c:f>
              <c:strCache>
                <c:ptCount val="1"/>
              </c:strCache>
            </c:strRef>
          </c:tx>
          <c:marker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Horizontal!$H$26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Horizontal!$D$26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Horizontal!$F$26</c:f>
              <c:numCache>
                <c:formatCode>General</c:formatCode>
                <c:ptCount val="1"/>
              </c:numCache>
            </c:numRef>
          </c:xVal>
          <c:yVal>
            <c:numRef>
              <c:f>Horizontal!$C$26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1E56-4090-B642-882C3BCDF1AE}"/>
            </c:ext>
          </c:extLst>
        </c:ser>
        <c:ser>
          <c:idx val="24"/>
          <c:order val="20"/>
          <c:tx>
            <c:strRef>
              <c:f>Horizontal!$A$27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Horizontal!$H$27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Horizontal!$D$27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Horizontal!$F$27</c:f>
              <c:numCache>
                <c:formatCode>General</c:formatCode>
                <c:ptCount val="1"/>
              </c:numCache>
            </c:numRef>
          </c:xVal>
          <c:yVal>
            <c:numRef>
              <c:f>Horizontal!$C$27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1E56-4090-B642-882C3BCDF1AE}"/>
            </c:ext>
          </c:extLst>
        </c:ser>
        <c:ser>
          <c:idx val="25"/>
          <c:order val="21"/>
          <c:tx>
            <c:strRef>
              <c:f>Horizontal!$A$28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Horizontal!$H$28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Horizontal!$D$28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Horizontal!$F$28</c:f>
              <c:numCache>
                <c:formatCode>General</c:formatCode>
                <c:ptCount val="1"/>
              </c:numCache>
            </c:numRef>
          </c:xVal>
          <c:yVal>
            <c:numRef>
              <c:f>Horizontal!$C$28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1E56-4090-B642-882C3BCDF1AE}"/>
            </c:ext>
          </c:extLst>
        </c:ser>
        <c:ser>
          <c:idx val="26"/>
          <c:order val="22"/>
          <c:tx>
            <c:strRef>
              <c:f>Horizontal!$A$29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Horizontal!$H$29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Horizontal!$D$29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Horizontal!$F$29</c:f>
              <c:numCache>
                <c:formatCode>General</c:formatCode>
                <c:ptCount val="1"/>
              </c:numCache>
            </c:numRef>
          </c:xVal>
          <c:yVal>
            <c:numRef>
              <c:f>Horizontal!$C$29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1E56-4090-B642-882C3BCDF1AE}"/>
            </c:ext>
          </c:extLst>
        </c:ser>
        <c:ser>
          <c:idx val="2"/>
          <c:order val="23"/>
          <c:tx>
            <c:strRef>
              <c:f>Horizontal!$A$4</c:f>
              <c:strCache>
                <c:ptCount val="1"/>
                <c:pt idx="0">
                  <c:v>Skiada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dPt>
            <c:idx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1E56-4090-B642-882C3BCDF1AE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Horizontal!$H$4</c:f>
                <c:numCache>
                  <c:formatCode>General</c:formatCode>
                  <c:ptCount val="1"/>
                  <c:pt idx="0">
                    <c:v>8.2200000000000006</c:v>
                  </c:pt>
                </c:numCache>
              </c:numRef>
            </c:plus>
            <c:minus>
              <c:numRef>
                <c:f>Horizontal!$D$4</c:f>
                <c:numCache>
                  <c:formatCode>General</c:formatCode>
                  <c:ptCount val="1"/>
                  <c:pt idx="0">
                    <c:v>7.7499999999999956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Horizontal!$F$4</c:f>
              <c:numCache>
                <c:formatCode>General</c:formatCode>
                <c:ptCount val="1"/>
                <c:pt idx="0">
                  <c:v>38.159999999999997</c:v>
                </c:pt>
              </c:numCache>
            </c:numRef>
          </c:xVal>
          <c:yVal>
            <c:numRef>
              <c:f>Horizontal!$C$4</c:f>
              <c:numCache>
                <c:formatCode>General</c:formatCode>
                <c:ptCount val="1"/>
                <c:pt idx="0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1E56-4090-B642-882C3BCDF1AE}"/>
            </c:ext>
          </c:extLst>
        </c:ser>
        <c:ser>
          <c:idx val="7"/>
          <c:order val="24"/>
          <c:tx>
            <c:strRef>
              <c:f>Horizontal!$A$6</c:f>
              <c:strCache>
                <c:ptCount val="1"/>
                <c:pt idx="0">
                  <c:v>Fungiscope RD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Horizontal!$H$6</c:f>
                <c:numCache>
                  <c:formatCode>General</c:formatCode>
                  <c:ptCount val="1"/>
                  <c:pt idx="0">
                    <c:v>9.9000000000000057</c:v>
                  </c:pt>
                </c:numCache>
              </c:numRef>
            </c:plus>
            <c:minus>
              <c:numRef>
                <c:f>Horizontal!$D$6</c:f>
                <c:numCache>
                  <c:formatCode>General</c:formatCode>
                  <c:ptCount val="1"/>
                  <c:pt idx="0">
                    <c:v>9.2000000000000011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xVal>
          <c:yVal>
            <c:numRef>
              <c:f>Horizontal!$C$6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1E56-4090-B642-882C3BCDF1AE}"/>
            </c:ext>
          </c:extLst>
        </c:ser>
        <c:ser>
          <c:idx val="8"/>
          <c:order val="25"/>
          <c:tx>
            <c:strRef>
              <c:f>Horizontal!$A$10</c:f>
              <c:strCache>
                <c:ptCount val="1"/>
                <c:pt idx="0">
                  <c:v>ISA - Day 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Horizontal!$H$10</c:f>
                <c:numCache>
                  <c:formatCode>General</c:formatCode>
                  <c:ptCount val="1"/>
                  <c:pt idx="0">
                    <c:v>23.66800000000001</c:v>
                  </c:pt>
                </c:numCache>
              </c:numRef>
            </c:plus>
            <c:minus>
              <c:numRef>
                <c:f>Horizontal!$D$10</c:f>
                <c:numCache>
                  <c:formatCode>General</c:formatCode>
                  <c:ptCount val="1"/>
                  <c:pt idx="0">
                    <c:v>18.712</c:v>
                  </c:pt>
                </c:numCache>
              </c:numRef>
            </c:minus>
          </c:errBars>
          <c:xVal>
            <c:numRef>
              <c:f>Horizontal!$F$10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xVal>
          <c:yVal>
            <c:numRef>
              <c:f>Horizontal!$C$10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1E56-4090-B642-882C3BCDF1AE}"/>
            </c:ext>
          </c:extLst>
        </c:ser>
        <c:ser>
          <c:idx val="15"/>
          <c:order val="26"/>
          <c:tx>
            <c:strRef>
              <c:f>Horizontal!$A$17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Horizontal!$F$17</c:f>
              <c:numCache>
                <c:formatCode>General</c:formatCode>
                <c:ptCount val="1"/>
              </c:numCache>
            </c:numRef>
          </c:xVal>
          <c:yVal>
            <c:numRef>
              <c:f>Horizontal!$C$17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1E56-4090-B642-882C3BCDF1AE}"/>
            </c:ext>
          </c:extLst>
        </c:ser>
        <c:ser>
          <c:idx val="27"/>
          <c:order val="27"/>
          <c:tx>
            <c:strRef>
              <c:f>Horizontal!$A$19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xVal>
            <c:numRef>
              <c:f>Horizontal!$F$19</c:f>
              <c:numCache>
                <c:formatCode>General</c:formatCode>
                <c:ptCount val="1"/>
              </c:numCache>
            </c:numRef>
          </c:xVal>
          <c:yVal>
            <c:numRef>
              <c:f>Horizontal!$C$19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1E56-4090-B642-882C3BCDF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68256"/>
        <c:axId val="206765712"/>
      </c:scatterChart>
      <c:valAx>
        <c:axId val="20726825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206765712"/>
        <c:crosses val="autoZero"/>
        <c:crossBetween val="midCat"/>
        <c:majorUnit val="10"/>
      </c:valAx>
      <c:valAx>
        <c:axId val="206765712"/>
        <c:scaling>
          <c:orientation val="minMax"/>
          <c:max val="20.5"/>
          <c:min val="11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268256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84675140471397E-2"/>
          <c:y val="5.7391109534566803E-2"/>
          <c:w val="0.94711983901835906"/>
          <c:h val="0.79332412299535104"/>
        </c:manualLayout>
      </c:layout>
      <c:scatterChart>
        <c:scatterStyle val="lineMarker"/>
        <c:varyColors val="0"/>
        <c:ser>
          <c:idx val="1"/>
          <c:order val="0"/>
          <c:tx>
            <c:strRef>
              <c:f>Horizontal!$A$2</c:f>
              <c:strCache>
                <c:ptCount val="1"/>
                <c:pt idx="0">
                  <c:v>Roden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</c:f>
                <c:numCache>
                  <c:formatCode>General</c:formatCode>
                  <c:ptCount val="1"/>
                  <c:pt idx="0">
                    <c:v>3.85</c:v>
                  </c:pt>
                </c:numCache>
              </c:numRef>
            </c:plus>
            <c:minus>
              <c:numRef>
                <c:f>Horizontal!$D$2</c:f>
                <c:numCache>
                  <c:formatCode>General</c:formatCode>
                  <c:ptCount val="1"/>
                  <c:pt idx="0">
                    <c:v>3.740000000000002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</c:f>
              <c:numCache>
                <c:formatCode>General</c:formatCode>
                <c:ptCount val="1"/>
                <c:pt idx="0">
                  <c:v>37.65</c:v>
                </c:pt>
              </c:numCache>
            </c:numRef>
          </c:xVal>
          <c:yVal>
            <c:numRef>
              <c:f>Horizontal!$C$2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16-4657-8E4C-9ABD5880CFC8}"/>
            </c:ext>
          </c:extLst>
        </c:ser>
        <c:ser>
          <c:idx val="4"/>
          <c:order val="1"/>
          <c:tx>
            <c:strRef>
              <c:f>Horizontal!$A$3</c:f>
              <c:strCache>
                <c:ptCount val="1"/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Horizontal!$H$3</c:f>
                <c:numCache>
                  <c:formatCode>General</c:formatCode>
                  <c:ptCount val="1"/>
                  <c:pt idx="0">
                    <c:v>1.879999999999995</c:v>
                  </c:pt>
                </c:numCache>
              </c:numRef>
            </c:plus>
            <c:minus>
              <c:numRef>
                <c:f>Horizontal!$D$3</c:f>
                <c:numCache>
                  <c:formatCode>General</c:formatCode>
                  <c:ptCount val="1"/>
                  <c:pt idx="0">
                    <c:v>3.120000000000005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Horizontal!$F$3</c:f>
              <c:numCache>
                <c:formatCode>General</c:formatCode>
                <c:ptCount val="1"/>
                <c:pt idx="0">
                  <c:v>96.679999999999978</c:v>
                </c:pt>
              </c:numCache>
            </c:numRef>
          </c:xVal>
          <c:yVal>
            <c:numRef>
              <c:f>Horizontal!$C$3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16-4657-8E4C-9ABD5880CFC8}"/>
            </c:ext>
          </c:extLst>
        </c:ser>
        <c:ser>
          <c:idx val="0"/>
          <c:order val="2"/>
          <c:tx>
            <c:strRef>
              <c:f>Horizontal!$A$5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Horizontal!$H$5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plus>
            <c:minus>
              <c:numRef>
                <c:f>Horizontal!$D$5</c:f>
                <c:numCache>
                  <c:formatCode>General</c:formatCode>
                  <c:ptCount val="1"/>
                  <c:pt idx="0">
                    <c:v>1.9000000000000059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Horizontal!$F$5</c:f>
              <c:numCache>
                <c:formatCode>General</c:formatCode>
                <c:ptCount val="1"/>
                <c:pt idx="0">
                  <c:v>95.5</c:v>
                </c:pt>
              </c:numCache>
            </c:numRef>
          </c:xVal>
          <c:yVal>
            <c:numRef>
              <c:f>Horizontal!$C$5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F16-4657-8E4C-9ABD5880CFC8}"/>
            </c:ext>
          </c:extLst>
        </c:ser>
        <c:ser>
          <c:idx val="3"/>
          <c:order val="3"/>
          <c:tx>
            <c:strRef>
              <c:f>Horizontal!$A$7</c:f>
              <c:strCache>
                <c:ptCount val="1"/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Horizontal!$D$7</c:f>
                <c:numCache>
                  <c:formatCode>General</c:formatCode>
                  <c:ptCount val="1"/>
                  <c:pt idx="0">
                    <c:v>11.900000000000009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Horizontal!$F$7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Horizontal!$C$7</c:f>
              <c:numCache>
                <c:formatCode>General</c:formatCode>
                <c:ptCount val="1"/>
                <c:pt idx="0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F16-4657-8E4C-9ABD5880CFC8}"/>
            </c:ext>
          </c:extLst>
        </c:ser>
        <c:ser>
          <c:idx val="5"/>
          <c:order val="4"/>
          <c:tx>
            <c:strRef>
              <c:f>Horizontal!$A$8</c:f>
              <c:strCache>
                <c:ptCount val="1"/>
                <c:pt idx="0">
                  <c:v>ISA - Day 42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Horizontal!$H$8</c:f>
                <c:numCache>
                  <c:formatCode>General</c:formatCode>
                  <c:ptCount val="1"/>
                  <c:pt idx="0">
                    <c:v>17.443000000000001</c:v>
                  </c:pt>
                </c:numCache>
              </c:numRef>
            </c:plus>
            <c:minus>
              <c:numRef>
                <c:f>Horizontal!$D$8</c:f>
                <c:numCache>
                  <c:formatCode>General</c:formatCode>
                  <c:ptCount val="1"/>
                  <c:pt idx="0">
                    <c:v>15.342000000000001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Horizontal!$F$8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F16-4657-8E4C-9ABD5880CFC8}"/>
            </c:ext>
          </c:extLst>
        </c:ser>
        <c:ser>
          <c:idx val="6"/>
          <c:order val="5"/>
          <c:tx>
            <c:strRef>
              <c:f>Horizontal!$A$9</c:f>
              <c:strCache>
                <c:ptCount val="1"/>
                <c:pt idx="0">
                  <c:v>ISA - Day 84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Horizontal!$H$9</c:f>
                <c:numCache>
                  <c:formatCode>General</c:formatCode>
                  <c:ptCount val="1"/>
                  <c:pt idx="0">
                    <c:v>17.312000000000001</c:v>
                  </c:pt>
                </c:numCache>
              </c:numRef>
            </c:plus>
            <c:minus>
              <c:numRef>
                <c:f>Horizontal!$D$9</c:f>
                <c:numCache>
                  <c:formatCode>General</c:formatCode>
                  <c:ptCount val="1"/>
                  <c:pt idx="0">
                    <c:v>16.102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Horizontal!$F$9</c:f>
              <c:numCache>
                <c:formatCode>General</c:formatCode>
                <c:ptCount val="1"/>
                <c:pt idx="0">
                  <c:v>43.2</c:v>
                </c:pt>
              </c:numCache>
            </c:numRef>
          </c:xVal>
          <c:yVal>
            <c:numRef>
              <c:f>Horizontal!$C$9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F16-4657-8E4C-9ABD5880CFC8}"/>
            </c:ext>
          </c:extLst>
        </c:ser>
        <c:ser>
          <c:idx val="9"/>
          <c:order val="6"/>
          <c:tx>
            <c:strRef>
              <c:f>Horizontal!$A$11</c:f>
              <c:strCache>
                <c:ptCount val="1"/>
                <c:pt idx="0">
                  <c:v>Matched Controls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Horizontal!$H$11</c:f>
                <c:numCache>
                  <c:formatCode>General</c:formatCode>
                  <c:ptCount val="1"/>
                  <c:pt idx="0">
                    <c:v>18.46</c:v>
                  </c:pt>
                </c:numCache>
              </c:numRef>
            </c:plus>
            <c:minus>
              <c:numRef>
                <c:f>Horizontal!$D$11</c:f>
                <c:numCache>
                  <c:formatCode>General</c:formatCode>
                  <c:ptCount val="1"/>
                  <c:pt idx="0">
                    <c:v>16.489999999999981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Horizontal!$F$11</c:f>
              <c:numCache>
                <c:formatCode>General</c:formatCode>
                <c:ptCount val="1"/>
                <c:pt idx="0">
                  <c:v>39.4</c:v>
                </c:pt>
              </c:numCache>
            </c:numRef>
          </c:xVal>
          <c:yVal>
            <c:numRef>
              <c:f>Horizontal!$C$11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F16-4657-8E4C-9ABD5880CFC8}"/>
            </c:ext>
          </c:extLst>
        </c:ser>
        <c:ser>
          <c:idx val="10"/>
          <c:order val="7"/>
          <c:tx>
            <c:strRef>
              <c:f>Horizontal!$A$12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Horizontal!$H$12</c:f>
                <c:numCache>
                  <c:formatCode>General</c:formatCode>
                  <c:ptCount val="1"/>
                  <c:pt idx="0">
                    <c:v>21.03</c:v>
                  </c:pt>
                </c:numCache>
              </c:numRef>
            </c:plus>
            <c:minus>
              <c:numRef>
                <c:f>Horizontal!$D$12</c:f>
                <c:numCache>
                  <c:formatCode>General</c:formatCode>
                  <c:ptCount val="1"/>
                  <c:pt idx="0">
                    <c:v>21.089999999999989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Horizontal!$F$12</c:f>
              <c:numCache>
                <c:formatCode>General</c:formatCode>
                <c:ptCount val="1"/>
                <c:pt idx="0">
                  <c:v>41.3</c:v>
                </c:pt>
              </c:numCache>
            </c:numRef>
          </c:xVal>
          <c:yVal>
            <c:numRef>
              <c:f>Horizontal!$C$12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F16-4657-8E4C-9ABD5880CFC8}"/>
            </c:ext>
          </c:extLst>
        </c:ser>
        <c:ser>
          <c:idx val="11"/>
          <c:order val="8"/>
          <c:tx>
            <c:strRef>
              <c:f>Horizontal!$A$13</c:f>
              <c:strCache>
                <c:ptCount val="1"/>
                <c:pt idx="0">
                  <c:v>Meta-analysis D42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Horizontal!$H$13</c:f>
                <c:numCache>
                  <c:formatCode>General</c:formatCode>
                  <c:ptCount val="1"/>
                  <c:pt idx="0">
                    <c:v>3.2000000000000028</c:v>
                  </c:pt>
                </c:numCache>
              </c:numRef>
            </c:plus>
            <c:minus>
              <c:numRef>
                <c:f>Horizontal!$D$13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Horizontal!$F$13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Horizontal!$C$13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F16-4657-8E4C-9ABD5880CFC8}"/>
            </c:ext>
          </c:extLst>
        </c:ser>
        <c:ser>
          <c:idx val="12"/>
          <c:order val="9"/>
          <c:tx>
            <c:strRef>
              <c:f>Horizontal!$A$14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plus>
            <c:minus>
              <c:numRef>
                <c:f>Horizontal!$D$14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minus>
            <c:spPr>
              <a:ln w="19050" cap="sq">
                <a:tailEnd type="none"/>
              </a:ln>
            </c:spPr>
          </c:errBars>
          <c:xVal>
            <c:numRef>
              <c:f>Horizontal!$F$14</c:f>
              <c:numCache>
                <c:formatCode>General</c:formatCode>
                <c:ptCount val="1"/>
                <c:pt idx="0">
                  <c:v>96.2</c:v>
                </c:pt>
              </c:numCache>
            </c:numRef>
          </c:xVal>
          <c:yVal>
            <c:numRef>
              <c:f>Horizontal!$C$14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F16-4657-8E4C-9ABD5880CFC8}"/>
            </c:ext>
          </c:extLst>
        </c:ser>
        <c:ser>
          <c:idx val="13"/>
          <c:order val="10"/>
          <c:tx>
            <c:strRef>
              <c:f>Horizontal!$A$15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Horizontal!$F$15</c:f>
              <c:numCache>
                <c:formatCode>General</c:formatCode>
                <c:ptCount val="1"/>
              </c:numCache>
            </c:numRef>
          </c:xVal>
          <c:yVal>
            <c:numRef>
              <c:f>Horizontal!$C$15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F16-4657-8E4C-9ABD5880CFC8}"/>
            </c:ext>
          </c:extLst>
        </c:ser>
        <c:ser>
          <c:idx val="14"/>
          <c:order val="11"/>
          <c:tx>
            <c:strRef>
              <c:f>Horizontal!$A$16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Horizontal!$F$16</c:f>
              <c:numCache>
                <c:formatCode>General</c:formatCode>
                <c:ptCount val="1"/>
              </c:numCache>
            </c:numRef>
          </c:xVal>
          <c:yVal>
            <c:numRef>
              <c:f>Horizontal!$C$16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F16-4657-8E4C-9ABD5880CFC8}"/>
            </c:ext>
          </c:extLst>
        </c:ser>
        <c:ser>
          <c:idx val="16"/>
          <c:order val="12"/>
          <c:tx>
            <c:strRef>
              <c:f>Horizontal!$A$18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Horizontal!$F$18</c:f>
              <c:numCache>
                <c:formatCode>General</c:formatCode>
                <c:ptCount val="1"/>
              </c:numCache>
            </c:numRef>
          </c:xVal>
          <c:yVal>
            <c:numRef>
              <c:f>Horizontal!$C$18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F16-4657-8E4C-9ABD5880CFC8}"/>
            </c:ext>
          </c:extLst>
        </c:ser>
        <c:ser>
          <c:idx val="17"/>
          <c:order val="13"/>
          <c:tx>
            <c:strRef>
              <c:f>Horizontal!$A$20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Horizontal!$F$20</c:f>
              <c:numCache>
                <c:formatCode>General</c:formatCode>
                <c:ptCount val="1"/>
              </c:numCache>
            </c:numRef>
          </c:xVal>
          <c:yVal>
            <c:numRef>
              <c:f>Horizontal!$C$20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F16-4657-8E4C-9ABD5880CFC8}"/>
            </c:ext>
          </c:extLst>
        </c:ser>
        <c:ser>
          <c:idx val="18"/>
          <c:order val="14"/>
          <c:tx>
            <c:strRef>
              <c:f>Horizontal!$A$21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Horizontal!$F$21</c:f>
              <c:numCache>
                <c:formatCode>General</c:formatCode>
                <c:ptCount val="1"/>
              </c:numCache>
            </c:numRef>
          </c:xVal>
          <c:yVal>
            <c:numRef>
              <c:f>Horizontal!$C$21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F16-4657-8E4C-9ABD5880CFC8}"/>
            </c:ext>
          </c:extLst>
        </c:ser>
        <c:ser>
          <c:idx val="19"/>
          <c:order val="15"/>
          <c:tx>
            <c:strRef>
              <c:f>Horizontal!$A$22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Horizontal!$F$22</c:f>
              <c:numCache>
                <c:formatCode>General</c:formatCode>
                <c:ptCount val="1"/>
              </c:numCache>
            </c:numRef>
          </c:xVal>
          <c:yVal>
            <c:numRef>
              <c:f>Horizontal!$C$22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4F16-4657-8E4C-9ABD5880CFC8}"/>
            </c:ext>
          </c:extLst>
        </c:ser>
        <c:ser>
          <c:idx val="20"/>
          <c:order val="16"/>
          <c:tx>
            <c:strRef>
              <c:f>Horizontal!$A$23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Horizontal!$H$23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Horizontal!$D$23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Horizontal!$F$23</c:f>
              <c:numCache>
                <c:formatCode>General</c:formatCode>
                <c:ptCount val="1"/>
              </c:numCache>
            </c:numRef>
          </c:xVal>
          <c:yVal>
            <c:numRef>
              <c:f>Horizontal!$C$23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4F16-4657-8E4C-9ABD5880CFC8}"/>
            </c:ext>
          </c:extLst>
        </c:ser>
        <c:ser>
          <c:idx val="21"/>
          <c:order val="17"/>
          <c:tx>
            <c:strRef>
              <c:f>Horizontal!$A$24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Horizontal!$H$24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Horizontal!$D$24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Horizontal!$F$24</c:f>
              <c:numCache>
                <c:formatCode>General</c:formatCode>
                <c:ptCount val="1"/>
              </c:numCache>
            </c:numRef>
          </c:xVal>
          <c:yVal>
            <c:numRef>
              <c:f>Horizontal!$C$24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F16-4657-8E4C-9ABD5880CFC8}"/>
            </c:ext>
          </c:extLst>
        </c:ser>
        <c:ser>
          <c:idx val="22"/>
          <c:order val="18"/>
          <c:tx>
            <c:strRef>
              <c:f>Horizontal!$A$25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Horizontal!$H$25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Horizontal!$D$25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Horizontal!$F$25</c:f>
              <c:numCache>
                <c:formatCode>General</c:formatCode>
                <c:ptCount val="1"/>
              </c:numCache>
            </c:numRef>
          </c:xVal>
          <c:yVal>
            <c:numRef>
              <c:f>Horizontal!$C$25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4F16-4657-8E4C-9ABD5880CFC8}"/>
            </c:ext>
          </c:extLst>
        </c:ser>
        <c:ser>
          <c:idx val="23"/>
          <c:order val="19"/>
          <c:tx>
            <c:strRef>
              <c:f>Horizontal!$A$26</c:f>
              <c:strCache>
                <c:ptCount val="1"/>
              </c:strCache>
            </c:strRef>
          </c:tx>
          <c:marker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Horizontal!$H$26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Horizontal!$D$26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Horizontal!$F$26</c:f>
              <c:numCache>
                <c:formatCode>General</c:formatCode>
                <c:ptCount val="1"/>
              </c:numCache>
            </c:numRef>
          </c:xVal>
          <c:yVal>
            <c:numRef>
              <c:f>Horizontal!$C$26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4F16-4657-8E4C-9ABD5880CFC8}"/>
            </c:ext>
          </c:extLst>
        </c:ser>
        <c:ser>
          <c:idx val="24"/>
          <c:order val="20"/>
          <c:tx>
            <c:strRef>
              <c:f>Horizontal!$A$27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Horizontal!$H$27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Horizontal!$D$27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Horizontal!$F$27</c:f>
              <c:numCache>
                <c:formatCode>General</c:formatCode>
                <c:ptCount val="1"/>
              </c:numCache>
            </c:numRef>
          </c:xVal>
          <c:yVal>
            <c:numRef>
              <c:f>Horizontal!$C$27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4F16-4657-8E4C-9ABD5880CFC8}"/>
            </c:ext>
          </c:extLst>
        </c:ser>
        <c:ser>
          <c:idx val="25"/>
          <c:order val="21"/>
          <c:tx>
            <c:strRef>
              <c:f>Horizontal!$A$28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Horizontal!$H$28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Horizontal!$D$28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Horizontal!$F$28</c:f>
              <c:numCache>
                <c:formatCode>General</c:formatCode>
                <c:ptCount val="1"/>
              </c:numCache>
            </c:numRef>
          </c:xVal>
          <c:yVal>
            <c:numRef>
              <c:f>Horizontal!$C$28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4F16-4657-8E4C-9ABD5880CFC8}"/>
            </c:ext>
          </c:extLst>
        </c:ser>
        <c:ser>
          <c:idx val="26"/>
          <c:order val="22"/>
          <c:tx>
            <c:strRef>
              <c:f>Horizontal!$A$29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Horizontal!$H$29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Horizontal!$D$29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Horizontal!$F$29</c:f>
              <c:numCache>
                <c:formatCode>General</c:formatCode>
                <c:ptCount val="1"/>
              </c:numCache>
            </c:numRef>
          </c:xVal>
          <c:yVal>
            <c:numRef>
              <c:f>Horizontal!$C$29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4F16-4657-8E4C-9ABD5880CFC8}"/>
            </c:ext>
          </c:extLst>
        </c:ser>
        <c:ser>
          <c:idx val="2"/>
          <c:order val="23"/>
          <c:tx>
            <c:strRef>
              <c:f>Horizontal!$A$4</c:f>
              <c:strCache>
                <c:ptCount val="1"/>
                <c:pt idx="0">
                  <c:v>Skiada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dPt>
            <c:idx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4F16-4657-8E4C-9ABD5880CFC8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Horizontal!$H$4</c:f>
                <c:numCache>
                  <c:formatCode>General</c:formatCode>
                  <c:ptCount val="1"/>
                  <c:pt idx="0">
                    <c:v>8.2200000000000006</c:v>
                  </c:pt>
                </c:numCache>
              </c:numRef>
            </c:plus>
            <c:minus>
              <c:numRef>
                <c:f>Horizontal!$D$4</c:f>
                <c:numCache>
                  <c:formatCode>General</c:formatCode>
                  <c:ptCount val="1"/>
                  <c:pt idx="0">
                    <c:v>7.7499999999999956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Horizontal!$F$4</c:f>
              <c:numCache>
                <c:formatCode>General</c:formatCode>
                <c:ptCount val="1"/>
                <c:pt idx="0">
                  <c:v>38.159999999999997</c:v>
                </c:pt>
              </c:numCache>
            </c:numRef>
          </c:xVal>
          <c:yVal>
            <c:numRef>
              <c:f>Horizontal!$C$4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4F16-4657-8E4C-9ABD5880CFC8}"/>
            </c:ext>
          </c:extLst>
        </c:ser>
        <c:ser>
          <c:idx val="7"/>
          <c:order val="24"/>
          <c:tx>
            <c:strRef>
              <c:f>Horizontal!$A$6</c:f>
              <c:strCache>
                <c:ptCount val="1"/>
                <c:pt idx="0">
                  <c:v>Fungiscope RD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Horizontal!$H$6</c:f>
                <c:numCache>
                  <c:formatCode>General</c:formatCode>
                  <c:ptCount val="1"/>
                  <c:pt idx="0">
                    <c:v>9.9000000000000057</c:v>
                  </c:pt>
                </c:numCache>
              </c:numRef>
            </c:plus>
            <c:minus>
              <c:numRef>
                <c:f>Horizontal!$D$6</c:f>
                <c:numCache>
                  <c:formatCode>General</c:formatCode>
                  <c:ptCount val="1"/>
                  <c:pt idx="0">
                    <c:v>9.2000000000000011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xVal>
          <c:yVal>
            <c:numRef>
              <c:f>Horizontal!$C$6</c:f>
              <c:numCache>
                <c:formatCode>General</c:formatCode>
                <c:ptCount val="1"/>
                <c:pt idx="0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4F16-4657-8E4C-9ABD5880CFC8}"/>
            </c:ext>
          </c:extLst>
        </c:ser>
        <c:ser>
          <c:idx val="8"/>
          <c:order val="25"/>
          <c:tx>
            <c:strRef>
              <c:f>Horizontal!$A$10</c:f>
              <c:strCache>
                <c:ptCount val="1"/>
                <c:pt idx="0">
                  <c:v>ISA - Day 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Horizontal!$H$10</c:f>
                <c:numCache>
                  <c:formatCode>General</c:formatCode>
                  <c:ptCount val="1"/>
                  <c:pt idx="0">
                    <c:v>23.66800000000001</c:v>
                  </c:pt>
                </c:numCache>
              </c:numRef>
            </c:plus>
            <c:minus>
              <c:numRef>
                <c:f>Horizontal!$D$10</c:f>
                <c:numCache>
                  <c:formatCode>General</c:formatCode>
                  <c:ptCount val="1"/>
                  <c:pt idx="0">
                    <c:v>18.712</c:v>
                  </c:pt>
                </c:numCache>
              </c:numRef>
            </c:minus>
          </c:errBars>
          <c:xVal>
            <c:numRef>
              <c:f>Horizontal!$F$10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xVal>
          <c:yVal>
            <c:numRef>
              <c:f>Horizontal!$C$10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4F16-4657-8E4C-9ABD5880CFC8}"/>
            </c:ext>
          </c:extLst>
        </c:ser>
        <c:ser>
          <c:idx val="15"/>
          <c:order val="26"/>
          <c:tx>
            <c:strRef>
              <c:f>Horizontal!$A$17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Horizontal!$F$17</c:f>
              <c:numCache>
                <c:formatCode>General</c:formatCode>
                <c:ptCount val="1"/>
              </c:numCache>
            </c:numRef>
          </c:xVal>
          <c:yVal>
            <c:numRef>
              <c:f>Horizontal!$C$17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4F16-4657-8E4C-9ABD5880CFC8}"/>
            </c:ext>
          </c:extLst>
        </c:ser>
        <c:ser>
          <c:idx val="27"/>
          <c:order val="27"/>
          <c:tx>
            <c:strRef>
              <c:f>Horizontal!$A$19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xVal>
            <c:numRef>
              <c:f>Horizontal!$F$19</c:f>
              <c:numCache>
                <c:formatCode>General</c:formatCode>
                <c:ptCount val="1"/>
              </c:numCache>
            </c:numRef>
          </c:xVal>
          <c:yVal>
            <c:numRef>
              <c:f>Horizontal!$C$19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4F16-4657-8E4C-9ABD5880C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039056"/>
        <c:axId val="158402752"/>
      </c:scatterChart>
      <c:valAx>
        <c:axId val="15803905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158402752"/>
        <c:crosses val="autoZero"/>
        <c:crossBetween val="midCat"/>
        <c:majorUnit val="10"/>
      </c:valAx>
      <c:valAx>
        <c:axId val="158402752"/>
        <c:scaling>
          <c:orientation val="minMax"/>
          <c:max val="20.5"/>
          <c:min val="11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58039056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84675140471397E-2"/>
          <c:y val="5.7391109534566803E-2"/>
          <c:w val="0.94711983901835906"/>
          <c:h val="0.79332412299535104"/>
        </c:manualLayout>
      </c:layout>
      <c:scatterChart>
        <c:scatterStyle val="lineMarker"/>
        <c:varyColors val="0"/>
        <c:ser>
          <c:idx val="1"/>
          <c:order val="0"/>
          <c:tx>
            <c:strRef>
              <c:f>Horizontal!$A$2</c:f>
              <c:strCache>
                <c:ptCount val="1"/>
                <c:pt idx="0">
                  <c:v>Roden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</c:f>
                <c:numCache>
                  <c:formatCode>General</c:formatCode>
                  <c:ptCount val="1"/>
                  <c:pt idx="0">
                    <c:v>3.85</c:v>
                  </c:pt>
                </c:numCache>
              </c:numRef>
            </c:plus>
            <c:minus>
              <c:numRef>
                <c:f>Horizontal!$D$2</c:f>
                <c:numCache>
                  <c:formatCode>General</c:formatCode>
                  <c:ptCount val="1"/>
                  <c:pt idx="0">
                    <c:v>3.740000000000002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</c:f>
              <c:numCache>
                <c:formatCode>General</c:formatCode>
                <c:ptCount val="1"/>
                <c:pt idx="0">
                  <c:v>37.65</c:v>
                </c:pt>
              </c:numCache>
            </c:numRef>
          </c:xVal>
          <c:yVal>
            <c:numRef>
              <c:f>Horizontal!$C$2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23-46A7-BE5F-284185F61E88}"/>
            </c:ext>
          </c:extLst>
        </c:ser>
        <c:ser>
          <c:idx val="4"/>
          <c:order val="1"/>
          <c:tx>
            <c:strRef>
              <c:f>Horizontal!$A$3</c:f>
              <c:strCache>
                <c:ptCount val="1"/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Horizontal!$H$3</c:f>
                <c:numCache>
                  <c:formatCode>General</c:formatCode>
                  <c:ptCount val="1"/>
                  <c:pt idx="0">
                    <c:v>1.879999999999995</c:v>
                  </c:pt>
                </c:numCache>
              </c:numRef>
            </c:plus>
            <c:minus>
              <c:numRef>
                <c:f>Horizontal!$D$3</c:f>
                <c:numCache>
                  <c:formatCode>General</c:formatCode>
                  <c:ptCount val="1"/>
                  <c:pt idx="0">
                    <c:v>3.120000000000005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Horizontal!$F$3</c:f>
              <c:numCache>
                <c:formatCode>General</c:formatCode>
                <c:ptCount val="1"/>
                <c:pt idx="0">
                  <c:v>96.679999999999978</c:v>
                </c:pt>
              </c:numCache>
            </c:numRef>
          </c:xVal>
          <c:yVal>
            <c:numRef>
              <c:f>Horizontal!$C$3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23-46A7-BE5F-284185F61E88}"/>
            </c:ext>
          </c:extLst>
        </c:ser>
        <c:ser>
          <c:idx val="0"/>
          <c:order val="2"/>
          <c:tx>
            <c:strRef>
              <c:f>Horizontal!$A$5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Horizontal!$H$5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plus>
            <c:minus>
              <c:numRef>
                <c:f>Horizontal!$D$5</c:f>
                <c:numCache>
                  <c:formatCode>General</c:formatCode>
                  <c:ptCount val="1"/>
                  <c:pt idx="0">
                    <c:v>1.9000000000000059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Horizontal!$F$5</c:f>
              <c:numCache>
                <c:formatCode>General</c:formatCode>
                <c:ptCount val="1"/>
                <c:pt idx="0">
                  <c:v>95.5</c:v>
                </c:pt>
              </c:numCache>
            </c:numRef>
          </c:xVal>
          <c:yVal>
            <c:numRef>
              <c:f>Horizontal!$C$5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23-46A7-BE5F-284185F61E88}"/>
            </c:ext>
          </c:extLst>
        </c:ser>
        <c:ser>
          <c:idx val="3"/>
          <c:order val="3"/>
          <c:tx>
            <c:strRef>
              <c:f>Horizontal!$A$7</c:f>
              <c:strCache>
                <c:ptCount val="1"/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Horizontal!$D$7</c:f>
                <c:numCache>
                  <c:formatCode>General</c:formatCode>
                  <c:ptCount val="1"/>
                  <c:pt idx="0">
                    <c:v>11.900000000000009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Horizontal!$F$7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Horizontal!$C$7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23-46A7-BE5F-284185F61E88}"/>
            </c:ext>
          </c:extLst>
        </c:ser>
        <c:ser>
          <c:idx val="5"/>
          <c:order val="4"/>
          <c:tx>
            <c:strRef>
              <c:f>Horizontal!$A$8</c:f>
              <c:strCache>
                <c:ptCount val="1"/>
                <c:pt idx="0">
                  <c:v>ISA - Day 42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Horizontal!$H$8</c:f>
                <c:numCache>
                  <c:formatCode>General</c:formatCode>
                  <c:ptCount val="1"/>
                  <c:pt idx="0">
                    <c:v>17.443000000000001</c:v>
                  </c:pt>
                </c:numCache>
              </c:numRef>
            </c:plus>
            <c:minus>
              <c:numRef>
                <c:f>Horizontal!$D$8</c:f>
                <c:numCache>
                  <c:formatCode>General</c:formatCode>
                  <c:ptCount val="1"/>
                  <c:pt idx="0">
                    <c:v>15.342000000000001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Horizontal!$F$8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223-46A7-BE5F-284185F61E88}"/>
            </c:ext>
          </c:extLst>
        </c:ser>
        <c:ser>
          <c:idx val="6"/>
          <c:order val="5"/>
          <c:tx>
            <c:strRef>
              <c:f>Horizontal!$A$9</c:f>
              <c:strCache>
                <c:ptCount val="1"/>
                <c:pt idx="0">
                  <c:v>ISA - Day 84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Horizontal!$H$9</c:f>
                <c:numCache>
                  <c:formatCode>General</c:formatCode>
                  <c:ptCount val="1"/>
                  <c:pt idx="0">
                    <c:v>17.312000000000001</c:v>
                  </c:pt>
                </c:numCache>
              </c:numRef>
            </c:plus>
            <c:minus>
              <c:numRef>
                <c:f>Horizontal!$D$9</c:f>
                <c:numCache>
                  <c:formatCode>General</c:formatCode>
                  <c:ptCount val="1"/>
                  <c:pt idx="0">
                    <c:v>16.102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Horizontal!$F$9</c:f>
              <c:numCache>
                <c:formatCode>General</c:formatCode>
                <c:ptCount val="1"/>
                <c:pt idx="0">
                  <c:v>43.2</c:v>
                </c:pt>
              </c:numCache>
            </c:numRef>
          </c:xVal>
          <c:yVal>
            <c:numRef>
              <c:f>Horizontal!$C$9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23-46A7-BE5F-284185F61E88}"/>
            </c:ext>
          </c:extLst>
        </c:ser>
        <c:ser>
          <c:idx val="9"/>
          <c:order val="6"/>
          <c:tx>
            <c:strRef>
              <c:f>Horizontal!$A$11</c:f>
              <c:strCache>
                <c:ptCount val="1"/>
                <c:pt idx="0">
                  <c:v>Matched Controls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Horizontal!$H$11</c:f>
                <c:numCache>
                  <c:formatCode>General</c:formatCode>
                  <c:ptCount val="1"/>
                  <c:pt idx="0">
                    <c:v>18.46</c:v>
                  </c:pt>
                </c:numCache>
              </c:numRef>
            </c:plus>
            <c:minus>
              <c:numRef>
                <c:f>Horizontal!$D$11</c:f>
                <c:numCache>
                  <c:formatCode>General</c:formatCode>
                  <c:ptCount val="1"/>
                  <c:pt idx="0">
                    <c:v>16.489999999999981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Horizontal!$F$11</c:f>
              <c:numCache>
                <c:formatCode>General</c:formatCode>
                <c:ptCount val="1"/>
                <c:pt idx="0">
                  <c:v>39.4</c:v>
                </c:pt>
              </c:numCache>
            </c:numRef>
          </c:xVal>
          <c:yVal>
            <c:numRef>
              <c:f>Horizontal!$C$11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223-46A7-BE5F-284185F61E88}"/>
            </c:ext>
          </c:extLst>
        </c:ser>
        <c:ser>
          <c:idx val="10"/>
          <c:order val="7"/>
          <c:tx>
            <c:strRef>
              <c:f>Horizontal!$A$12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Horizontal!$H$12</c:f>
                <c:numCache>
                  <c:formatCode>General</c:formatCode>
                  <c:ptCount val="1"/>
                  <c:pt idx="0">
                    <c:v>21.03</c:v>
                  </c:pt>
                </c:numCache>
              </c:numRef>
            </c:plus>
            <c:minus>
              <c:numRef>
                <c:f>Horizontal!$D$12</c:f>
                <c:numCache>
                  <c:formatCode>General</c:formatCode>
                  <c:ptCount val="1"/>
                  <c:pt idx="0">
                    <c:v>21.089999999999989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Horizontal!$F$12</c:f>
              <c:numCache>
                <c:formatCode>General</c:formatCode>
                <c:ptCount val="1"/>
                <c:pt idx="0">
                  <c:v>41.3</c:v>
                </c:pt>
              </c:numCache>
            </c:numRef>
          </c:xVal>
          <c:yVal>
            <c:numRef>
              <c:f>Horizontal!$C$12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223-46A7-BE5F-284185F61E88}"/>
            </c:ext>
          </c:extLst>
        </c:ser>
        <c:ser>
          <c:idx val="11"/>
          <c:order val="8"/>
          <c:tx>
            <c:strRef>
              <c:f>Horizontal!$A$13</c:f>
              <c:strCache>
                <c:ptCount val="1"/>
                <c:pt idx="0">
                  <c:v>Meta-analysis D42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Horizontal!$H$13</c:f>
                <c:numCache>
                  <c:formatCode>General</c:formatCode>
                  <c:ptCount val="1"/>
                  <c:pt idx="0">
                    <c:v>3.2000000000000028</c:v>
                  </c:pt>
                </c:numCache>
              </c:numRef>
            </c:plus>
            <c:minus>
              <c:numRef>
                <c:f>Horizontal!$D$13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Horizontal!$F$13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Horizontal!$C$13</c:f>
              <c:numCache>
                <c:formatCode>General</c:formatCode>
                <c:ptCount val="1"/>
                <c:pt idx="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223-46A7-BE5F-284185F61E88}"/>
            </c:ext>
          </c:extLst>
        </c:ser>
        <c:ser>
          <c:idx val="12"/>
          <c:order val="9"/>
          <c:tx>
            <c:strRef>
              <c:f>Horizontal!$A$14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plus>
            <c:minus>
              <c:numRef>
                <c:f>Horizontal!$D$14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minus>
            <c:spPr>
              <a:ln w="19050" cap="sq">
                <a:tailEnd type="none"/>
              </a:ln>
            </c:spPr>
          </c:errBars>
          <c:xVal>
            <c:numRef>
              <c:f>Horizontal!$F$14</c:f>
              <c:numCache>
                <c:formatCode>General</c:formatCode>
                <c:ptCount val="1"/>
                <c:pt idx="0">
                  <c:v>96.2</c:v>
                </c:pt>
              </c:numCache>
            </c:numRef>
          </c:xVal>
          <c:yVal>
            <c:numRef>
              <c:f>Horizontal!$C$14</c:f>
              <c:numCache>
                <c:formatCode>General</c:formatCode>
                <c:ptCount val="1"/>
                <c:pt idx="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223-46A7-BE5F-284185F61E88}"/>
            </c:ext>
          </c:extLst>
        </c:ser>
        <c:ser>
          <c:idx val="13"/>
          <c:order val="10"/>
          <c:tx>
            <c:strRef>
              <c:f>Horizontal!$A$15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Horizontal!$F$15</c:f>
              <c:numCache>
                <c:formatCode>General</c:formatCode>
                <c:ptCount val="1"/>
              </c:numCache>
            </c:numRef>
          </c:xVal>
          <c:yVal>
            <c:numRef>
              <c:f>Horizontal!$C$15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223-46A7-BE5F-284185F61E88}"/>
            </c:ext>
          </c:extLst>
        </c:ser>
        <c:ser>
          <c:idx val="14"/>
          <c:order val="11"/>
          <c:tx>
            <c:strRef>
              <c:f>Horizontal!$A$16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Horizontal!$F$16</c:f>
              <c:numCache>
                <c:formatCode>General</c:formatCode>
                <c:ptCount val="1"/>
              </c:numCache>
            </c:numRef>
          </c:xVal>
          <c:yVal>
            <c:numRef>
              <c:f>Horizontal!$C$16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223-46A7-BE5F-284185F61E88}"/>
            </c:ext>
          </c:extLst>
        </c:ser>
        <c:ser>
          <c:idx val="16"/>
          <c:order val="12"/>
          <c:tx>
            <c:strRef>
              <c:f>Horizontal!$A$18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Horizontal!$F$18</c:f>
              <c:numCache>
                <c:formatCode>General</c:formatCode>
                <c:ptCount val="1"/>
              </c:numCache>
            </c:numRef>
          </c:xVal>
          <c:yVal>
            <c:numRef>
              <c:f>Horizontal!$C$18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223-46A7-BE5F-284185F61E88}"/>
            </c:ext>
          </c:extLst>
        </c:ser>
        <c:ser>
          <c:idx val="17"/>
          <c:order val="13"/>
          <c:tx>
            <c:strRef>
              <c:f>Horizontal!$A$20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Horizontal!$F$20</c:f>
              <c:numCache>
                <c:formatCode>General</c:formatCode>
                <c:ptCount val="1"/>
              </c:numCache>
            </c:numRef>
          </c:xVal>
          <c:yVal>
            <c:numRef>
              <c:f>Horizontal!$C$20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223-46A7-BE5F-284185F61E88}"/>
            </c:ext>
          </c:extLst>
        </c:ser>
        <c:ser>
          <c:idx val="18"/>
          <c:order val="14"/>
          <c:tx>
            <c:strRef>
              <c:f>Horizontal!$A$21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Horizontal!$F$21</c:f>
              <c:numCache>
                <c:formatCode>General</c:formatCode>
                <c:ptCount val="1"/>
              </c:numCache>
            </c:numRef>
          </c:xVal>
          <c:yVal>
            <c:numRef>
              <c:f>Horizontal!$C$21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0223-46A7-BE5F-284185F61E88}"/>
            </c:ext>
          </c:extLst>
        </c:ser>
        <c:ser>
          <c:idx val="19"/>
          <c:order val="15"/>
          <c:tx>
            <c:strRef>
              <c:f>Horizontal!$A$22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Horizontal!$F$22</c:f>
              <c:numCache>
                <c:formatCode>General</c:formatCode>
                <c:ptCount val="1"/>
              </c:numCache>
            </c:numRef>
          </c:xVal>
          <c:yVal>
            <c:numRef>
              <c:f>Horizontal!$C$22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0223-46A7-BE5F-284185F61E88}"/>
            </c:ext>
          </c:extLst>
        </c:ser>
        <c:ser>
          <c:idx val="20"/>
          <c:order val="16"/>
          <c:tx>
            <c:strRef>
              <c:f>Horizontal!$A$23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Horizontal!$H$23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Horizontal!$D$23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Horizontal!$F$23</c:f>
              <c:numCache>
                <c:formatCode>General</c:formatCode>
                <c:ptCount val="1"/>
              </c:numCache>
            </c:numRef>
          </c:xVal>
          <c:yVal>
            <c:numRef>
              <c:f>Horizontal!$C$23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0223-46A7-BE5F-284185F61E88}"/>
            </c:ext>
          </c:extLst>
        </c:ser>
        <c:ser>
          <c:idx val="21"/>
          <c:order val="17"/>
          <c:tx>
            <c:strRef>
              <c:f>Horizontal!$A$24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Horizontal!$H$24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Horizontal!$D$24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Horizontal!$F$24</c:f>
              <c:numCache>
                <c:formatCode>General</c:formatCode>
                <c:ptCount val="1"/>
              </c:numCache>
            </c:numRef>
          </c:xVal>
          <c:yVal>
            <c:numRef>
              <c:f>Horizontal!$C$24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0223-46A7-BE5F-284185F61E88}"/>
            </c:ext>
          </c:extLst>
        </c:ser>
        <c:ser>
          <c:idx val="22"/>
          <c:order val="18"/>
          <c:tx>
            <c:strRef>
              <c:f>Horizontal!$A$25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Horizontal!$H$25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Horizontal!$D$25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Horizontal!$F$25</c:f>
              <c:numCache>
                <c:formatCode>General</c:formatCode>
                <c:ptCount val="1"/>
              </c:numCache>
            </c:numRef>
          </c:xVal>
          <c:yVal>
            <c:numRef>
              <c:f>Horizontal!$C$25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0223-46A7-BE5F-284185F61E88}"/>
            </c:ext>
          </c:extLst>
        </c:ser>
        <c:ser>
          <c:idx val="23"/>
          <c:order val="19"/>
          <c:tx>
            <c:strRef>
              <c:f>Horizontal!$A$26</c:f>
              <c:strCache>
                <c:ptCount val="1"/>
              </c:strCache>
            </c:strRef>
          </c:tx>
          <c:marker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Horizontal!$H$26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Horizontal!$D$26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Horizontal!$F$26</c:f>
              <c:numCache>
                <c:formatCode>General</c:formatCode>
                <c:ptCount val="1"/>
              </c:numCache>
            </c:numRef>
          </c:xVal>
          <c:yVal>
            <c:numRef>
              <c:f>Horizontal!$C$26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0223-46A7-BE5F-284185F61E88}"/>
            </c:ext>
          </c:extLst>
        </c:ser>
        <c:ser>
          <c:idx val="24"/>
          <c:order val="20"/>
          <c:tx>
            <c:strRef>
              <c:f>Horizontal!$A$27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Horizontal!$H$27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Horizontal!$D$27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Horizontal!$F$27</c:f>
              <c:numCache>
                <c:formatCode>General</c:formatCode>
                <c:ptCount val="1"/>
              </c:numCache>
            </c:numRef>
          </c:xVal>
          <c:yVal>
            <c:numRef>
              <c:f>Horizontal!$C$27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0223-46A7-BE5F-284185F61E88}"/>
            </c:ext>
          </c:extLst>
        </c:ser>
        <c:ser>
          <c:idx val="25"/>
          <c:order val="21"/>
          <c:tx>
            <c:strRef>
              <c:f>Horizontal!$A$28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Horizontal!$H$28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Horizontal!$D$28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Horizontal!$F$28</c:f>
              <c:numCache>
                <c:formatCode>General</c:formatCode>
                <c:ptCount val="1"/>
              </c:numCache>
            </c:numRef>
          </c:xVal>
          <c:yVal>
            <c:numRef>
              <c:f>Horizontal!$C$28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0223-46A7-BE5F-284185F61E88}"/>
            </c:ext>
          </c:extLst>
        </c:ser>
        <c:ser>
          <c:idx val="26"/>
          <c:order val="22"/>
          <c:tx>
            <c:strRef>
              <c:f>Horizontal!$A$29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Horizontal!$H$29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Horizontal!$D$29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Horizontal!$F$29</c:f>
              <c:numCache>
                <c:formatCode>General</c:formatCode>
                <c:ptCount val="1"/>
              </c:numCache>
            </c:numRef>
          </c:xVal>
          <c:yVal>
            <c:numRef>
              <c:f>Horizontal!$C$29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0223-46A7-BE5F-284185F61E88}"/>
            </c:ext>
          </c:extLst>
        </c:ser>
        <c:ser>
          <c:idx val="2"/>
          <c:order val="23"/>
          <c:tx>
            <c:strRef>
              <c:f>Horizontal!$A$4</c:f>
              <c:strCache>
                <c:ptCount val="1"/>
                <c:pt idx="0">
                  <c:v>Skiada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dPt>
            <c:idx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0223-46A7-BE5F-284185F61E88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Horizontal!$H$4</c:f>
                <c:numCache>
                  <c:formatCode>General</c:formatCode>
                  <c:ptCount val="1"/>
                  <c:pt idx="0">
                    <c:v>8.2200000000000006</c:v>
                  </c:pt>
                </c:numCache>
              </c:numRef>
            </c:plus>
            <c:minus>
              <c:numRef>
                <c:f>Horizontal!$D$4</c:f>
                <c:numCache>
                  <c:formatCode>General</c:formatCode>
                  <c:ptCount val="1"/>
                  <c:pt idx="0">
                    <c:v>7.7499999999999956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Horizontal!$F$4</c:f>
              <c:numCache>
                <c:formatCode>General</c:formatCode>
                <c:ptCount val="1"/>
                <c:pt idx="0">
                  <c:v>38.159999999999997</c:v>
                </c:pt>
              </c:numCache>
            </c:numRef>
          </c:xVal>
          <c:yVal>
            <c:numRef>
              <c:f>Horizontal!$C$4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0223-46A7-BE5F-284185F61E88}"/>
            </c:ext>
          </c:extLst>
        </c:ser>
        <c:ser>
          <c:idx val="7"/>
          <c:order val="24"/>
          <c:tx>
            <c:strRef>
              <c:f>Horizontal!$A$6</c:f>
              <c:strCache>
                <c:ptCount val="1"/>
                <c:pt idx="0">
                  <c:v>Fungiscope RD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Horizontal!$H$6</c:f>
                <c:numCache>
                  <c:formatCode>General</c:formatCode>
                  <c:ptCount val="1"/>
                  <c:pt idx="0">
                    <c:v>9.9000000000000057</c:v>
                  </c:pt>
                </c:numCache>
              </c:numRef>
            </c:plus>
            <c:minus>
              <c:numRef>
                <c:f>Horizontal!$D$6</c:f>
                <c:numCache>
                  <c:formatCode>General</c:formatCode>
                  <c:ptCount val="1"/>
                  <c:pt idx="0">
                    <c:v>9.2000000000000011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xVal>
          <c:yVal>
            <c:numRef>
              <c:f>Horizontal!$C$6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0223-46A7-BE5F-284185F61E88}"/>
            </c:ext>
          </c:extLst>
        </c:ser>
        <c:ser>
          <c:idx val="8"/>
          <c:order val="25"/>
          <c:tx>
            <c:strRef>
              <c:f>Horizontal!$A$10</c:f>
              <c:strCache>
                <c:ptCount val="1"/>
                <c:pt idx="0">
                  <c:v>ISA - Day 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Horizontal!$H$10</c:f>
                <c:numCache>
                  <c:formatCode>General</c:formatCode>
                  <c:ptCount val="1"/>
                  <c:pt idx="0">
                    <c:v>23.66800000000001</c:v>
                  </c:pt>
                </c:numCache>
              </c:numRef>
            </c:plus>
            <c:minus>
              <c:numRef>
                <c:f>Horizontal!$D$10</c:f>
                <c:numCache>
                  <c:formatCode>General</c:formatCode>
                  <c:ptCount val="1"/>
                  <c:pt idx="0">
                    <c:v>18.712</c:v>
                  </c:pt>
                </c:numCache>
              </c:numRef>
            </c:minus>
          </c:errBars>
          <c:xVal>
            <c:numRef>
              <c:f>Horizontal!$F$10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xVal>
          <c:yVal>
            <c:numRef>
              <c:f>Horizontal!$C$10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0223-46A7-BE5F-284185F61E88}"/>
            </c:ext>
          </c:extLst>
        </c:ser>
        <c:ser>
          <c:idx val="15"/>
          <c:order val="26"/>
          <c:tx>
            <c:strRef>
              <c:f>Horizontal!$A$17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Horizontal!$F$17</c:f>
              <c:numCache>
                <c:formatCode>General</c:formatCode>
                <c:ptCount val="1"/>
              </c:numCache>
            </c:numRef>
          </c:xVal>
          <c:yVal>
            <c:numRef>
              <c:f>Horizontal!$C$17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0223-46A7-BE5F-284185F61E88}"/>
            </c:ext>
          </c:extLst>
        </c:ser>
        <c:ser>
          <c:idx val="27"/>
          <c:order val="27"/>
          <c:tx>
            <c:strRef>
              <c:f>Horizontal!$A$19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xVal>
            <c:numRef>
              <c:f>Horizontal!$F$19</c:f>
              <c:numCache>
                <c:formatCode>General</c:formatCode>
                <c:ptCount val="1"/>
              </c:numCache>
            </c:numRef>
          </c:xVal>
          <c:yVal>
            <c:numRef>
              <c:f>Horizontal!$C$19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0223-46A7-BE5F-284185F61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52688"/>
        <c:axId val="207253080"/>
      </c:scatterChart>
      <c:valAx>
        <c:axId val="207252688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207253080"/>
        <c:crosses val="autoZero"/>
        <c:crossBetween val="midCat"/>
        <c:majorUnit val="10"/>
      </c:valAx>
      <c:valAx>
        <c:axId val="207253080"/>
        <c:scaling>
          <c:orientation val="minMax"/>
          <c:max val="20.5"/>
          <c:min val="11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252688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84675140471397E-2"/>
          <c:y val="5.7391109534566803E-2"/>
          <c:w val="0.94711983901835906"/>
          <c:h val="0.79332412299535104"/>
        </c:manualLayout>
      </c:layout>
      <c:scatterChart>
        <c:scatterStyle val="lineMarker"/>
        <c:varyColors val="0"/>
        <c:ser>
          <c:idx val="1"/>
          <c:order val="0"/>
          <c:tx>
            <c:strRef>
              <c:f>Horizontal!$A$2</c:f>
              <c:strCache>
                <c:ptCount val="1"/>
                <c:pt idx="0">
                  <c:v>Roden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</c:f>
                <c:numCache>
                  <c:formatCode>General</c:formatCode>
                  <c:ptCount val="1"/>
                  <c:pt idx="0">
                    <c:v>3.85</c:v>
                  </c:pt>
                </c:numCache>
              </c:numRef>
            </c:plus>
            <c:minus>
              <c:numRef>
                <c:f>Horizontal!$D$2</c:f>
                <c:numCache>
                  <c:formatCode>General</c:formatCode>
                  <c:ptCount val="1"/>
                  <c:pt idx="0">
                    <c:v>3.740000000000002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</c:f>
              <c:numCache>
                <c:formatCode>General</c:formatCode>
                <c:ptCount val="1"/>
                <c:pt idx="0">
                  <c:v>37.65</c:v>
                </c:pt>
              </c:numCache>
            </c:numRef>
          </c:xVal>
          <c:yVal>
            <c:numRef>
              <c:f>Horizontal!$C$2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67-4E99-BFC3-B0420319222A}"/>
            </c:ext>
          </c:extLst>
        </c:ser>
        <c:ser>
          <c:idx val="4"/>
          <c:order val="1"/>
          <c:tx>
            <c:strRef>
              <c:f>Horizontal!$A$3</c:f>
              <c:strCache>
                <c:ptCount val="1"/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Horizontal!$H$3</c:f>
                <c:numCache>
                  <c:formatCode>General</c:formatCode>
                  <c:ptCount val="1"/>
                  <c:pt idx="0">
                    <c:v>1.879999999999995</c:v>
                  </c:pt>
                </c:numCache>
              </c:numRef>
            </c:plus>
            <c:minus>
              <c:numRef>
                <c:f>Horizontal!$D$3</c:f>
                <c:numCache>
                  <c:formatCode>General</c:formatCode>
                  <c:ptCount val="1"/>
                  <c:pt idx="0">
                    <c:v>3.120000000000005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Horizontal!$F$3</c:f>
              <c:numCache>
                <c:formatCode>General</c:formatCode>
                <c:ptCount val="1"/>
                <c:pt idx="0">
                  <c:v>96.679999999999978</c:v>
                </c:pt>
              </c:numCache>
            </c:numRef>
          </c:xVal>
          <c:yVal>
            <c:numRef>
              <c:f>Horizontal!$C$3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67-4E99-BFC3-B0420319222A}"/>
            </c:ext>
          </c:extLst>
        </c:ser>
        <c:ser>
          <c:idx val="0"/>
          <c:order val="2"/>
          <c:tx>
            <c:strRef>
              <c:f>Horizontal!$A$5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Horizontal!$H$5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plus>
            <c:minus>
              <c:numRef>
                <c:f>Horizontal!$D$5</c:f>
                <c:numCache>
                  <c:formatCode>General</c:formatCode>
                  <c:ptCount val="1"/>
                  <c:pt idx="0">
                    <c:v>1.9000000000000059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Horizontal!$F$5</c:f>
              <c:numCache>
                <c:formatCode>General</c:formatCode>
                <c:ptCount val="1"/>
                <c:pt idx="0">
                  <c:v>95.5</c:v>
                </c:pt>
              </c:numCache>
            </c:numRef>
          </c:xVal>
          <c:yVal>
            <c:numRef>
              <c:f>Horizontal!$C$5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67-4E99-BFC3-B0420319222A}"/>
            </c:ext>
          </c:extLst>
        </c:ser>
        <c:ser>
          <c:idx val="3"/>
          <c:order val="3"/>
          <c:tx>
            <c:strRef>
              <c:f>Horizontal!$A$7</c:f>
              <c:strCache>
                <c:ptCount val="1"/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Horizontal!$D$7</c:f>
                <c:numCache>
                  <c:formatCode>General</c:formatCode>
                  <c:ptCount val="1"/>
                  <c:pt idx="0">
                    <c:v>11.900000000000009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Horizontal!$F$7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Horizontal!$C$7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67-4E99-BFC3-B0420319222A}"/>
            </c:ext>
          </c:extLst>
        </c:ser>
        <c:ser>
          <c:idx val="5"/>
          <c:order val="4"/>
          <c:tx>
            <c:strRef>
              <c:f>Horizontal!$A$8</c:f>
              <c:strCache>
                <c:ptCount val="1"/>
                <c:pt idx="0">
                  <c:v>ISA - Day 42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Horizontal!$H$8</c:f>
                <c:numCache>
                  <c:formatCode>General</c:formatCode>
                  <c:ptCount val="1"/>
                  <c:pt idx="0">
                    <c:v>17.443000000000001</c:v>
                  </c:pt>
                </c:numCache>
              </c:numRef>
            </c:plus>
            <c:minus>
              <c:numRef>
                <c:f>Horizontal!$D$8</c:f>
                <c:numCache>
                  <c:formatCode>General</c:formatCode>
                  <c:ptCount val="1"/>
                  <c:pt idx="0">
                    <c:v>15.342000000000001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Horizontal!$F$8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Horizontal!$C$8</c:f>
              <c:numCache>
                <c:formatCode>General</c:formatCode>
                <c:ptCount val="1"/>
                <c:pt idx="0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67-4E99-BFC3-B0420319222A}"/>
            </c:ext>
          </c:extLst>
        </c:ser>
        <c:ser>
          <c:idx val="6"/>
          <c:order val="5"/>
          <c:tx>
            <c:strRef>
              <c:f>Horizontal!$A$9</c:f>
              <c:strCache>
                <c:ptCount val="1"/>
                <c:pt idx="0">
                  <c:v>ISA - Day 84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Horizontal!$H$9</c:f>
                <c:numCache>
                  <c:formatCode>General</c:formatCode>
                  <c:ptCount val="1"/>
                  <c:pt idx="0">
                    <c:v>17.312000000000001</c:v>
                  </c:pt>
                </c:numCache>
              </c:numRef>
            </c:plus>
            <c:minus>
              <c:numRef>
                <c:f>Horizontal!$D$9</c:f>
                <c:numCache>
                  <c:formatCode>General</c:formatCode>
                  <c:ptCount val="1"/>
                  <c:pt idx="0">
                    <c:v>16.102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Horizontal!$F$9</c:f>
              <c:numCache>
                <c:formatCode>General</c:formatCode>
                <c:ptCount val="1"/>
                <c:pt idx="0">
                  <c:v>43.2</c:v>
                </c:pt>
              </c:numCache>
            </c:numRef>
          </c:xVal>
          <c:yVal>
            <c:numRef>
              <c:f>Horizontal!$C$9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67-4E99-BFC3-B0420319222A}"/>
            </c:ext>
          </c:extLst>
        </c:ser>
        <c:ser>
          <c:idx val="9"/>
          <c:order val="6"/>
          <c:tx>
            <c:strRef>
              <c:f>Horizontal!$A$11</c:f>
              <c:strCache>
                <c:ptCount val="1"/>
                <c:pt idx="0">
                  <c:v>Matched Controls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Horizontal!$H$11</c:f>
                <c:numCache>
                  <c:formatCode>General</c:formatCode>
                  <c:ptCount val="1"/>
                  <c:pt idx="0">
                    <c:v>18.46</c:v>
                  </c:pt>
                </c:numCache>
              </c:numRef>
            </c:plus>
            <c:minus>
              <c:numRef>
                <c:f>Horizontal!$D$11</c:f>
                <c:numCache>
                  <c:formatCode>General</c:formatCode>
                  <c:ptCount val="1"/>
                  <c:pt idx="0">
                    <c:v>16.489999999999981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Horizontal!$F$11</c:f>
              <c:numCache>
                <c:formatCode>General</c:formatCode>
                <c:ptCount val="1"/>
                <c:pt idx="0">
                  <c:v>39.4</c:v>
                </c:pt>
              </c:numCache>
            </c:numRef>
          </c:xVal>
          <c:yVal>
            <c:numRef>
              <c:f>Horizontal!$C$11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67-4E99-BFC3-B0420319222A}"/>
            </c:ext>
          </c:extLst>
        </c:ser>
        <c:ser>
          <c:idx val="10"/>
          <c:order val="7"/>
          <c:tx>
            <c:strRef>
              <c:f>Horizontal!$A$12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Horizontal!$H$12</c:f>
                <c:numCache>
                  <c:formatCode>General</c:formatCode>
                  <c:ptCount val="1"/>
                  <c:pt idx="0">
                    <c:v>21.03</c:v>
                  </c:pt>
                </c:numCache>
              </c:numRef>
            </c:plus>
            <c:minus>
              <c:numRef>
                <c:f>Horizontal!$D$12</c:f>
                <c:numCache>
                  <c:formatCode>General</c:formatCode>
                  <c:ptCount val="1"/>
                  <c:pt idx="0">
                    <c:v>21.089999999999989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Horizontal!$F$12</c:f>
              <c:numCache>
                <c:formatCode>General</c:formatCode>
                <c:ptCount val="1"/>
                <c:pt idx="0">
                  <c:v>41.3</c:v>
                </c:pt>
              </c:numCache>
            </c:numRef>
          </c:xVal>
          <c:yVal>
            <c:numRef>
              <c:f>Horizontal!$C$12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467-4E99-BFC3-B0420319222A}"/>
            </c:ext>
          </c:extLst>
        </c:ser>
        <c:ser>
          <c:idx val="11"/>
          <c:order val="8"/>
          <c:tx>
            <c:strRef>
              <c:f>Horizontal!$A$13</c:f>
              <c:strCache>
                <c:ptCount val="1"/>
                <c:pt idx="0">
                  <c:v>Meta-analysis D42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Horizontal!$H$13</c:f>
                <c:numCache>
                  <c:formatCode>General</c:formatCode>
                  <c:ptCount val="1"/>
                  <c:pt idx="0">
                    <c:v>3.2000000000000028</c:v>
                  </c:pt>
                </c:numCache>
              </c:numRef>
            </c:plus>
            <c:minus>
              <c:numRef>
                <c:f>Horizontal!$D$13</c:f>
                <c:numCache>
                  <c:formatCode>General</c:formatCode>
                  <c:ptCount val="1"/>
                  <c:pt idx="0">
                    <c:v>3.0999999999999939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Horizontal!$F$13</c:f>
              <c:numCache>
                <c:formatCode>General</c:formatCode>
                <c:ptCount val="1"/>
                <c:pt idx="0">
                  <c:v>37.799999999999997</c:v>
                </c:pt>
              </c:numCache>
            </c:numRef>
          </c:xVal>
          <c:yVal>
            <c:numRef>
              <c:f>Horizontal!$C$13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467-4E99-BFC3-B0420319222A}"/>
            </c:ext>
          </c:extLst>
        </c:ser>
        <c:ser>
          <c:idx val="12"/>
          <c:order val="9"/>
          <c:tx>
            <c:strRef>
              <c:f>Horizontal!$A$14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plus>
            <c:minus>
              <c:numRef>
                <c:f>Horizontal!$D$14</c:f>
                <c:numCache>
                  <c:formatCode>General</c:formatCode>
                  <c:ptCount val="1"/>
                  <c:pt idx="0">
                    <c:v>2.2000000000000028</c:v>
                  </c:pt>
                </c:numCache>
              </c:numRef>
            </c:minus>
            <c:spPr>
              <a:ln w="19050" cap="sq">
                <a:tailEnd type="none"/>
              </a:ln>
            </c:spPr>
          </c:errBars>
          <c:xVal>
            <c:numRef>
              <c:f>Horizontal!$F$14</c:f>
              <c:numCache>
                <c:formatCode>General</c:formatCode>
                <c:ptCount val="1"/>
                <c:pt idx="0">
                  <c:v>96.2</c:v>
                </c:pt>
              </c:numCache>
            </c:numRef>
          </c:xVal>
          <c:yVal>
            <c:numRef>
              <c:f>Horizontal!$C$14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467-4E99-BFC3-B0420319222A}"/>
            </c:ext>
          </c:extLst>
        </c:ser>
        <c:ser>
          <c:idx val="13"/>
          <c:order val="10"/>
          <c:tx>
            <c:strRef>
              <c:f>Horizontal!$A$15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Horizontal!$D$15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Horizontal!$F$15</c:f>
              <c:numCache>
                <c:formatCode>General</c:formatCode>
                <c:ptCount val="1"/>
              </c:numCache>
            </c:numRef>
          </c:xVal>
          <c:yVal>
            <c:numRef>
              <c:f>Horizontal!$C$15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467-4E99-BFC3-B0420319222A}"/>
            </c:ext>
          </c:extLst>
        </c:ser>
        <c:ser>
          <c:idx val="14"/>
          <c:order val="11"/>
          <c:tx>
            <c:strRef>
              <c:f>Horizontal!$A$16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Horizontal!$D$16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Horizontal!$F$16</c:f>
              <c:numCache>
                <c:formatCode>General</c:formatCode>
                <c:ptCount val="1"/>
              </c:numCache>
            </c:numRef>
          </c:xVal>
          <c:yVal>
            <c:numRef>
              <c:f>Horizontal!$C$16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467-4E99-BFC3-B0420319222A}"/>
            </c:ext>
          </c:extLst>
        </c:ser>
        <c:ser>
          <c:idx val="16"/>
          <c:order val="12"/>
          <c:tx>
            <c:strRef>
              <c:f>Horizontal!$A$18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Horizontal!$D$18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Horizontal!$F$18</c:f>
              <c:numCache>
                <c:formatCode>General</c:formatCode>
                <c:ptCount val="1"/>
              </c:numCache>
            </c:numRef>
          </c:xVal>
          <c:yVal>
            <c:numRef>
              <c:f>Horizontal!$C$18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467-4E99-BFC3-B0420319222A}"/>
            </c:ext>
          </c:extLst>
        </c:ser>
        <c:ser>
          <c:idx val="17"/>
          <c:order val="13"/>
          <c:tx>
            <c:strRef>
              <c:f>Horizontal!$A$20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Horizontal!$D$20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Horizontal!$F$20</c:f>
              <c:numCache>
                <c:formatCode>General</c:formatCode>
                <c:ptCount val="1"/>
              </c:numCache>
            </c:numRef>
          </c:xVal>
          <c:yVal>
            <c:numRef>
              <c:f>Horizontal!$C$20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467-4E99-BFC3-B0420319222A}"/>
            </c:ext>
          </c:extLst>
        </c:ser>
        <c:ser>
          <c:idx val="18"/>
          <c:order val="14"/>
          <c:tx>
            <c:strRef>
              <c:f>Horizontal!$A$21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Horizontal!$D$21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Horizontal!$F$21</c:f>
              <c:numCache>
                <c:formatCode>General</c:formatCode>
                <c:ptCount val="1"/>
              </c:numCache>
            </c:numRef>
          </c:xVal>
          <c:yVal>
            <c:numRef>
              <c:f>Horizontal!$C$21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467-4E99-BFC3-B0420319222A}"/>
            </c:ext>
          </c:extLst>
        </c:ser>
        <c:ser>
          <c:idx val="19"/>
          <c:order val="15"/>
          <c:tx>
            <c:strRef>
              <c:f>Horizontal!$A$22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Horizontal!$D$22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 cap="sq"/>
            </c:spPr>
          </c:errBars>
          <c:xVal>
            <c:numRef>
              <c:f>Horizontal!$F$22</c:f>
              <c:numCache>
                <c:formatCode>General</c:formatCode>
                <c:ptCount val="1"/>
              </c:numCache>
            </c:numRef>
          </c:xVal>
          <c:yVal>
            <c:numRef>
              <c:f>Horizontal!$C$22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467-4E99-BFC3-B0420319222A}"/>
            </c:ext>
          </c:extLst>
        </c:ser>
        <c:ser>
          <c:idx val="20"/>
          <c:order val="16"/>
          <c:tx>
            <c:strRef>
              <c:f>Horizontal!$A$23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Horizontal!$H$23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Horizontal!$D$23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Horizontal!$F$23</c:f>
              <c:numCache>
                <c:formatCode>General</c:formatCode>
                <c:ptCount val="1"/>
              </c:numCache>
            </c:numRef>
          </c:xVal>
          <c:yVal>
            <c:numRef>
              <c:f>Horizontal!$C$23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2467-4E99-BFC3-B0420319222A}"/>
            </c:ext>
          </c:extLst>
        </c:ser>
        <c:ser>
          <c:idx val="21"/>
          <c:order val="17"/>
          <c:tx>
            <c:strRef>
              <c:f>Horizontal!$A$24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Horizontal!$H$24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Horizontal!$D$24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Horizontal!$F$24</c:f>
              <c:numCache>
                <c:formatCode>General</c:formatCode>
                <c:ptCount val="1"/>
              </c:numCache>
            </c:numRef>
          </c:xVal>
          <c:yVal>
            <c:numRef>
              <c:f>Horizontal!$C$24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467-4E99-BFC3-B0420319222A}"/>
            </c:ext>
          </c:extLst>
        </c:ser>
        <c:ser>
          <c:idx val="22"/>
          <c:order val="18"/>
          <c:tx>
            <c:strRef>
              <c:f>Horizontal!$A$25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Horizontal!$H$25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Horizontal!$D$25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Horizontal!$F$25</c:f>
              <c:numCache>
                <c:formatCode>General</c:formatCode>
                <c:ptCount val="1"/>
              </c:numCache>
            </c:numRef>
          </c:xVal>
          <c:yVal>
            <c:numRef>
              <c:f>Horizontal!$C$25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2467-4E99-BFC3-B0420319222A}"/>
            </c:ext>
          </c:extLst>
        </c:ser>
        <c:ser>
          <c:idx val="23"/>
          <c:order val="19"/>
          <c:tx>
            <c:strRef>
              <c:f>Horizontal!$A$26</c:f>
              <c:strCache>
                <c:ptCount val="1"/>
              </c:strCache>
            </c:strRef>
          </c:tx>
          <c:marker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Horizontal!$H$26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Horizontal!$D$26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Horizontal!$F$26</c:f>
              <c:numCache>
                <c:formatCode>General</c:formatCode>
                <c:ptCount val="1"/>
              </c:numCache>
            </c:numRef>
          </c:xVal>
          <c:yVal>
            <c:numRef>
              <c:f>Horizontal!$C$26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467-4E99-BFC3-B0420319222A}"/>
            </c:ext>
          </c:extLst>
        </c:ser>
        <c:ser>
          <c:idx val="24"/>
          <c:order val="20"/>
          <c:tx>
            <c:strRef>
              <c:f>Horizontal!$A$27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Horizontal!$H$27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Horizontal!$D$27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Horizontal!$F$27</c:f>
              <c:numCache>
                <c:formatCode>General</c:formatCode>
                <c:ptCount val="1"/>
              </c:numCache>
            </c:numRef>
          </c:xVal>
          <c:yVal>
            <c:numRef>
              <c:f>Horizontal!$C$27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467-4E99-BFC3-B0420319222A}"/>
            </c:ext>
          </c:extLst>
        </c:ser>
        <c:ser>
          <c:idx val="25"/>
          <c:order val="21"/>
          <c:tx>
            <c:strRef>
              <c:f>Horizontal!$A$28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Horizontal!$H$28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Horizontal!$D$28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Horizontal!$F$28</c:f>
              <c:numCache>
                <c:formatCode>General</c:formatCode>
                <c:ptCount val="1"/>
              </c:numCache>
            </c:numRef>
          </c:xVal>
          <c:yVal>
            <c:numRef>
              <c:f>Horizontal!$C$28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2467-4E99-BFC3-B0420319222A}"/>
            </c:ext>
          </c:extLst>
        </c:ser>
        <c:ser>
          <c:idx val="26"/>
          <c:order val="22"/>
          <c:tx>
            <c:strRef>
              <c:f>Horizontal!$A$29</c:f>
              <c:strCache>
                <c:ptCount val="1"/>
              </c:strCache>
            </c:strRef>
          </c:tx>
          <c:marker>
            <c:symbol val="circle"/>
            <c:size val="7"/>
            <c:spPr>
              <a:solidFill>
                <a:srgbClr val="00FFFF"/>
              </a:solidFill>
              <a:ln w="19050"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Horizontal!$H$29</c:f>
                <c:numCache>
                  <c:formatCode>General</c:formatCode>
                  <c:ptCount val="1"/>
                </c:numCache>
              </c:numRef>
            </c:plus>
            <c:minus>
              <c:numRef>
                <c:f>Horizontal!$D$29</c:f>
                <c:numCache>
                  <c:formatCode>General</c:formatCode>
                  <c:ptCount val="1"/>
                </c:numCache>
              </c:numRef>
            </c:minus>
            <c:spPr>
              <a:ln w="19050" cap="sq"/>
            </c:spPr>
          </c:errBars>
          <c:xVal>
            <c:numRef>
              <c:f>Horizontal!$F$29</c:f>
              <c:numCache>
                <c:formatCode>General</c:formatCode>
                <c:ptCount val="1"/>
              </c:numCache>
            </c:numRef>
          </c:xVal>
          <c:yVal>
            <c:numRef>
              <c:f>Horizontal!$C$29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467-4E99-BFC3-B0420319222A}"/>
            </c:ext>
          </c:extLst>
        </c:ser>
        <c:ser>
          <c:idx val="2"/>
          <c:order val="23"/>
          <c:tx>
            <c:strRef>
              <c:f>Horizontal!$A$4</c:f>
              <c:strCache>
                <c:ptCount val="1"/>
                <c:pt idx="0">
                  <c:v>Skiada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dPt>
            <c:idx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2467-4E99-BFC3-B0420319222A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Horizontal!$H$4</c:f>
                <c:numCache>
                  <c:formatCode>General</c:formatCode>
                  <c:ptCount val="1"/>
                  <c:pt idx="0">
                    <c:v>8.2200000000000006</c:v>
                  </c:pt>
                </c:numCache>
              </c:numRef>
            </c:plus>
            <c:minus>
              <c:numRef>
                <c:f>Horizontal!$D$4</c:f>
                <c:numCache>
                  <c:formatCode>General</c:formatCode>
                  <c:ptCount val="1"/>
                  <c:pt idx="0">
                    <c:v>7.7499999999999956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Horizontal!$F$4</c:f>
              <c:numCache>
                <c:formatCode>General</c:formatCode>
                <c:ptCount val="1"/>
                <c:pt idx="0">
                  <c:v>38.159999999999997</c:v>
                </c:pt>
              </c:numCache>
            </c:numRef>
          </c:xVal>
          <c:yVal>
            <c:numRef>
              <c:f>Horizontal!$C$4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467-4E99-BFC3-B0420319222A}"/>
            </c:ext>
          </c:extLst>
        </c:ser>
        <c:ser>
          <c:idx val="7"/>
          <c:order val="24"/>
          <c:tx>
            <c:strRef>
              <c:f>Horizontal!$A$6</c:f>
              <c:strCache>
                <c:ptCount val="1"/>
                <c:pt idx="0">
                  <c:v>Fungiscope RD</c:v>
                </c:pt>
              </c:strCache>
            </c:strRef>
          </c:tx>
          <c:spPr>
            <a:ln w="19050"/>
          </c:spPr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Horizontal!$H$6</c:f>
                <c:numCache>
                  <c:formatCode>General</c:formatCode>
                  <c:ptCount val="1"/>
                  <c:pt idx="0">
                    <c:v>9.9000000000000057</c:v>
                  </c:pt>
                </c:numCache>
              </c:numRef>
            </c:plus>
            <c:minus>
              <c:numRef>
                <c:f>Horizontal!$D$6</c:f>
                <c:numCache>
                  <c:formatCode>General</c:formatCode>
                  <c:ptCount val="1"/>
                  <c:pt idx="0">
                    <c:v>9.2000000000000011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xVal>
          <c:yVal>
            <c:numRef>
              <c:f>Horizontal!$C$6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2467-4E99-BFC3-B0420319222A}"/>
            </c:ext>
          </c:extLst>
        </c:ser>
        <c:ser>
          <c:idx val="8"/>
          <c:order val="25"/>
          <c:tx>
            <c:strRef>
              <c:f>Horizontal!$A$10</c:f>
              <c:strCache>
                <c:ptCount val="1"/>
                <c:pt idx="0">
                  <c:v>ISA - Day 42</c:v>
                </c:pt>
              </c:strCache>
            </c:strRef>
          </c:tx>
          <c:marker>
            <c:symbol val="circle"/>
            <c:size val="9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Horizontal!$H$10</c:f>
                <c:numCache>
                  <c:formatCode>General</c:formatCode>
                  <c:ptCount val="1"/>
                  <c:pt idx="0">
                    <c:v>23.66800000000001</c:v>
                  </c:pt>
                </c:numCache>
              </c:numRef>
            </c:plus>
            <c:minus>
              <c:numRef>
                <c:f>Horizontal!$D$10</c:f>
                <c:numCache>
                  <c:formatCode>General</c:formatCode>
                  <c:ptCount val="1"/>
                  <c:pt idx="0">
                    <c:v>18.712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Horizontal!$F$10</c:f>
              <c:numCache>
                <c:formatCode>General</c:formatCode>
                <c:ptCount val="1"/>
                <c:pt idx="0">
                  <c:v>33.299999999999997</c:v>
                </c:pt>
              </c:numCache>
            </c:numRef>
          </c:xVal>
          <c:yVal>
            <c:numRef>
              <c:f>Horizontal!$C$10</c:f>
              <c:numCache>
                <c:formatCode>General</c:formatCode>
                <c:ptCount val="1"/>
                <c:pt idx="0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2467-4E99-BFC3-B0420319222A}"/>
            </c:ext>
          </c:extLst>
        </c:ser>
        <c:ser>
          <c:idx val="15"/>
          <c:order val="26"/>
          <c:tx>
            <c:strRef>
              <c:f>Horizontal!$A$17</c:f>
              <c:strCache>
                <c:ptCount val="1"/>
              </c:strCache>
            </c:strRef>
          </c:tx>
          <c:spPr>
            <a:ln w="19050"/>
          </c:spPr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ln w="19050"/>
            </c:spPr>
          </c:errBars>
          <c:xVal>
            <c:numRef>
              <c:f>Horizontal!$F$17</c:f>
              <c:numCache>
                <c:formatCode>General</c:formatCode>
                <c:ptCount val="1"/>
              </c:numCache>
            </c:numRef>
          </c:xVal>
          <c:yVal>
            <c:numRef>
              <c:f>Horizontal!$C$17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2467-4E99-BFC3-B0420319222A}"/>
            </c:ext>
          </c:extLst>
        </c:ser>
        <c:ser>
          <c:idx val="27"/>
          <c:order val="27"/>
          <c:tx>
            <c:strRef>
              <c:f>Horizontal!$A$19</c:f>
              <c:strCache>
                <c:ptCount val="1"/>
              </c:strCache>
            </c:strRef>
          </c:tx>
          <c:marker>
            <c:symbol val="circle"/>
            <c:size val="12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Horizontal!$H$19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Horizontal!$D$19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</c:errBars>
          <c:xVal>
            <c:numRef>
              <c:f>Horizontal!$F$19</c:f>
              <c:numCache>
                <c:formatCode>General</c:formatCode>
                <c:ptCount val="1"/>
              </c:numCache>
            </c:numRef>
          </c:xVal>
          <c:yVal>
            <c:numRef>
              <c:f>Horizontal!$C$19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2467-4E99-BFC3-B04203192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53864"/>
        <c:axId val="207254256"/>
      </c:scatterChart>
      <c:valAx>
        <c:axId val="20725386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0">
                <a:solidFill>
                  <a:srgbClr val="000000"/>
                </a:solidFill>
                <a:latin typeface="+mn-lt"/>
                <a:cs typeface="Arial" pitchFamily="34" charset="0"/>
              </a:defRPr>
            </a:pPr>
            <a:endParaRPr lang="nl-BE"/>
          </a:p>
        </c:txPr>
        <c:crossAx val="207254256"/>
        <c:crosses val="autoZero"/>
        <c:crossBetween val="midCat"/>
        <c:majorUnit val="10"/>
      </c:valAx>
      <c:valAx>
        <c:axId val="207254256"/>
        <c:scaling>
          <c:orientation val="minMax"/>
          <c:max val="20.5"/>
          <c:min val="11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253864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26335-BF5A-481E-A06E-AD37C5399459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29BB806-1AF4-418A-B866-4B34A870E26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Broader spectrum of activity (including some mucormycetes)</a:t>
          </a:r>
        </a:p>
      </dgm:t>
    </dgm:pt>
    <dgm:pt modelId="{902B857D-5111-43BF-A29D-037E666E8792}" type="parTrans" cxnId="{F443BC49-E0BF-48EF-8F6E-337FCEFA23CF}">
      <dgm:prSet/>
      <dgm:spPr/>
      <dgm:t>
        <a:bodyPr/>
        <a:lstStyle/>
        <a:p>
          <a:endParaRPr lang="en-US"/>
        </a:p>
      </dgm:t>
    </dgm:pt>
    <dgm:pt modelId="{6E6DBEC4-E8DC-4531-8F82-B55E38CE815B}" type="sibTrans" cxnId="{F443BC49-E0BF-48EF-8F6E-337FCEFA23CF}">
      <dgm:prSet/>
      <dgm:spPr/>
      <dgm:t>
        <a:bodyPr/>
        <a:lstStyle/>
        <a:p>
          <a:endParaRPr lang="en-US"/>
        </a:p>
      </dgm:t>
    </dgm:pt>
    <dgm:pt modelId="{B0DD7A47-117A-4141-B253-C4AC44FA640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Once-daily dosing after the loading dose</a:t>
          </a:r>
        </a:p>
      </dgm:t>
    </dgm:pt>
    <dgm:pt modelId="{1AF33E68-D6D4-44F4-AF07-C11D577EC25A}" type="parTrans" cxnId="{CA629553-9E16-4227-88E8-FB973652A845}">
      <dgm:prSet/>
      <dgm:spPr/>
      <dgm:t>
        <a:bodyPr/>
        <a:lstStyle/>
        <a:p>
          <a:endParaRPr lang="en-US"/>
        </a:p>
      </dgm:t>
    </dgm:pt>
    <dgm:pt modelId="{AFEB469A-6EF7-46BB-9AEA-7C8AB0055A68}" type="sibTrans" cxnId="{CA629553-9E16-4227-88E8-FB973652A845}">
      <dgm:prSet/>
      <dgm:spPr/>
      <dgm:t>
        <a:bodyPr/>
        <a:lstStyle/>
        <a:p>
          <a:endParaRPr lang="en-US"/>
        </a:p>
      </dgm:t>
    </dgm:pt>
    <dgm:pt modelId="{61048E2A-B250-4721-95CF-CCE31B6A352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Linear pharmacokinetics</a:t>
          </a:r>
        </a:p>
      </dgm:t>
    </dgm:pt>
    <dgm:pt modelId="{AA3D0E8C-AEAD-48F0-AA6C-3045E80C9131}" type="parTrans" cxnId="{9AF0D2B3-BCAD-4EFA-BBAF-F43E2E4AB7BC}">
      <dgm:prSet/>
      <dgm:spPr/>
      <dgm:t>
        <a:bodyPr/>
        <a:lstStyle/>
        <a:p>
          <a:endParaRPr lang="en-US"/>
        </a:p>
      </dgm:t>
    </dgm:pt>
    <dgm:pt modelId="{723C3A51-FA4D-4CC1-A269-5150AAAEE4FC}" type="sibTrans" cxnId="{9AF0D2B3-BCAD-4EFA-BBAF-F43E2E4AB7BC}">
      <dgm:prSet/>
      <dgm:spPr/>
      <dgm:t>
        <a:bodyPr/>
        <a:lstStyle/>
        <a:p>
          <a:endParaRPr lang="en-US"/>
        </a:p>
      </dgm:t>
    </dgm:pt>
    <dgm:pt modelId="{A10EB8AC-7C1E-4318-9708-E9523B47729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Less interpatient variability in exposure</a:t>
          </a:r>
        </a:p>
      </dgm:t>
    </dgm:pt>
    <dgm:pt modelId="{DCF2DD74-DA37-4DCF-9B0E-B0259D142F34}" type="parTrans" cxnId="{8733D2FE-77BD-4D82-8CE5-942FA3CFC560}">
      <dgm:prSet/>
      <dgm:spPr/>
      <dgm:t>
        <a:bodyPr/>
        <a:lstStyle/>
        <a:p>
          <a:endParaRPr lang="en-US"/>
        </a:p>
      </dgm:t>
    </dgm:pt>
    <dgm:pt modelId="{14284AB6-47DC-4C0E-A5B6-FC4DED0F6759}" type="sibTrans" cxnId="{8733D2FE-77BD-4D82-8CE5-942FA3CFC560}">
      <dgm:prSet/>
      <dgm:spPr/>
      <dgm:t>
        <a:bodyPr/>
        <a:lstStyle/>
        <a:p>
          <a:endParaRPr lang="en-US"/>
        </a:p>
      </dgm:t>
    </dgm:pt>
    <dgm:pt modelId="{238EC973-E732-42F0-B9BA-439C1B9DA50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Water solubility (no need for cyclodextrin in the intravenous formulation)</a:t>
          </a:r>
        </a:p>
      </dgm:t>
    </dgm:pt>
    <dgm:pt modelId="{21A70D5E-F95E-4273-B293-24675AE33E8F}" type="parTrans" cxnId="{A8E54BD5-7259-4868-A0CB-3DBD32BB5A3D}">
      <dgm:prSet/>
      <dgm:spPr/>
      <dgm:t>
        <a:bodyPr/>
        <a:lstStyle/>
        <a:p>
          <a:endParaRPr lang="en-US"/>
        </a:p>
      </dgm:t>
    </dgm:pt>
    <dgm:pt modelId="{40FBEE22-ED6C-471D-B6C3-DA0B99DF2DA9}" type="sibTrans" cxnId="{A8E54BD5-7259-4868-A0CB-3DBD32BB5A3D}">
      <dgm:prSet/>
      <dgm:spPr/>
      <dgm:t>
        <a:bodyPr/>
        <a:lstStyle/>
        <a:p>
          <a:endParaRPr lang="en-US"/>
        </a:p>
      </dgm:t>
    </dgm:pt>
    <dgm:pt modelId="{7C006F8B-1247-4617-BEE7-756173E75D6C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No prolongation of QT/QTc</a:t>
          </a:r>
        </a:p>
      </dgm:t>
    </dgm:pt>
    <dgm:pt modelId="{7933CCCF-0D50-4282-8DD3-EEAC64366449}" type="parTrans" cxnId="{0E386837-A965-45BA-961A-B4C582B8203C}">
      <dgm:prSet/>
      <dgm:spPr/>
      <dgm:t>
        <a:bodyPr/>
        <a:lstStyle/>
        <a:p>
          <a:endParaRPr lang="en-US"/>
        </a:p>
      </dgm:t>
    </dgm:pt>
    <dgm:pt modelId="{1CFCB5B1-DC7A-4B44-9388-07C88E97701A}" type="sibTrans" cxnId="{0E386837-A965-45BA-961A-B4C582B8203C}">
      <dgm:prSet/>
      <dgm:spPr/>
      <dgm:t>
        <a:bodyPr/>
        <a:lstStyle/>
        <a:p>
          <a:endParaRPr lang="en-US"/>
        </a:p>
      </dgm:t>
    </dgm:pt>
    <dgm:pt modelId="{0FF6BC66-5FAB-4E17-8C04-BBDE00F3B1D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Better tolerability profile</a:t>
          </a:r>
        </a:p>
      </dgm:t>
    </dgm:pt>
    <dgm:pt modelId="{02599955-8687-42B7-A22C-8A8595C562D8}" type="parTrans" cxnId="{236F400F-6FB5-4695-95C1-81A53B5D260A}">
      <dgm:prSet/>
      <dgm:spPr/>
      <dgm:t>
        <a:bodyPr/>
        <a:lstStyle/>
        <a:p>
          <a:endParaRPr lang="en-US"/>
        </a:p>
      </dgm:t>
    </dgm:pt>
    <dgm:pt modelId="{CC561144-8DF3-4825-B82F-D998353AF710}" type="sibTrans" cxnId="{236F400F-6FB5-4695-95C1-81A53B5D260A}">
      <dgm:prSet/>
      <dgm:spPr/>
      <dgm:t>
        <a:bodyPr/>
        <a:lstStyle/>
        <a:p>
          <a:endParaRPr lang="en-US"/>
        </a:p>
      </dgm:t>
    </dgm:pt>
    <dgm:pt modelId="{0A10D5DB-CF59-4C11-9782-7B0A85AB70F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Fewer CYP enzyme-mediated drug-drug interactions</a:t>
          </a:r>
        </a:p>
      </dgm:t>
    </dgm:pt>
    <dgm:pt modelId="{22633871-8D29-46ED-AE76-BAC4DB8C5B56}" type="parTrans" cxnId="{612EBBC2-5114-4299-B8DB-AF6B635C3062}">
      <dgm:prSet/>
      <dgm:spPr/>
      <dgm:t>
        <a:bodyPr/>
        <a:lstStyle/>
        <a:p>
          <a:endParaRPr lang="en-US"/>
        </a:p>
      </dgm:t>
    </dgm:pt>
    <dgm:pt modelId="{11D2B09E-5A79-48A6-9254-C53D17FA2421}" type="sibTrans" cxnId="{612EBBC2-5114-4299-B8DB-AF6B635C3062}">
      <dgm:prSet/>
      <dgm:spPr/>
      <dgm:t>
        <a:bodyPr/>
        <a:lstStyle/>
        <a:p>
          <a:endParaRPr lang="en-US"/>
        </a:p>
      </dgm:t>
    </dgm:pt>
    <dgm:pt modelId="{3DC867A4-AEFE-4EA5-88D5-87194727C07A}" type="pres">
      <dgm:prSet presAssocID="{13426335-BF5A-481E-A06E-AD37C5399459}" presName="diagram" presStyleCnt="0">
        <dgm:presLayoutVars>
          <dgm:dir/>
          <dgm:resizeHandles val="exact"/>
        </dgm:presLayoutVars>
      </dgm:prSet>
      <dgm:spPr/>
    </dgm:pt>
    <dgm:pt modelId="{ED124A13-8142-477B-8E54-516902B141EC}" type="pres">
      <dgm:prSet presAssocID="{929BB806-1AF4-418A-B866-4B34A870E264}" presName="node" presStyleLbl="node1" presStyleIdx="0" presStyleCnt="8">
        <dgm:presLayoutVars>
          <dgm:bulletEnabled val="1"/>
        </dgm:presLayoutVars>
      </dgm:prSet>
      <dgm:spPr/>
    </dgm:pt>
    <dgm:pt modelId="{5E91CF8F-DF2B-4C63-86CF-10F4BAF44CF7}" type="pres">
      <dgm:prSet presAssocID="{6E6DBEC4-E8DC-4531-8F82-B55E38CE815B}" presName="sibTrans" presStyleCnt="0"/>
      <dgm:spPr/>
    </dgm:pt>
    <dgm:pt modelId="{E006D756-430B-437C-BDE9-26E6BDA0D7F2}" type="pres">
      <dgm:prSet presAssocID="{B0DD7A47-117A-4141-B253-C4AC44FA6404}" presName="node" presStyleLbl="node1" presStyleIdx="1" presStyleCnt="8">
        <dgm:presLayoutVars>
          <dgm:bulletEnabled val="1"/>
        </dgm:presLayoutVars>
      </dgm:prSet>
      <dgm:spPr/>
    </dgm:pt>
    <dgm:pt modelId="{43B6D8E7-D313-4FAB-BE10-62567ED23218}" type="pres">
      <dgm:prSet presAssocID="{AFEB469A-6EF7-46BB-9AEA-7C8AB0055A68}" presName="sibTrans" presStyleCnt="0"/>
      <dgm:spPr/>
    </dgm:pt>
    <dgm:pt modelId="{4B10BE33-12D8-455E-88BB-1C4BF80C5CF9}" type="pres">
      <dgm:prSet presAssocID="{61048E2A-B250-4721-95CF-CCE31B6A3529}" presName="node" presStyleLbl="node1" presStyleIdx="2" presStyleCnt="8">
        <dgm:presLayoutVars>
          <dgm:bulletEnabled val="1"/>
        </dgm:presLayoutVars>
      </dgm:prSet>
      <dgm:spPr/>
    </dgm:pt>
    <dgm:pt modelId="{E6C8C23E-4459-4D3D-BDF6-4245E1E88A8D}" type="pres">
      <dgm:prSet presAssocID="{723C3A51-FA4D-4CC1-A269-5150AAAEE4FC}" presName="sibTrans" presStyleCnt="0"/>
      <dgm:spPr/>
    </dgm:pt>
    <dgm:pt modelId="{0288F50D-44BE-4674-BC62-220CE5F24F5E}" type="pres">
      <dgm:prSet presAssocID="{A10EB8AC-7C1E-4318-9708-E9523B477298}" presName="node" presStyleLbl="node1" presStyleIdx="3" presStyleCnt="8">
        <dgm:presLayoutVars>
          <dgm:bulletEnabled val="1"/>
        </dgm:presLayoutVars>
      </dgm:prSet>
      <dgm:spPr/>
    </dgm:pt>
    <dgm:pt modelId="{DA1D8766-C26A-4B6B-B4E6-6A241F5BCE3D}" type="pres">
      <dgm:prSet presAssocID="{14284AB6-47DC-4C0E-A5B6-FC4DED0F6759}" presName="sibTrans" presStyleCnt="0"/>
      <dgm:spPr/>
    </dgm:pt>
    <dgm:pt modelId="{0ED55A2B-259A-4340-A26B-2305D8378D51}" type="pres">
      <dgm:prSet presAssocID="{238EC973-E732-42F0-B9BA-439C1B9DA503}" presName="node" presStyleLbl="node1" presStyleIdx="4" presStyleCnt="8">
        <dgm:presLayoutVars>
          <dgm:bulletEnabled val="1"/>
        </dgm:presLayoutVars>
      </dgm:prSet>
      <dgm:spPr/>
    </dgm:pt>
    <dgm:pt modelId="{25EB791C-001A-4388-817B-3204DDAF10F6}" type="pres">
      <dgm:prSet presAssocID="{40FBEE22-ED6C-471D-B6C3-DA0B99DF2DA9}" presName="sibTrans" presStyleCnt="0"/>
      <dgm:spPr/>
    </dgm:pt>
    <dgm:pt modelId="{86F08D3C-8499-4FF2-8782-56078F4A1941}" type="pres">
      <dgm:prSet presAssocID="{7C006F8B-1247-4617-BEE7-756173E75D6C}" presName="node" presStyleLbl="node1" presStyleIdx="5" presStyleCnt="8">
        <dgm:presLayoutVars>
          <dgm:bulletEnabled val="1"/>
        </dgm:presLayoutVars>
      </dgm:prSet>
      <dgm:spPr/>
    </dgm:pt>
    <dgm:pt modelId="{FD5EE46C-20F2-4BAD-AA0D-9A5C24D772E8}" type="pres">
      <dgm:prSet presAssocID="{1CFCB5B1-DC7A-4B44-9388-07C88E97701A}" presName="sibTrans" presStyleCnt="0"/>
      <dgm:spPr/>
    </dgm:pt>
    <dgm:pt modelId="{09F1A166-0439-4AE9-A9BD-8C0BB659B910}" type="pres">
      <dgm:prSet presAssocID="{0FF6BC66-5FAB-4E17-8C04-BBDE00F3B1D5}" presName="node" presStyleLbl="node1" presStyleIdx="6" presStyleCnt="8">
        <dgm:presLayoutVars>
          <dgm:bulletEnabled val="1"/>
        </dgm:presLayoutVars>
      </dgm:prSet>
      <dgm:spPr/>
    </dgm:pt>
    <dgm:pt modelId="{F80C248F-3C2C-48AB-8D12-EEF5295B9894}" type="pres">
      <dgm:prSet presAssocID="{CC561144-8DF3-4825-B82F-D998353AF710}" presName="sibTrans" presStyleCnt="0"/>
      <dgm:spPr/>
    </dgm:pt>
    <dgm:pt modelId="{C30BECDE-1F7A-47ED-953C-F2057B957A1D}" type="pres">
      <dgm:prSet presAssocID="{0A10D5DB-CF59-4C11-9782-7B0A85AB70FF}" presName="node" presStyleLbl="node1" presStyleIdx="7" presStyleCnt="8">
        <dgm:presLayoutVars>
          <dgm:bulletEnabled val="1"/>
        </dgm:presLayoutVars>
      </dgm:prSet>
      <dgm:spPr/>
    </dgm:pt>
  </dgm:ptLst>
  <dgm:cxnLst>
    <dgm:cxn modelId="{8866DD01-77D7-456A-81BB-EB9D3624D020}" type="presOf" srcId="{B0DD7A47-117A-4141-B253-C4AC44FA6404}" destId="{E006D756-430B-437C-BDE9-26E6BDA0D7F2}" srcOrd="0" destOrd="0" presId="urn:microsoft.com/office/officeart/2005/8/layout/default"/>
    <dgm:cxn modelId="{C4CC6007-6471-45A0-9B94-40CF46B1B110}" type="presOf" srcId="{0FF6BC66-5FAB-4E17-8C04-BBDE00F3B1D5}" destId="{09F1A166-0439-4AE9-A9BD-8C0BB659B910}" srcOrd="0" destOrd="0" presId="urn:microsoft.com/office/officeart/2005/8/layout/default"/>
    <dgm:cxn modelId="{236F400F-6FB5-4695-95C1-81A53B5D260A}" srcId="{13426335-BF5A-481E-A06E-AD37C5399459}" destId="{0FF6BC66-5FAB-4E17-8C04-BBDE00F3B1D5}" srcOrd="6" destOrd="0" parTransId="{02599955-8687-42B7-A22C-8A8595C562D8}" sibTransId="{CC561144-8DF3-4825-B82F-D998353AF710}"/>
    <dgm:cxn modelId="{3DE8BC1C-8F0D-4205-B83D-F019AD666DC1}" type="presOf" srcId="{238EC973-E732-42F0-B9BA-439C1B9DA503}" destId="{0ED55A2B-259A-4340-A26B-2305D8378D51}" srcOrd="0" destOrd="0" presId="urn:microsoft.com/office/officeart/2005/8/layout/default"/>
    <dgm:cxn modelId="{49563129-7302-4885-91EC-74AF7486ABE3}" type="presOf" srcId="{929BB806-1AF4-418A-B866-4B34A870E264}" destId="{ED124A13-8142-477B-8E54-516902B141EC}" srcOrd="0" destOrd="0" presId="urn:microsoft.com/office/officeart/2005/8/layout/default"/>
    <dgm:cxn modelId="{39CFA735-E5EB-4465-9A2F-5E04A715AA79}" type="presOf" srcId="{0A10D5DB-CF59-4C11-9782-7B0A85AB70FF}" destId="{C30BECDE-1F7A-47ED-953C-F2057B957A1D}" srcOrd="0" destOrd="0" presId="urn:microsoft.com/office/officeart/2005/8/layout/default"/>
    <dgm:cxn modelId="{0E386837-A965-45BA-961A-B4C582B8203C}" srcId="{13426335-BF5A-481E-A06E-AD37C5399459}" destId="{7C006F8B-1247-4617-BEE7-756173E75D6C}" srcOrd="5" destOrd="0" parTransId="{7933CCCF-0D50-4282-8DD3-EEAC64366449}" sibTransId="{1CFCB5B1-DC7A-4B44-9388-07C88E97701A}"/>
    <dgm:cxn modelId="{81F3F644-15AD-4824-801F-8A2F3B7229B0}" type="presOf" srcId="{A10EB8AC-7C1E-4318-9708-E9523B477298}" destId="{0288F50D-44BE-4674-BC62-220CE5F24F5E}" srcOrd="0" destOrd="0" presId="urn:microsoft.com/office/officeart/2005/8/layout/default"/>
    <dgm:cxn modelId="{F443BC49-E0BF-48EF-8F6E-337FCEFA23CF}" srcId="{13426335-BF5A-481E-A06E-AD37C5399459}" destId="{929BB806-1AF4-418A-B866-4B34A870E264}" srcOrd="0" destOrd="0" parTransId="{902B857D-5111-43BF-A29D-037E666E8792}" sibTransId="{6E6DBEC4-E8DC-4531-8F82-B55E38CE815B}"/>
    <dgm:cxn modelId="{CA629553-9E16-4227-88E8-FB973652A845}" srcId="{13426335-BF5A-481E-A06E-AD37C5399459}" destId="{B0DD7A47-117A-4141-B253-C4AC44FA6404}" srcOrd="1" destOrd="0" parTransId="{1AF33E68-D6D4-44F4-AF07-C11D577EC25A}" sibTransId="{AFEB469A-6EF7-46BB-9AEA-7C8AB0055A68}"/>
    <dgm:cxn modelId="{CA52318A-D900-4F07-802A-3C3FD06290AA}" type="presOf" srcId="{7C006F8B-1247-4617-BEE7-756173E75D6C}" destId="{86F08D3C-8499-4FF2-8782-56078F4A1941}" srcOrd="0" destOrd="0" presId="urn:microsoft.com/office/officeart/2005/8/layout/default"/>
    <dgm:cxn modelId="{CB6DA195-255B-402B-8C05-61ED4F12F584}" type="presOf" srcId="{13426335-BF5A-481E-A06E-AD37C5399459}" destId="{3DC867A4-AEFE-4EA5-88D5-87194727C07A}" srcOrd="0" destOrd="0" presId="urn:microsoft.com/office/officeart/2005/8/layout/default"/>
    <dgm:cxn modelId="{9AF0D2B3-BCAD-4EFA-BBAF-F43E2E4AB7BC}" srcId="{13426335-BF5A-481E-A06E-AD37C5399459}" destId="{61048E2A-B250-4721-95CF-CCE31B6A3529}" srcOrd="2" destOrd="0" parTransId="{AA3D0E8C-AEAD-48F0-AA6C-3045E80C9131}" sibTransId="{723C3A51-FA4D-4CC1-A269-5150AAAEE4FC}"/>
    <dgm:cxn modelId="{612EBBC2-5114-4299-B8DB-AF6B635C3062}" srcId="{13426335-BF5A-481E-A06E-AD37C5399459}" destId="{0A10D5DB-CF59-4C11-9782-7B0A85AB70FF}" srcOrd="7" destOrd="0" parTransId="{22633871-8D29-46ED-AE76-BAC4DB8C5B56}" sibTransId="{11D2B09E-5A79-48A6-9254-C53D17FA2421}"/>
    <dgm:cxn modelId="{A8E54BD5-7259-4868-A0CB-3DBD32BB5A3D}" srcId="{13426335-BF5A-481E-A06E-AD37C5399459}" destId="{238EC973-E732-42F0-B9BA-439C1B9DA503}" srcOrd="4" destOrd="0" parTransId="{21A70D5E-F95E-4273-B293-24675AE33E8F}" sibTransId="{40FBEE22-ED6C-471D-B6C3-DA0B99DF2DA9}"/>
    <dgm:cxn modelId="{39996AE0-9C6B-4F23-A1E7-A37E41043B00}" type="presOf" srcId="{61048E2A-B250-4721-95CF-CCE31B6A3529}" destId="{4B10BE33-12D8-455E-88BB-1C4BF80C5CF9}" srcOrd="0" destOrd="0" presId="urn:microsoft.com/office/officeart/2005/8/layout/default"/>
    <dgm:cxn modelId="{8733D2FE-77BD-4D82-8CE5-942FA3CFC560}" srcId="{13426335-BF5A-481E-A06E-AD37C5399459}" destId="{A10EB8AC-7C1E-4318-9708-E9523B477298}" srcOrd="3" destOrd="0" parTransId="{DCF2DD74-DA37-4DCF-9B0E-B0259D142F34}" sibTransId="{14284AB6-47DC-4C0E-A5B6-FC4DED0F6759}"/>
    <dgm:cxn modelId="{D1FF9B5B-7120-412F-B37E-1FC9351A7AA7}" type="presParOf" srcId="{3DC867A4-AEFE-4EA5-88D5-87194727C07A}" destId="{ED124A13-8142-477B-8E54-516902B141EC}" srcOrd="0" destOrd="0" presId="urn:microsoft.com/office/officeart/2005/8/layout/default"/>
    <dgm:cxn modelId="{CEB285A7-9C51-44C8-B6F1-B858F89AF0D4}" type="presParOf" srcId="{3DC867A4-AEFE-4EA5-88D5-87194727C07A}" destId="{5E91CF8F-DF2B-4C63-86CF-10F4BAF44CF7}" srcOrd="1" destOrd="0" presId="urn:microsoft.com/office/officeart/2005/8/layout/default"/>
    <dgm:cxn modelId="{FA48B4B9-46DF-4635-B5F4-51B939C14276}" type="presParOf" srcId="{3DC867A4-AEFE-4EA5-88D5-87194727C07A}" destId="{E006D756-430B-437C-BDE9-26E6BDA0D7F2}" srcOrd="2" destOrd="0" presId="urn:microsoft.com/office/officeart/2005/8/layout/default"/>
    <dgm:cxn modelId="{79B99903-C6CD-4BAA-8425-27D0E8030309}" type="presParOf" srcId="{3DC867A4-AEFE-4EA5-88D5-87194727C07A}" destId="{43B6D8E7-D313-4FAB-BE10-62567ED23218}" srcOrd="3" destOrd="0" presId="urn:microsoft.com/office/officeart/2005/8/layout/default"/>
    <dgm:cxn modelId="{88C88A3F-6930-43A9-84D8-8B4EC6455873}" type="presParOf" srcId="{3DC867A4-AEFE-4EA5-88D5-87194727C07A}" destId="{4B10BE33-12D8-455E-88BB-1C4BF80C5CF9}" srcOrd="4" destOrd="0" presId="urn:microsoft.com/office/officeart/2005/8/layout/default"/>
    <dgm:cxn modelId="{86F3D867-4A58-4532-9B06-54E2C47E74AB}" type="presParOf" srcId="{3DC867A4-AEFE-4EA5-88D5-87194727C07A}" destId="{E6C8C23E-4459-4D3D-BDF6-4245E1E88A8D}" srcOrd="5" destOrd="0" presId="urn:microsoft.com/office/officeart/2005/8/layout/default"/>
    <dgm:cxn modelId="{F73FABEE-0582-42B0-95C1-5DE56D58CA59}" type="presParOf" srcId="{3DC867A4-AEFE-4EA5-88D5-87194727C07A}" destId="{0288F50D-44BE-4674-BC62-220CE5F24F5E}" srcOrd="6" destOrd="0" presId="urn:microsoft.com/office/officeart/2005/8/layout/default"/>
    <dgm:cxn modelId="{7719347C-8F33-48FD-A506-502C07ED9F50}" type="presParOf" srcId="{3DC867A4-AEFE-4EA5-88D5-87194727C07A}" destId="{DA1D8766-C26A-4B6B-B4E6-6A241F5BCE3D}" srcOrd="7" destOrd="0" presId="urn:microsoft.com/office/officeart/2005/8/layout/default"/>
    <dgm:cxn modelId="{558B06CB-23D4-4E86-9153-764F5A90214D}" type="presParOf" srcId="{3DC867A4-AEFE-4EA5-88D5-87194727C07A}" destId="{0ED55A2B-259A-4340-A26B-2305D8378D51}" srcOrd="8" destOrd="0" presId="urn:microsoft.com/office/officeart/2005/8/layout/default"/>
    <dgm:cxn modelId="{83AFF4B3-172A-491D-BC17-DA2E1E8070E4}" type="presParOf" srcId="{3DC867A4-AEFE-4EA5-88D5-87194727C07A}" destId="{25EB791C-001A-4388-817B-3204DDAF10F6}" srcOrd="9" destOrd="0" presId="urn:microsoft.com/office/officeart/2005/8/layout/default"/>
    <dgm:cxn modelId="{8FEEF30A-8637-4CC2-8556-18C64264F830}" type="presParOf" srcId="{3DC867A4-AEFE-4EA5-88D5-87194727C07A}" destId="{86F08D3C-8499-4FF2-8782-56078F4A1941}" srcOrd="10" destOrd="0" presId="urn:microsoft.com/office/officeart/2005/8/layout/default"/>
    <dgm:cxn modelId="{9808FBB9-0400-4916-8463-0B5767857D95}" type="presParOf" srcId="{3DC867A4-AEFE-4EA5-88D5-87194727C07A}" destId="{FD5EE46C-20F2-4BAD-AA0D-9A5C24D772E8}" srcOrd="11" destOrd="0" presId="urn:microsoft.com/office/officeart/2005/8/layout/default"/>
    <dgm:cxn modelId="{200F7792-DAD6-43D2-A67A-AE5A8CFA089B}" type="presParOf" srcId="{3DC867A4-AEFE-4EA5-88D5-87194727C07A}" destId="{09F1A166-0439-4AE9-A9BD-8C0BB659B910}" srcOrd="12" destOrd="0" presId="urn:microsoft.com/office/officeart/2005/8/layout/default"/>
    <dgm:cxn modelId="{679F5BED-9D9F-4206-909F-740566ED85CE}" type="presParOf" srcId="{3DC867A4-AEFE-4EA5-88D5-87194727C07A}" destId="{F80C248F-3C2C-48AB-8D12-EEF5295B9894}" srcOrd="13" destOrd="0" presId="urn:microsoft.com/office/officeart/2005/8/layout/default"/>
    <dgm:cxn modelId="{7ED30863-7230-4450-82C0-A740FF9577FD}" type="presParOf" srcId="{3DC867A4-AEFE-4EA5-88D5-87194727C07A}" destId="{C30BECDE-1F7A-47ED-953C-F2057B957A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26335-BF5A-481E-A06E-AD37C5399459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29BB806-1AF4-418A-B866-4B34A870E26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Broader spectrum of activity (including some mucormycetes)</a:t>
          </a:r>
        </a:p>
      </dgm:t>
    </dgm:pt>
    <dgm:pt modelId="{902B857D-5111-43BF-A29D-037E666E8792}" type="parTrans" cxnId="{F443BC49-E0BF-48EF-8F6E-337FCEFA23CF}">
      <dgm:prSet/>
      <dgm:spPr/>
      <dgm:t>
        <a:bodyPr/>
        <a:lstStyle/>
        <a:p>
          <a:endParaRPr lang="en-US"/>
        </a:p>
      </dgm:t>
    </dgm:pt>
    <dgm:pt modelId="{6E6DBEC4-E8DC-4531-8F82-B55E38CE815B}" type="sibTrans" cxnId="{F443BC49-E0BF-48EF-8F6E-337FCEFA23CF}">
      <dgm:prSet/>
      <dgm:spPr/>
      <dgm:t>
        <a:bodyPr/>
        <a:lstStyle/>
        <a:p>
          <a:endParaRPr lang="en-US"/>
        </a:p>
      </dgm:t>
    </dgm:pt>
    <dgm:pt modelId="{B0DD7A47-117A-4141-B253-C4AC44FA640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Once-daily dosing after the loading dose</a:t>
          </a:r>
        </a:p>
      </dgm:t>
    </dgm:pt>
    <dgm:pt modelId="{1AF33E68-D6D4-44F4-AF07-C11D577EC25A}" type="parTrans" cxnId="{CA629553-9E16-4227-88E8-FB973652A845}">
      <dgm:prSet/>
      <dgm:spPr/>
      <dgm:t>
        <a:bodyPr/>
        <a:lstStyle/>
        <a:p>
          <a:endParaRPr lang="en-US"/>
        </a:p>
      </dgm:t>
    </dgm:pt>
    <dgm:pt modelId="{AFEB469A-6EF7-46BB-9AEA-7C8AB0055A68}" type="sibTrans" cxnId="{CA629553-9E16-4227-88E8-FB973652A845}">
      <dgm:prSet/>
      <dgm:spPr/>
      <dgm:t>
        <a:bodyPr/>
        <a:lstStyle/>
        <a:p>
          <a:endParaRPr lang="en-US"/>
        </a:p>
      </dgm:t>
    </dgm:pt>
    <dgm:pt modelId="{61048E2A-B250-4721-95CF-CCE31B6A352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Linear pharmacokinetics</a:t>
          </a:r>
        </a:p>
      </dgm:t>
    </dgm:pt>
    <dgm:pt modelId="{AA3D0E8C-AEAD-48F0-AA6C-3045E80C9131}" type="parTrans" cxnId="{9AF0D2B3-BCAD-4EFA-BBAF-F43E2E4AB7BC}">
      <dgm:prSet/>
      <dgm:spPr/>
      <dgm:t>
        <a:bodyPr/>
        <a:lstStyle/>
        <a:p>
          <a:endParaRPr lang="en-US"/>
        </a:p>
      </dgm:t>
    </dgm:pt>
    <dgm:pt modelId="{723C3A51-FA4D-4CC1-A269-5150AAAEE4FC}" type="sibTrans" cxnId="{9AF0D2B3-BCAD-4EFA-BBAF-F43E2E4AB7BC}">
      <dgm:prSet/>
      <dgm:spPr/>
      <dgm:t>
        <a:bodyPr/>
        <a:lstStyle/>
        <a:p>
          <a:endParaRPr lang="en-US"/>
        </a:p>
      </dgm:t>
    </dgm:pt>
    <dgm:pt modelId="{A10EB8AC-7C1E-4318-9708-E9523B47729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Less interpatient variability in exposure</a:t>
          </a:r>
        </a:p>
      </dgm:t>
    </dgm:pt>
    <dgm:pt modelId="{DCF2DD74-DA37-4DCF-9B0E-B0259D142F34}" type="parTrans" cxnId="{8733D2FE-77BD-4D82-8CE5-942FA3CFC560}">
      <dgm:prSet/>
      <dgm:spPr/>
      <dgm:t>
        <a:bodyPr/>
        <a:lstStyle/>
        <a:p>
          <a:endParaRPr lang="en-US"/>
        </a:p>
      </dgm:t>
    </dgm:pt>
    <dgm:pt modelId="{14284AB6-47DC-4C0E-A5B6-FC4DED0F6759}" type="sibTrans" cxnId="{8733D2FE-77BD-4D82-8CE5-942FA3CFC560}">
      <dgm:prSet/>
      <dgm:spPr/>
      <dgm:t>
        <a:bodyPr/>
        <a:lstStyle/>
        <a:p>
          <a:endParaRPr lang="en-US"/>
        </a:p>
      </dgm:t>
    </dgm:pt>
    <dgm:pt modelId="{238EC973-E732-42F0-B9BA-439C1B9DA50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Water solubility (no need for cyclodextrin in the intravenous formulation)</a:t>
          </a:r>
        </a:p>
      </dgm:t>
    </dgm:pt>
    <dgm:pt modelId="{21A70D5E-F95E-4273-B293-24675AE33E8F}" type="parTrans" cxnId="{A8E54BD5-7259-4868-A0CB-3DBD32BB5A3D}">
      <dgm:prSet/>
      <dgm:spPr/>
      <dgm:t>
        <a:bodyPr/>
        <a:lstStyle/>
        <a:p>
          <a:endParaRPr lang="en-US"/>
        </a:p>
      </dgm:t>
    </dgm:pt>
    <dgm:pt modelId="{40FBEE22-ED6C-471D-B6C3-DA0B99DF2DA9}" type="sibTrans" cxnId="{A8E54BD5-7259-4868-A0CB-3DBD32BB5A3D}">
      <dgm:prSet/>
      <dgm:spPr/>
      <dgm:t>
        <a:bodyPr/>
        <a:lstStyle/>
        <a:p>
          <a:endParaRPr lang="en-US"/>
        </a:p>
      </dgm:t>
    </dgm:pt>
    <dgm:pt modelId="{7C006F8B-1247-4617-BEE7-756173E75D6C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No prolongation of QT/QTc</a:t>
          </a:r>
        </a:p>
      </dgm:t>
    </dgm:pt>
    <dgm:pt modelId="{7933CCCF-0D50-4282-8DD3-EEAC64366449}" type="parTrans" cxnId="{0E386837-A965-45BA-961A-B4C582B8203C}">
      <dgm:prSet/>
      <dgm:spPr/>
      <dgm:t>
        <a:bodyPr/>
        <a:lstStyle/>
        <a:p>
          <a:endParaRPr lang="en-US"/>
        </a:p>
      </dgm:t>
    </dgm:pt>
    <dgm:pt modelId="{1CFCB5B1-DC7A-4B44-9388-07C88E97701A}" type="sibTrans" cxnId="{0E386837-A965-45BA-961A-B4C582B8203C}">
      <dgm:prSet/>
      <dgm:spPr/>
      <dgm:t>
        <a:bodyPr/>
        <a:lstStyle/>
        <a:p>
          <a:endParaRPr lang="en-US"/>
        </a:p>
      </dgm:t>
    </dgm:pt>
    <dgm:pt modelId="{0FF6BC66-5FAB-4E17-8C04-BBDE00F3B1D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Better tolerability profile</a:t>
          </a:r>
        </a:p>
      </dgm:t>
    </dgm:pt>
    <dgm:pt modelId="{02599955-8687-42B7-A22C-8A8595C562D8}" type="parTrans" cxnId="{236F400F-6FB5-4695-95C1-81A53B5D260A}">
      <dgm:prSet/>
      <dgm:spPr/>
      <dgm:t>
        <a:bodyPr/>
        <a:lstStyle/>
        <a:p>
          <a:endParaRPr lang="en-US"/>
        </a:p>
      </dgm:t>
    </dgm:pt>
    <dgm:pt modelId="{CC561144-8DF3-4825-B82F-D998353AF710}" type="sibTrans" cxnId="{236F400F-6FB5-4695-95C1-81A53B5D260A}">
      <dgm:prSet/>
      <dgm:spPr/>
      <dgm:t>
        <a:bodyPr/>
        <a:lstStyle/>
        <a:p>
          <a:endParaRPr lang="en-US"/>
        </a:p>
      </dgm:t>
    </dgm:pt>
    <dgm:pt modelId="{0A10D5DB-CF59-4C11-9782-7B0A85AB70F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Fewer CYP enzyme-mediated drug-drug interactions</a:t>
          </a:r>
        </a:p>
      </dgm:t>
    </dgm:pt>
    <dgm:pt modelId="{22633871-8D29-46ED-AE76-BAC4DB8C5B56}" type="parTrans" cxnId="{612EBBC2-5114-4299-B8DB-AF6B635C3062}">
      <dgm:prSet/>
      <dgm:spPr/>
      <dgm:t>
        <a:bodyPr/>
        <a:lstStyle/>
        <a:p>
          <a:endParaRPr lang="en-US"/>
        </a:p>
      </dgm:t>
    </dgm:pt>
    <dgm:pt modelId="{11D2B09E-5A79-48A6-9254-C53D17FA2421}" type="sibTrans" cxnId="{612EBBC2-5114-4299-B8DB-AF6B635C3062}">
      <dgm:prSet/>
      <dgm:spPr/>
      <dgm:t>
        <a:bodyPr/>
        <a:lstStyle/>
        <a:p>
          <a:endParaRPr lang="en-US"/>
        </a:p>
      </dgm:t>
    </dgm:pt>
    <dgm:pt modelId="{3DC867A4-AEFE-4EA5-88D5-87194727C07A}" type="pres">
      <dgm:prSet presAssocID="{13426335-BF5A-481E-A06E-AD37C5399459}" presName="diagram" presStyleCnt="0">
        <dgm:presLayoutVars>
          <dgm:dir/>
          <dgm:resizeHandles val="exact"/>
        </dgm:presLayoutVars>
      </dgm:prSet>
      <dgm:spPr/>
    </dgm:pt>
    <dgm:pt modelId="{ED124A13-8142-477B-8E54-516902B141EC}" type="pres">
      <dgm:prSet presAssocID="{929BB806-1AF4-418A-B866-4B34A870E264}" presName="node" presStyleLbl="node1" presStyleIdx="0" presStyleCnt="8">
        <dgm:presLayoutVars>
          <dgm:bulletEnabled val="1"/>
        </dgm:presLayoutVars>
      </dgm:prSet>
      <dgm:spPr/>
    </dgm:pt>
    <dgm:pt modelId="{5E91CF8F-DF2B-4C63-86CF-10F4BAF44CF7}" type="pres">
      <dgm:prSet presAssocID="{6E6DBEC4-E8DC-4531-8F82-B55E38CE815B}" presName="sibTrans" presStyleCnt="0"/>
      <dgm:spPr/>
    </dgm:pt>
    <dgm:pt modelId="{E006D756-430B-437C-BDE9-26E6BDA0D7F2}" type="pres">
      <dgm:prSet presAssocID="{B0DD7A47-117A-4141-B253-C4AC44FA6404}" presName="node" presStyleLbl="node1" presStyleIdx="1" presStyleCnt="8">
        <dgm:presLayoutVars>
          <dgm:bulletEnabled val="1"/>
        </dgm:presLayoutVars>
      </dgm:prSet>
      <dgm:spPr/>
    </dgm:pt>
    <dgm:pt modelId="{43B6D8E7-D313-4FAB-BE10-62567ED23218}" type="pres">
      <dgm:prSet presAssocID="{AFEB469A-6EF7-46BB-9AEA-7C8AB0055A68}" presName="sibTrans" presStyleCnt="0"/>
      <dgm:spPr/>
    </dgm:pt>
    <dgm:pt modelId="{4B10BE33-12D8-455E-88BB-1C4BF80C5CF9}" type="pres">
      <dgm:prSet presAssocID="{61048E2A-B250-4721-95CF-CCE31B6A3529}" presName="node" presStyleLbl="node1" presStyleIdx="2" presStyleCnt="8">
        <dgm:presLayoutVars>
          <dgm:bulletEnabled val="1"/>
        </dgm:presLayoutVars>
      </dgm:prSet>
      <dgm:spPr/>
    </dgm:pt>
    <dgm:pt modelId="{E6C8C23E-4459-4D3D-BDF6-4245E1E88A8D}" type="pres">
      <dgm:prSet presAssocID="{723C3A51-FA4D-4CC1-A269-5150AAAEE4FC}" presName="sibTrans" presStyleCnt="0"/>
      <dgm:spPr/>
    </dgm:pt>
    <dgm:pt modelId="{0288F50D-44BE-4674-BC62-220CE5F24F5E}" type="pres">
      <dgm:prSet presAssocID="{A10EB8AC-7C1E-4318-9708-E9523B477298}" presName="node" presStyleLbl="node1" presStyleIdx="3" presStyleCnt="8">
        <dgm:presLayoutVars>
          <dgm:bulletEnabled val="1"/>
        </dgm:presLayoutVars>
      </dgm:prSet>
      <dgm:spPr/>
    </dgm:pt>
    <dgm:pt modelId="{DA1D8766-C26A-4B6B-B4E6-6A241F5BCE3D}" type="pres">
      <dgm:prSet presAssocID="{14284AB6-47DC-4C0E-A5B6-FC4DED0F6759}" presName="sibTrans" presStyleCnt="0"/>
      <dgm:spPr/>
    </dgm:pt>
    <dgm:pt modelId="{0ED55A2B-259A-4340-A26B-2305D8378D51}" type="pres">
      <dgm:prSet presAssocID="{238EC973-E732-42F0-B9BA-439C1B9DA503}" presName="node" presStyleLbl="node1" presStyleIdx="4" presStyleCnt="8">
        <dgm:presLayoutVars>
          <dgm:bulletEnabled val="1"/>
        </dgm:presLayoutVars>
      </dgm:prSet>
      <dgm:spPr/>
    </dgm:pt>
    <dgm:pt modelId="{25EB791C-001A-4388-817B-3204DDAF10F6}" type="pres">
      <dgm:prSet presAssocID="{40FBEE22-ED6C-471D-B6C3-DA0B99DF2DA9}" presName="sibTrans" presStyleCnt="0"/>
      <dgm:spPr/>
    </dgm:pt>
    <dgm:pt modelId="{86F08D3C-8499-4FF2-8782-56078F4A1941}" type="pres">
      <dgm:prSet presAssocID="{7C006F8B-1247-4617-BEE7-756173E75D6C}" presName="node" presStyleLbl="node1" presStyleIdx="5" presStyleCnt="8">
        <dgm:presLayoutVars>
          <dgm:bulletEnabled val="1"/>
        </dgm:presLayoutVars>
      </dgm:prSet>
      <dgm:spPr/>
    </dgm:pt>
    <dgm:pt modelId="{FD5EE46C-20F2-4BAD-AA0D-9A5C24D772E8}" type="pres">
      <dgm:prSet presAssocID="{1CFCB5B1-DC7A-4B44-9388-07C88E97701A}" presName="sibTrans" presStyleCnt="0"/>
      <dgm:spPr/>
    </dgm:pt>
    <dgm:pt modelId="{09F1A166-0439-4AE9-A9BD-8C0BB659B910}" type="pres">
      <dgm:prSet presAssocID="{0FF6BC66-5FAB-4E17-8C04-BBDE00F3B1D5}" presName="node" presStyleLbl="node1" presStyleIdx="6" presStyleCnt="8">
        <dgm:presLayoutVars>
          <dgm:bulletEnabled val="1"/>
        </dgm:presLayoutVars>
      </dgm:prSet>
      <dgm:spPr/>
    </dgm:pt>
    <dgm:pt modelId="{F80C248F-3C2C-48AB-8D12-EEF5295B9894}" type="pres">
      <dgm:prSet presAssocID="{CC561144-8DF3-4825-B82F-D998353AF710}" presName="sibTrans" presStyleCnt="0"/>
      <dgm:spPr/>
    </dgm:pt>
    <dgm:pt modelId="{C30BECDE-1F7A-47ED-953C-F2057B957A1D}" type="pres">
      <dgm:prSet presAssocID="{0A10D5DB-CF59-4C11-9782-7B0A85AB70FF}" presName="node" presStyleLbl="node1" presStyleIdx="7" presStyleCnt="8">
        <dgm:presLayoutVars>
          <dgm:bulletEnabled val="1"/>
        </dgm:presLayoutVars>
      </dgm:prSet>
      <dgm:spPr/>
    </dgm:pt>
  </dgm:ptLst>
  <dgm:cxnLst>
    <dgm:cxn modelId="{8866DD01-77D7-456A-81BB-EB9D3624D020}" type="presOf" srcId="{B0DD7A47-117A-4141-B253-C4AC44FA6404}" destId="{E006D756-430B-437C-BDE9-26E6BDA0D7F2}" srcOrd="0" destOrd="0" presId="urn:microsoft.com/office/officeart/2005/8/layout/default"/>
    <dgm:cxn modelId="{C4CC6007-6471-45A0-9B94-40CF46B1B110}" type="presOf" srcId="{0FF6BC66-5FAB-4E17-8C04-BBDE00F3B1D5}" destId="{09F1A166-0439-4AE9-A9BD-8C0BB659B910}" srcOrd="0" destOrd="0" presId="urn:microsoft.com/office/officeart/2005/8/layout/default"/>
    <dgm:cxn modelId="{236F400F-6FB5-4695-95C1-81A53B5D260A}" srcId="{13426335-BF5A-481E-A06E-AD37C5399459}" destId="{0FF6BC66-5FAB-4E17-8C04-BBDE00F3B1D5}" srcOrd="6" destOrd="0" parTransId="{02599955-8687-42B7-A22C-8A8595C562D8}" sibTransId="{CC561144-8DF3-4825-B82F-D998353AF710}"/>
    <dgm:cxn modelId="{3DE8BC1C-8F0D-4205-B83D-F019AD666DC1}" type="presOf" srcId="{238EC973-E732-42F0-B9BA-439C1B9DA503}" destId="{0ED55A2B-259A-4340-A26B-2305D8378D51}" srcOrd="0" destOrd="0" presId="urn:microsoft.com/office/officeart/2005/8/layout/default"/>
    <dgm:cxn modelId="{49563129-7302-4885-91EC-74AF7486ABE3}" type="presOf" srcId="{929BB806-1AF4-418A-B866-4B34A870E264}" destId="{ED124A13-8142-477B-8E54-516902B141EC}" srcOrd="0" destOrd="0" presId="urn:microsoft.com/office/officeart/2005/8/layout/default"/>
    <dgm:cxn modelId="{39CFA735-E5EB-4465-9A2F-5E04A715AA79}" type="presOf" srcId="{0A10D5DB-CF59-4C11-9782-7B0A85AB70FF}" destId="{C30BECDE-1F7A-47ED-953C-F2057B957A1D}" srcOrd="0" destOrd="0" presId="urn:microsoft.com/office/officeart/2005/8/layout/default"/>
    <dgm:cxn modelId="{0E386837-A965-45BA-961A-B4C582B8203C}" srcId="{13426335-BF5A-481E-A06E-AD37C5399459}" destId="{7C006F8B-1247-4617-BEE7-756173E75D6C}" srcOrd="5" destOrd="0" parTransId="{7933CCCF-0D50-4282-8DD3-EEAC64366449}" sibTransId="{1CFCB5B1-DC7A-4B44-9388-07C88E97701A}"/>
    <dgm:cxn modelId="{81F3F644-15AD-4824-801F-8A2F3B7229B0}" type="presOf" srcId="{A10EB8AC-7C1E-4318-9708-E9523B477298}" destId="{0288F50D-44BE-4674-BC62-220CE5F24F5E}" srcOrd="0" destOrd="0" presId="urn:microsoft.com/office/officeart/2005/8/layout/default"/>
    <dgm:cxn modelId="{F443BC49-E0BF-48EF-8F6E-337FCEFA23CF}" srcId="{13426335-BF5A-481E-A06E-AD37C5399459}" destId="{929BB806-1AF4-418A-B866-4B34A870E264}" srcOrd="0" destOrd="0" parTransId="{902B857D-5111-43BF-A29D-037E666E8792}" sibTransId="{6E6DBEC4-E8DC-4531-8F82-B55E38CE815B}"/>
    <dgm:cxn modelId="{CA629553-9E16-4227-88E8-FB973652A845}" srcId="{13426335-BF5A-481E-A06E-AD37C5399459}" destId="{B0DD7A47-117A-4141-B253-C4AC44FA6404}" srcOrd="1" destOrd="0" parTransId="{1AF33E68-D6D4-44F4-AF07-C11D577EC25A}" sibTransId="{AFEB469A-6EF7-46BB-9AEA-7C8AB0055A68}"/>
    <dgm:cxn modelId="{CA52318A-D900-4F07-802A-3C3FD06290AA}" type="presOf" srcId="{7C006F8B-1247-4617-BEE7-756173E75D6C}" destId="{86F08D3C-8499-4FF2-8782-56078F4A1941}" srcOrd="0" destOrd="0" presId="urn:microsoft.com/office/officeart/2005/8/layout/default"/>
    <dgm:cxn modelId="{CB6DA195-255B-402B-8C05-61ED4F12F584}" type="presOf" srcId="{13426335-BF5A-481E-A06E-AD37C5399459}" destId="{3DC867A4-AEFE-4EA5-88D5-87194727C07A}" srcOrd="0" destOrd="0" presId="urn:microsoft.com/office/officeart/2005/8/layout/default"/>
    <dgm:cxn modelId="{9AF0D2B3-BCAD-4EFA-BBAF-F43E2E4AB7BC}" srcId="{13426335-BF5A-481E-A06E-AD37C5399459}" destId="{61048E2A-B250-4721-95CF-CCE31B6A3529}" srcOrd="2" destOrd="0" parTransId="{AA3D0E8C-AEAD-48F0-AA6C-3045E80C9131}" sibTransId="{723C3A51-FA4D-4CC1-A269-5150AAAEE4FC}"/>
    <dgm:cxn modelId="{612EBBC2-5114-4299-B8DB-AF6B635C3062}" srcId="{13426335-BF5A-481E-A06E-AD37C5399459}" destId="{0A10D5DB-CF59-4C11-9782-7B0A85AB70FF}" srcOrd="7" destOrd="0" parTransId="{22633871-8D29-46ED-AE76-BAC4DB8C5B56}" sibTransId="{11D2B09E-5A79-48A6-9254-C53D17FA2421}"/>
    <dgm:cxn modelId="{A8E54BD5-7259-4868-A0CB-3DBD32BB5A3D}" srcId="{13426335-BF5A-481E-A06E-AD37C5399459}" destId="{238EC973-E732-42F0-B9BA-439C1B9DA503}" srcOrd="4" destOrd="0" parTransId="{21A70D5E-F95E-4273-B293-24675AE33E8F}" sibTransId="{40FBEE22-ED6C-471D-B6C3-DA0B99DF2DA9}"/>
    <dgm:cxn modelId="{39996AE0-9C6B-4F23-A1E7-A37E41043B00}" type="presOf" srcId="{61048E2A-B250-4721-95CF-CCE31B6A3529}" destId="{4B10BE33-12D8-455E-88BB-1C4BF80C5CF9}" srcOrd="0" destOrd="0" presId="urn:microsoft.com/office/officeart/2005/8/layout/default"/>
    <dgm:cxn modelId="{8733D2FE-77BD-4D82-8CE5-942FA3CFC560}" srcId="{13426335-BF5A-481E-A06E-AD37C5399459}" destId="{A10EB8AC-7C1E-4318-9708-E9523B477298}" srcOrd="3" destOrd="0" parTransId="{DCF2DD74-DA37-4DCF-9B0E-B0259D142F34}" sibTransId="{14284AB6-47DC-4C0E-A5B6-FC4DED0F6759}"/>
    <dgm:cxn modelId="{D1FF9B5B-7120-412F-B37E-1FC9351A7AA7}" type="presParOf" srcId="{3DC867A4-AEFE-4EA5-88D5-87194727C07A}" destId="{ED124A13-8142-477B-8E54-516902B141EC}" srcOrd="0" destOrd="0" presId="urn:microsoft.com/office/officeart/2005/8/layout/default"/>
    <dgm:cxn modelId="{CEB285A7-9C51-44C8-B6F1-B858F89AF0D4}" type="presParOf" srcId="{3DC867A4-AEFE-4EA5-88D5-87194727C07A}" destId="{5E91CF8F-DF2B-4C63-86CF-10F4BAF44CF7}" srcOrd="1" destOrd="0" presId="urn:microsoft.com/office/officeart/2005/8/layout/default"/>
    <dgm:cxn modelId="{FA48B4B9-46DF-4635-B5F4-51B939C14276}" type="presParOf" srcId="{3DC867A4-AEFE-4EA5-88D5-87194727C07A}" destId="{E006D756-430B-437C-BDE9-26E6BDA0D7F2}" srcOrd="2" destOrd="0" presId="urn:microsoft.com/office/officeart/2005/8/layout/default"/>
    <dgm:cxn modelId="{79B99903-C6CD-4BAA-8425-27D0E8030309}" type="presParOf" srcId="{3DC867A4-AEFE-4EA5-88D5-87194727C07A}" destId="{43B6D8E7-D313-4FAB-BE10-62567ED23218}" srcOrd="3" destOrd="0" presId="urn:microsoft.com/office/officeart/2005/8/layout/default"/>
    <dgm:cxn modelId="{88C88A3F-6930-43A9-84D8-8B4EC6455873}" type="presParOf" srcId="{3DC867A4-AEFE-4EA5-88D5-87194727C07A}" destId="{4B10BE33-12D8-455E-88BB-1C4BF80C5CF9}" srcOrd="4" destOrd="0" presId="urn:microsoft.com/office/officeart/2005/8/layout/default"/>
    <dgm:cxn modelId="{86F3D867-4A58-4532-9B06-54E2C47E74AB}" type="presParOf" srcId="{3DC867A4-AEFE-4EA5-88D5-87194727C07A}" destId="{E6C8C23E-4459-4D3D-BDF6-4245E1E88A8D}" srcOrd="5" destOrd="0" presId="urn:microsoft.com/office/officeart/2005/8/layout/default"/>
    <dgm:cxn modelId="{F73FABEE-0582-42B0-95C1-5DE56D58CA59}" type="presParOf" srcId="{3DC867A4-AEFE-4EA5-88D5-87194727C07A}" destId="{0288F50D-44BE-4674-BC62-220CE5F24F5E}" srcOrd="6" destOrd="0" presId="urn:microsoft.com/office/officeart/2005/8/layout/default"/>
    <dgm:cxn modelId="{7719347C-8F33-48FD-A506-502C07ED9F50}" type="presParOf" srcId="{3DC867A4-AEFE-4EA5-88D5-87194727C07A}" destId="{DA1D8766-C26A-4B6B-B4E6-6A241F5BCE3D}" srcOrd="7" destOrd="0" presId="urn:microsoft.com/office/officeart/2005/8/layout/default"/>
    <dgm:cxn modelId="{558B06CB-23D4-4E86-9153-764F5A90214D}" type="presParOf" srcId="{3DC867A4-AEFE-4EA5-88D5-87194727C07A}" destId="{0ED55A2B-259A-4340-A26B-2305D8378D51}" srcOrd="8" destOrd="0" presId="urn:microsoft.com/office/officeart/2005/8/layout/default"/>
    <dgm:cxn modelId="{83AFF4B3-172A-491D-BC17-DA2E1E8070E4}" type="presParOf" srcId="{3DC867A4-AEFE-4EA5-88D5-87194727C07A}" destId="{25EB791C-001A-4388-817B-3204DDAF10F6}" srcOrd="9" destOrd="0" presId="urn:microsoft.com/office/officeart/2005/8/layout/default"/>
    <dgm:cxn modelId="{8FEEF30A-8637-4CC2-8556-18C64264F830}" type="presParOf" srcId="{3DC867A4-AEFE-4EA5-88D5-87194727C07A}" destId="{86F08D3C-8499-4FF2-8782-56078F4A1941}" srcOrd="10" destOrd="0" presId="urn:microsoft.com/office/officeart/2005/8/layout/default"/>
    <dgm:cxn modelId="{9808FBB9-0400-4916-8463-0B5767857D95}" type="presParOf" srcId="{3DC867A4-AEFE-4EA5-88D5-87194727C07A}" destId="{FD5EE46C-20F2-4BAD-AA0D-9A5C24D772E8}" srcOrd="11" destOrd="0" presId="urn:microsoft.com/office/officeart/2005/8/layout/default"/>
    <dgm:cxn modelId="{200F7792-DAD6-43D2-A67A-AE5A8CFA089B}" type="presParOf" srcId="{3DC867A4-AEFE-4EA5-88D5-87194727C07A}" destId="{09F1A166-0439-4AE9-A9BD-8C0BB659B910}" srcOrd="12" destOrd="0" presId="urn:microsoft.com/office/officeart/2005/8/layout/default"/>
    <dgm:cxn modelId="{679F5BED-9D9F-4206-909F-740566ED85CE}" type="presParOf" srcId="{3DC867A4-AEFE-4EA5-88D5-87194727C07A}" destId="{F80C248F-3C2C-48AB-8D12-EEF5295B9894}" srcOrd="13" destOrd="0" presId="urn:microsoft.com/office/officeart/2005/8/layout/default"/>
    <dgm:cxn modelId="{7ED30863-7230-4450-82C0-A740FF9577FD}" type="presParOf" srcId="{3DC867A4-AEFE-4EA5-88D5-87194727C07A}" destId="{C30BECDE-1F7A-47ED-953C-F2057B957A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33E0F-CF2B-144C-BD91-607719D3C3FD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D35A1-FA19-2E46-928F-C6A2775E4FF3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Outcome</a:t>
          </a:r>
        </a:p>
      </dgm:t>
    </dgm:pt>
    <dgm:pt modelId="{8C2393C2-794C-854F-8A27-7A6C5583198E}" type="parTrans" cxnId="{079BA37F-7361-894A-A914-66C14DA193F4}">
      <dgm:prSet/>
      <dgm:spPr/>
      <dgm:t>
        <a:bodyPr/>
        <a:lstStyle/>
        <a:p>
          <a:endParaRPr lang="en-US"/>
        </a:p>
      </dgm:t>
    </dgm:pt>
    <dgm:pt modelId="{EEE448AB-CEF9-BD49-AD42-6B998CBCBA36}" type="sibTrans" cxnId="{079BA37F-7361-894A-A914-66C14DA193F4}">
      <dgm:prSet/>
      <dgm:spPr/>
      <dgm:t>
        <a:bodyPr/>
        <a:lstStyle/>
        <a:p>
          <a:endParaRPr lang="en-US"/>
        </a:p>
      </dgm:t>
    </dgm:pt>
    <dgm:pt modelId="{6E1DD617-392A-EE43-95B4-D54C717A47C5}">
      <dgm:prSet phldrT="[Text]"/>
      <dgm:spPr/>
      <dgm:t>
        <a:bodyPr/>
        <a:lstStyle/>
        <a:p>
          <a:r>
            <a:rPr lang="en-US" dirty="0"/>
            <a:t>MIC pathogen</a:t>
          </a:r>
        </a:p>
      </dgm:t>
    </dgm:pt>
    <dgm:pt modelId="{5616CE8C-2074-BC49-A7E3-4751F5FC42B0}" type="parTrans" cxnId="{E137C68D-DF59-664C-8A7C-8274C391CAB1}">
      <dgm:prSet/>
      <dgm:spPr/>
      <dgm:t>
        <a:bodyPr/>
        <a:lstStyle/>
        <a:p>
          <a:endParaRPr lang="en-US"/>
        </a:p>
      </dgm:t>
    </dgm:pt>
    <dgm:pt modelId="{6FE7BE90-4316-AE4A-8C3B-0E936E5A00FE}" type="sibTrans" cxnId="{E137C68D-DF59-664C-8A7C-8274C391CAB1}">
      <dgm:prSet/>
      <dgm:spPr/>
      <dgm:t>
        <a:bodyPr/>
        <a:lstStyle/>
        <a:p>
          <a:endParaRPr lang="en-US"/>
        </a:p>
      </dgm:t>
    </dgm:pt>
    <dgm:pt modelId="{8C287068-D0CB-204D-A3E8-6FC1D73F8073}">
      <dgm:prSet phldrT="[Text]"/>
      <dgm:spPr/>
      <dgm:t>
        <a:bodyPr/>
        <a:lstStyle/>
        <a:p>
          <a:r>
            <a:rPr lang="en-US" dirty="0"/>
            <a:t>OR @ EOT</a:t>
          </a:r>
        </a:p>
      </dgm:t>
    </dgm:pt>
    <dgm:pt modelId="{948A8275-4F33-8A44-AB02-0D57163B9608}" type="parTrans" cxnId="{847B169A-C02F-2F4C-BFCB-1BFEB2CCB368}">
      <dgm:prSet/>
      <dgm:spPr/>
      <dgm:t>
        <a:bodyPr/>
        <a:lstStyle/>
        <a:p>
          <a:endParaRPr lang="en-US"/>
        </a:p>
      </dgm:t>
    </dgm:pt>
    <dgm:pt modelId="{636740E9-EC2D-3040-9FE7-9D22EE060A73}" type="sibTrans" cxnId="{847B169A-C02F-2F4C-BFCB-1BFEB2CCB368}">
      <dgm:prSet/>
      <dgm:spPr/>
      <dgm:t>
        <a:bodyPr/>
        <a:lstStyle/>
        <a:p>
          <a:endParaRPr lang="en-US"/>
        </a:p>
      </dgm:t>
    </dgm:pt>
    <dgm:pt modelId="{6B085E22-CA68-0F45-8073-8FD2DB5D1DDF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Drug exposure</a:t>
          </a:r>
        </a:p>
      </dgm:t>
    </dgm:pt>
    <dgm:pt modelId="{BC448B66-5F3E-064E-B9C5-1A2EEE81A577}" type="parTrans" cxnId="{6140621E-4B93-B842-96B9-8ADF3E5D85C4}">
      <dgm:prSet/>
      <dgm:spPr/>
      <dgm:t>
        <a:bodyPr/>
        <a:lstStyle/>
        <a:p>
          <a:endParaRPr lang="en-US"/>
        </a:p>
      </dgm:t>
    </dgm:pt>
    <dgm:pt modelId="{B56EE040-96F7-FB42-963D-01C856E85AA4}" type="sibTrans" cxnId="{6140621E-4B93-B842-96B9-8ADF3E5D85C4}">
      <dgm:prSet/>
      <dgm:spPr/>
      <dgm:t>
        <a:bodyPr/>
        <a:lstStyle/>
        <a:p>
          <a:endParaRPr lang="en-US"/>
        </a:p>
      </dgm:t>
    </dgm:pt>
    <dgm:pt modelId="{FD6CA496-66CB-274E-9630-0DA6A8376E5E}">
      <dgm:prSet phldrT="[Text]"/>
      <dgm:spPr/>
      <dgm:t>
        <a:bodyPr/>
        <a:lstStyle/>
        <a:p>
          <a:r>
            <a:rPr lang="en-US" dirty="0"/>
            <a:t>AUC/MIC</a:t>
          </a:r>
        </a:p>
      </dgm:t>
    </dgm:pt>
    <dgm:pt modelId="{273ECFC3-670F-4447-9B30-F2B7A5227CED}" type="parTrans" cxnId="{349D75C7-6FC0-6749-893D-416D286ABA67}">
      <dgm:prSet/>
      <dgm:spPr/>
      <dgm:t>
        <a:bodyPr/>
        <a:lstStyle/>
        <a:p>
          <a:endParaRPr lang="en-US"/>
        </a:p>
      </dgm:t>
    </dgm:pt>
    <dgm:pt modelId="{400AE0E4-0570-764A-AD42-0AD30E431509}" type="sibTrans" cxnId="{349D75C7-6FC0-6749-893D-416D286ABA67}">
      <dgm:prSet/>
      <dgm:spPr/>
      <dgm:t>
        <a:bodyPr/>
        <a:lstStyle/>
        <a:p>
          <a:endParaRPr lang="en-US"/>
        </a:p>
      </dgm:t>
    </dgm:pt>
    <dgm:pt modelId="{B093AC55-B2EE-624C-8157-F8BC5E1E3001}">
      <dgm:prSet phldrT="[Text]"/>
      <dgm:spPr/>
      <dgm:t>
        <a:bodyPr/>
        <a:lstStyle/>
        <a:p>
          <a:r>
            <a:rPr lang="en-US" dirty="0" err="1"/>
            <a:t>C</a:t>
          </a:r>
          <a:r>
            <a:rPr lang="en-US" baseline="-25000" dirty="0" err="1"/>
            <a:t>ss</a:t>
          </a:r>
          <a:endParaRPr lang="en-US" baseline="-25000" dirty="0"/>
        </a:p>
      </dgm:t>
    </dgm:pt>
    <dgm:pt modelId="{8CE7F81F-7E82-2D4A-AA05-3B4BC93113F1}" type="parTrans" cxnId="{412F2028-014A-794C-A7D3-5472F8922BD0}">
      <dgm:prSet/>
      <dgm:spPr/>
      <dgm:t>
        <a:bodyPr/>
        <a:lstStyle/>
        <a:p>
          <a:endParaRPr lang="en-US"/>
        </a:p>
      </dgm:t>
    </dgm:pt>
    <dgm:pt modelId="{D49CDB26-17DB-5646-9F14-534233A20DEB}" type="sibTrans" cxnId="{412F2028-014A-794C-A7D3-5472F8922BD0}">
      <dgm:prSet/>
      <dgm:spPr/>
      <dgm:t>
        <a:bodyPr/>
        <a:lstStyle/>
        <a:p>
          <a:endParaRPr lang="en-US"/>
        </a:p>
      </dgm:t>
    </dgm:pt>
    <dgm:pt modelId="{229CA0CC-B585-1D46-A4F4-B2BA829DF85E}">
      <dgm:prSet phldrT="[Text]"/>
      <dgm:spPr/>
      <dgm:t>
        <a:bodyPr/>
        <a:lstStyle/>
        <a:p>
          <a:r>
            <a:rPr lang="en-US" dirty="0" err="1"/>
            <a:t>AUC</a:t>
          </a:r>
          <a:r>
            <a:rPr lang="en-US" baseline="-25000" dirty="0" err="1"/>
            <a:t>ss</a:t>
          </a:r>
          <a:endParaRPr lang="en-US" baseline="-25000" dirty="0"/>
        </a:p>
      </dgm:t>
    </dgm:pt>
    <dgm:pt modelId="{579672C2-5F3A-0E41-84AE-2CD451B9E90F}" type="parTrans" cxnId="{C35155BB-A7AD-554A-816D-48D5EF7D9638}">
      <dgm:prSet/>
      <dgm:spPr/>
      <dgm:t>
        <a:bodyPr/>
        <a:lstStyle/>
        <a:p>
          <a:endParaRPr lang="en-US"/>
        </a:p>
      </dgm:t>
    </dgm:pt>
    <dgm:pt modelId="{C1EF658B-1F8B-6E42-A9C0-366F2E873D2B}" type="sibTrans" cxnId="{C35155BB-A7AD-554A-816D-48D5EF7D9638}">
      <dgm:prSet/>
      <dgm:spPr/>
      <dgm:t>
        <a:bodyPr/>
        <a:lstStyle/>
        <a:p>
          <a:endParaRPr lang="en-US"/>
        </a:p>
      </dgm:t>
    </dgm:pt>
    <dgm:pt modelId="{CBA9511A-B0B3-6740-BA25-866EDDFC94D9}">
      <dgm:prSet/>
      <dgm:spPr/>
      <dgm:t>
        <a:bodyPr/>
        <a:lstStyle/>
        <a:p>
          <a:r>
            <a:rPr lang="en-US" dirty="0"/>
            <a:t>ACM 42</a:t>
          </a:r>
        </a:p>
      </dgm:t>
    </dgm:pt>
    <dgm:pt modelId="{67226EE9-9D41-3748-8FA2-60C84343348F}" type="parTrans" cxnId="{5DCCC114-0E2B-4345-9938-549EAA6D13A2}">
      <dgm:prSet/>
      <dgm:spPr/>
      <dgm:t>
        <a:bodyPr/>
        <a:lstStyle/>
        <a:p>
          <a:endParaRPr lang="en-US"/>
        </a:p>
      </dgm:t>
    </dgm:pt>
    <dgm:pt modelId="{B16A71C4-FF75-DA41-8F20-002EA10FB009}" type="sibTrans" cxnId="{5DCCC114-0E2B-4345-9938-549EAA6D13A2}">
      <dgm:prSet/>
      <dgm:spPr/>
      <dgm:t>
        <a:bodyPr/>
        <a:lstStyle/>
        <a:p>
          <a:endParaRPr lang="en-US"/>
        </a:p>
      </dgm:t>
    </dgm:pt>
    <dgm:pt modelId="{F5E2C15F-A932-A24F-9AEF-6F299D2162C3}" type="pres">
      <dgm:prSet presAssocID="{81D33E0F-CF2B-144C-BD91-607719D3C3F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EA58C30-5FA7-E94B-8DFD-BCFF0BEDA4B5}" type="pres">
      <dgm:prSet presAssocID="{81D33E0F-CF2B-144C-BD91-607719D3C3FD}" presName="dummyMaxCanvas" presStyleCnt="0"/>
      <dgm:spPr/>
    </dgm:pt>
    <dgm:pt modelId="{28D07667-E88B-744C-AC71-BD9EA065284F}" type="pres">
      <dgm:prSet presAssocID="{81D33E0F-CF2B-144C-BD91-607719D3C3FD}" presName="parentComposite" presStyleCnt="0"/>
      <dgm:spPr/>
    </dgm:pt>
    <dgm:pt modelId="{5320EA19-513B-4343-97ED-EF2F84471116}" type="pres">
      <dgm:prSet presAssocID="{81D33E0F-CF2B-144C-BD91-607719D3C3FD}" presName="parent1" presStyleLbl="alignAccFollowNode1" presStyleIdx="0" presStyleCnt="4">
        <dgm:presLayoutVars>
          <dgm:chMax val="4"/>
        </dgm:presLayoutVars>
      </dgm:prSet>
      <dgm:spPr/>
    </dgm:pt>
    <dgm:pt modelId="{8DB649D7-04D4-2F49-9E34-ED6BE4DCB092}" type="pres">
      <dgm:prSet presAssocID="{81D33E0F-CF2B-144C-BD91-607719D3C3FD}" presName="parent2" presStyleLbl="alignAccFollowNode1" presStyleIdx="1" presStyleCnt="4">
        <dgm:presLayoutVars>
          <dgm:chMax val="4"/>
        </dgm:presLayoutVars>
      </dgm:prSet>
      <dgm:spPr/>
    </dgm:pt>
    <dgm:pt modelId="{31FAA5C6-F72B-BA4A-BDBD-050FC5DF203D}" type="pres">
      <dgm:prSet presAssocID="{81D33E0F-CF2B-144C-BD91-607719D3C3FD}" presName="childrenComposite" presStyleCnt="0"/>
      <dgm:spPr/>
    </dgm:pt>
    <dgm:pt modelId="{C96F26A3-F59F-4247-B9FE-7AEC3A124CB5}" type="pres">
      <dgm:prSet presAssocID="{81D33E0F-CF2B-144C-BD91-607719D3C3FD}" presName="dummyMaxCanvas_ChildArea" presStyleCnt="0"/>
      <dgm:spPr/>
    </dgm:pt>
    <dgm:pt modelId="{6FCD8593-CC5D-DD46-A6AC-7DCC473355C6}" type="pres">
      <dgm:prSet presAssocID="{81D33E0F-CF2B-144C-BD91-607719D3C3FD}" presName="fulcrum" presStyleLbl="alignAccFollowNode1" presStyleIdx="2" presStyleCnt="4"/>
      <dgm:spPr>
        <a:solidFill>
          <a:srgbClr val="A79FAA">
            <a:alpha val="90000"/>
          </a:srgbClr>
        </a:solidFill>
      </dgm:spPr>
    </dgm:pt>
    <dgm:pt modelId="{1E7F10AA-FCC1-1F49-A70C-FBFDA89415D2}" type="pres">
      <dgm:prSet presAssocID="{81D33E0F-CF2B-144C-BD91-607719D3C3FD}" presName="balance_33" presStyleLbl="alignAccFollowNode1" presStyleIdx="3" presStyleCnt="4">
        <dgm:presLayoutVars>
          <dgm:bulletEnabled val="1"/>
        </dgm:presLayoutVars>
      </dgm:prSet>
      <dgm:spPr>
        <a:solidFill>
          <a:srgbClr val="A79FAA">
            <a:alpha val="90000"/>
          </a:srgbClr>
        </a:solidFill>
      </dgm:spPr>
    </dgm:pt>
    <dgm:pt modelId="{28C4EEB6-6448-F343-A1E1-A3A8F74433D4}" type="pres">
      <dgm:prSet presAssocID="{81D33E0F-CF2B-144C-BD91-607719D3C3FD}" presName="right_33_1" presStyleLbl="node1" presStyleIdx="0" presStyleCnt="6">
        <dgm:presLayoutVars>
          <dgm:bulletEnabled val="1"/>
        </dgm:presLayoutVars>
      </dgm:prSet>
      <dgm:spPr/>
    </dgm:pt>
    <dgm:pt modelId="{8FF0FBD4-BB51-704F-B587-213F178E6BDD}" type="pres">
      <dgm:prSet presAssocID="{81D33E0F-CF2B-144C-BD91-607719D3C3FD}" presName="right_33_2" presStyleLbl="node1" presStyleIdx="1" presStyleCnt="6">
        <dgm:presLayoutVars>
          <dgm:bulletEnabled val="1"/>
        </dgm:presLayoutVars>
      </dgm:prSet>
      <dgm:spPr/>
    </dgm:pt>
    <dgm:pt modelId="{E237817B-38FA-2043-81EC-F5D90FB0EEA2}" type="pres">
      <dgm:prSet presAssocID="{81D33E0F-CF2B-144C-BD91-607719D3C3FD}" presName="right_33_3" presStyleLbl="node1" presStyleIdx="2" presStyleCnt="6">
        <dgm:presLayoutVars>
          <dgm:bulletEnabled val="1"/>
        </dgm:presLayoutVars>
      </dgm:prSet>
      <dgm:spPr/>
    </dgm:pt>
    <dgm:pt modelId="{FFC9E172-3577-9E41-A3BB-E7ABA4D6A52F}" type="pres">
      <dgm:prSet presAssocID="{81D33E0F-CF2B-144C-BD91-607719D3C3FD}" presName="left_33_1" presStyleLbl="node1" presStyleIdx="3" presStyleCnt="6">
        <dgm:presLayoutVars>
          <dgm:bulletEnabled val="1"/>
        </dgm:presLayoutVars>
      </dgm:prSet>
      <dgm:spPr/>
    </dgm:pt>
    <dgm:pt modelId="{89D077C5-E26B-3A43-AB25-6068AA72A910}" type="pres">
      <dgm:prSet presAssocID="{81D33E0F-CF2B-144C-BD91-607719D3C3FD}" presName="left_33_2" presStyleLbl="node1" presStyleIdx="4" presStyleCnt="6">
        <dgm:presLayoutVars>
          <dgm:bulletEnabled val="1"/>
        </dgm:presLayoutVars>
      </dgm:prSet>
      <dgm:spPr/>
    </dgm:pt>
    <dgm:pt modelId="{680E787E-1C5E-8F4A-914B-C60506CC23FE}" type="pres">
      <dgm:prSet presAssocID="{81D33E0F-CF2B-144C-BD91-607719D3C3FD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11616E11-1BDA-8340-B788-79955C24380B}" type="presOf" srcId="{FD6CA496-66CB-274E-9630-0DA6A8376E5E}" destId="{28C4EEB6-6448-F343-A1E1-A3A8F74433D4}" srcOrd="0" destOrd="0" presId="urn:microsoft.com/office/officeart/2005/8/layout/balance1"/>
    <dgm:cxn modelId="{5DCCC114-0E2B-4345-9938-549EAA6D13A2}" srcId="{82CD35A1-FA19-2E46-928F-C6A2775E4FF3}" destId="{CBA9511A-B0B3-6740-BA25-866EDDFC94D9}" srcOrd="2" destOrd="0" parTransId="{67226EE9-9D41-3748-8FA2-60C84343348F}" sibTransId="{B16A71C4-FF75-DA41-8F20-002EA10FB009}"/>
    <dgm:cxn modelId="{6140621E-4B93-B842-96B9-8ADF3E5D85C4}" srcId="{81D33E0F-CF2B-144C-BD91-607719D3C3FD}" destId="{6B085E22-CA68-0F45-8073-8FD2DB5D1DDF}" srcOrd="1" destOrd="0" parTransId="{BC448B66-5F3E-064E-B9C5-1A2EEE81A577}" sibTransId="{B56EE040-96F7-FB42-963D-01C856E85AA4}"/>
    <dgm:cxn modelId="{412F2028-014A-794C-A7D3-5472F8922BD0}" srcId="{6B085E22-CA68-0F45-8073-8FD2DB5D1DDF}" destId="{B093AC55-B2EE-624C-8157-F8BC5E1E3001}" srcOrd="1" destOrd="0" parTransId="{8CE7F81F-7E82-2D4A-AA05-3B4BC93113F1}" sibTransId="{D49CDB26-17DB-5646-9F14-534233A20DEB}"/>
    <dgm:cxn modelId="{29FC6F3C-5EB7-1143-9B7E-2A717AE1529E}" type="presOf" srcId="{6E1DD617-392A-EE43-95B4-D54C717A47C5}" destId="{FFC9E172-3577-9E41-A3BB-E7ABA4D6A52F}" srcOrd="0" destOrd="0" presId="urn:microsoft.com/office/officeart/2005/8/layout/balance1"/>
    <dgm:cxn modelId="{0987D148-DF55-F742-A850-19F1404B359B}" type="presOf" srcId="{CBA9511A-B0B3-6740-BA25-866EDDFC94D9}" destId="{680E787E-1C5E-8F4A-914B-C60506CC23FE}" srcOrd="0" destOrd="0" presId="urn:microsoft.com/office/officeart/2005/8/layout/balance1"/>
    <dgm:cxn modelId="{28E7C951-9598-6B4C-AC32-550877F84485}" type="presOf" srcId="{229CA0CC-B585-1D46-A4F4-B2BA829DF85E}" destId="{E237817B-38FA-2043-81EC-F5D90FB0EEA2}" srcOrd="0" destOrd="0" presId="urn:microsoft.com/office/officeart/2005/8/layout/balance1"/>
    <dgm:cxn modelId="{079BA37F-7361-894A-A914-66C14DA193F4}" srcId="{81D33E0F-CF2B-144C-BD91-607719D3C3FD}" destId="{82CD35A1-FA19-2E46-928F-C6A2775E4FF3}" srcOrd="0" destOrd="0" parTransId="{8C2393C2-794C-854F-8A27-7A6C5583198E}" sibTransId="{EEE448AB-CEF9-BD49-AD42-6B998CBCBA36}"/>
    <dgm:cxn modelId="{E137C68D-DF59-664C-8A7C-8274C391CAB1}" srcId="{82CD35A1-FA19-2E46-928F-C6A2775E4FF3}" destId="{6E1DD617-392A-EE43-95B4-D54C717A47C5}" srcOrd="0" destOrd="0" parTransId="{5616CE8C-2074-BC49-A7E3-4751F5FC42B0}" sibTransId="{6FE7BE90-4316-AE4A-8C3B-0E936E5A00FE}"/>
    <dgm:cxn modelId="{847B169A-C02F-2F4C-BFCB-1BFEB2CCB368}" srcId="{82CD35A1-FA19-2E46-928F-C6A2775E4FF3}" destId="{8C287068-D0CB-204D-A3E8-6FC1D73F8073}" srcOrd="1" destOrd="0" parTransId="{948A8275-4F33-8A44-AB02-0D57163B9608}" sibTransId="{636740E9-EC2D-3040-9FE7-9D22EE060A73}"/>
    <dgm:cxn modelId="{D33FAEB8-82CF-2741-A62A-5AA6DE285C5C}" type="presOf" srcId="{81D33E0F-CF2B-144C-BD91-607719D3C3FD}" destId="{F5E2C15F-A932-A24F-9AEF-6F299D2162C3}" srcOrd="0" destOrd="0" presId="urn:microsoft.com/office/officeart/2005/8/layout/balance1"/>
    <dgm:cxn modelId="{C35155BB-A7AD-554A-816D-48D5EF7D9638}" srcId="{6B085E22-CA68-0F45-8073-8FD2DB5D1DDF}" destId="{229CA0CC-B585-1D46-A4F4-B2BA829DF85E}" srcOrd="2" destOrd="0" parTransId="{579672C2-5F3A-0E41-84AE-2CD451B9E90F}" sibTransId="{C1EF658B-1F8B-6E42-A9C0-366F2E873D2B}"/>
    <dgm:cxn modelId="{94F31EC5-3AF1-B943-90F7-E037F5E027EC}" type="presOf" srcId="{6B085E22-CA68-0F45-8073-8FD2DB5D1DDF}" destId="{8DB649D7-04D4-2F49-9E34-ED6BE4DCB092}" srcOrd="0" destOrd="0" presId="urn:microsoft.com/office/officeart/2005/8/layout/balance1"/>
    <dgm:cxn modelId="{349D75C7-6FC0-6749-893D-416D286ABA67}" srcId="{6B085E22-CA68-0F45-8073-8FD2DB5D1DDF}" destId="{FD6CA496-66CB-274E-9630-0DA6A8376E5E}" srcOrd="0" destOrd="0" parTransId="{273ECFC3-670F-4447-9B30-F2B7A5227CED}" sibTransId="{400AE0E4-0570-764A-AD42-0AD30E431509}"/>
    <dgm:cxn modelId="{71FE5DD0-E688-054A-B927-5612921F4D23}" type="presOf" srcId="{82CD35A1-FA19-2E46-928F-C6A2775E4FF3}" destId="{5320EA19-513B-4343-97ED-EF2F84471116}" srcOrd="0" destOrd="0" presId="urn:microsoft.com/office/officeart/2005/8/layout/balance1"/>
    <dgm:cxn modelId="{8D6E73E5-4DF4-514A-B270-72810070CCD8}" type="presOf" srcId="{8C287068-D0CB-204D-A3E8-6FC1D73F8073}" destId="{89D077C5-E26B-3A43-AB25-6068AA72A910}" srcOrd="0" destOrd="0" presId="urn:microsoft.com/office/officeart/2005/8/layout/balance1"/>
    <dgm:cxn modelId="{468965F4-97BC-A14B-BC92-53833D95FD60}" type="presOf" srcId="{B093AC55-B2EE-624C-8157-F8BC5E1E3001}" destId="{8FF0FBD4-BB51-704F-B587-213F178E6BDD}" srcOrd="0" destOrd="0" presId="urn:microsoft.com/office/officeart/2005/8/layout/balance1"/>
    <dgm:cxn modelId="{8985B457-6E44-D64D-968D-D50A90790E48}" type="presParOf" srcId="{F5E2C15F-A932-A24F-9AEF-6F299D2162C3}" destId="{AEA58C30-5FA7-E94B-8DFD-BCFF0BEDA4B5}" srcOrd="0" destOrd="0" presId="urn:microsoft.com/office/officeart/2005/8/layout/balance1"/>
    <dgm:cxn modelId="{E18F038D-18A1-0B43-A7F5-9679D4229248}" type="presParOf" srcId="{F5E2C15F-A932-A24F-9AEF-6F299D2162C3}" destId="{28D07667-E88B-744C-AC71-BD9EA065284F}" srcOrd="1" destOrd="0" presId="urn:microsoft.com/office/officeart/2005/8/layout/balance1"/>
    <dgm:cxn modelId="{7D95B89C-B411-5B4A-88E7-15156C21FCC7}" type="presParOf" srcId="{28D07667-E88B-744C-AC71-BD9EA065284F}" destId="{5320EA19-513B-4343-97ED-EF2F84471116}" srcOrd="0" destOrd="0" presId="urn:microsoft.com/office/officeart/2005/8/layout/balance1"/>
    <dgm:cxn modelId="{0CF4AA72-ABD0-C543-977F-EF5E176852E5}" type="presParOf" srcId="{28D07667-E88B-744C-AC71-BD9EA065284F}" destId="{8DB649D7-04D4-2F49-9E34-ED6BE4DCB092}" srcOrd="1" destOrd="0" presId="urn:microsoft.com/office/officeart/2005/8/layout/balance1"/>
    <dgm:cxn modelId="{5A597ECF-B5E7-8A47-9D1C-36BC3413A81B}" type="presParOf" srcId="{F5E2C15F-A932-A24F-9AEF-6F299D2162C3}" destId="{31FAA5C6-F72B-BA4A-BDBD-050FC5DF203D}" srcOrd="2" destOrd="0" presId="urn:microsoft.com/office/officeart/2005/8/layout/balance1"/>
    <dgm:cxn modelId="{DA683821-AFBD-FF4F-AED0-5926AAD9CF0E}" type="presParOf" srcId="{31FAA5C6-F72B-BA4A-BDBD-050FC5DF203D}" destId="{C96F26A3-F59F-4247-B9FE-7AEC3A124CB5}" srcOrd="0" destOrd="0" presId="urn:microsoft.com/office/officeart/2005/8/layout/balance1"/>
    <dgm:cxn modelId="{CF5FDF99-3BA4-B44C-912A-B0ECB7E85959}" type="presParOf" srcId="{31FAA5C6-F72B-BA4A-BDBD-050FC5DF203D}" destId="{6FCD8593-CC5D-DD46-A6AC-7DCC473355C6}" srcOrd="1" destOrd="0" presId="urn:microsoft.com/office/officeart/2005/8/layout/balance1"/>
    <dgm:cxn modelId="{5B87AD98-696F-8742-979F-0000269ACBA2}" type="presParOf" srcId="{31FAA5C6-F72B-BA4A-BDBD-050FC5DF203D}" destId="{1E7F10AA-FCC1-1F49-A70C-FBFDA89415D2}" srcOrd="2" destOrd="0" presId="urn:microsoft.com/office/officeart/2005/8/layout/balance1"/>
    <dgm:cxn modelId="{0B2CB352-AFEE-514C-AA25-7AC27FBC5AE0}" type="presParOf" srcId="{31FAA5C6-F72B-BA4A-BDBD-050FC5DF203D}" destId="{28C4EEB6-6448-F343-A1E1-A3A8F74433D4}" srcOrd="3" destOrd="0" presId="urn:microsoft.com/office/officeart/2005/8/layout/balance1"/>
    <dgm:cxn modelId="{54C049BF-81CC-A140-A335-58D9AC037164}" type="presParOf" srcId="{31FAA5C6-F72B-BA4A-BDBD-050FC5DF203D}" destId="{8FF0FBD4-BB51-704F-B587-213F178E6BDD}" srcOrd="4" destOrd="0" presId="urn:microsoft.com/office/officeart/2005/8/layout/balance1"/>
    <dgm:cxn modelId="{952DBC28-A25A-E64D-AE4A-BDDBD8E6B91C}" type="presParOf" srcId="{31FAA5C6-F72B-BA4A-BDBD-050FC5DF203D}" destId="{E237817B-38FA-2043-81EC-F5D90FB0EEA2}" srcOrd="5" destOrd="0" presId="urn:microsoft.com/office/officeart/2005/8/layout/balance1"/>
    <dgm:cxn modelId="{97C64D94-7C17-0549-930E-7987DAEBDB84}" type="presParOf" srcId="{31FAA5C6-F72B-BA4A-BDBD-050FC5DF203D}" destId="{FFC9E172-3577-9E41-A3BB-E7ABA4D6A52F}" srcOrd="6" destOrd="0" presId="urn:microsoft.com/office/officeart/2005/8/layout/balance1"/>
    <dgm:cxn modelId="{977721A7-C2C2-EA4C-90A9-23FBFDA37F5F}" type="presParOf" srcId="{31FAA5C6-F72B-BA4A-BDBD-050FC5DF203D}" destId="{89D077C5-E26B-3A43-AB25-6068AA72A910}" srcOrd="7" destOrd="0" presId="urn:microsoft.com/office/officeart/2005/8/layout/balance1"/>
    <dgm:cxn modelId="{26291072-E5FE-CA41-9FA8-834991773EAF}" type="presParOf" srcId="{31FAA5C6-F72B-BA4A-BDBD-050FC5DF203D}" destId="{680E787E-1C5E-8F4A-914B-C60506CC23FE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9CDEE-8E35-40A6-9639-15EB7AB5FF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953F48C-4AF2-4E77-8FA5-3BD445B8B4B6}">
      <dgm:prSet phldrT="[Tekst]" custT="1"/>
      <dgm:spPr/>
      <dgm:t>
        <a:bodyPr/>
        <a:lstStyle/>
        <a:p>
          <a:pPr algn="ctr"/>
          <a:r>
            <a:rPr lang="en-US" sz="800" b="1" noProof="0" dirty="0"/>
            <a:t>Patient on mold active prophylaxis with new pulmonary nodule(s)</a:t>
          </a:r>
        </a:p>
        <a:p>
          <a:pPr algn="ctr"/>
          <a:r>
            <a:rPr lang="en-US" sz="800" b="1" noProof="0" dirty="0"/>
            <a:t>= possible bIMD</a:t>
          </a:r>
        </a:p>
      </dgm:t>
    </dgm:pt>
    <dgm:pt modelId="{D452C87E-2573-49EF-9EDD-2957268D688D}" type="parTrans" cxnId="{AA29F56E-99DD-4F77-9C57-3BEE96E6B45B}">
      <dgm:prSet/>
      <dgm:spPr/>
      <dgm:t>
        <a:bodyPr/>
        <a:lstStyle/>
        <a:p>
          <a:endParaRPr lang="en-US" sz="2000" noProof="0" dirty="0"/>
        </a:p>
      </dgm:t>
    </dgm:pt>
    <dgm:pt modelId="{1822126A-B372-4A05-9CFD-8E810688AB8D}" type="sibTrans" cxnId="{AA29F56E-99DD-4F77-9C57-3BEE96E6B45B}">
      <dgm:prSet/>
      <dgm:spPr/>
      <dgm:t>
        <a:bodyPr/>
        <a:lstStyle/>
        <a:p>
          <a:endParaRPr lang="en-US" sz="2000" noProof="0" dirty="0"/>
        </a:p>
      </dgm:t>
    </dgm:pt>
    <dgm:pt modelId="{7681A0A8-4859-4904-A7F2-A1A2B8D4140A}">
      <dgm:prSet phldrT="[Tekst]" custT="1"/>
      <dgm:spPr/>
      <dgm:t>
        <a:bodyPr/>
        <a:lstStyle/>
        <a:p>
          <a:pPr algn="ctr"/>
          <a:r>
            <a:rPr lang="en-US" sz="800" b="1" noProof="0" dirty="0"/>
            <a:t>Invasive Mold Disease (~ 50%)	</a:t>
          </a:r>
        </a:p>
      </dgm:t>
    </dgm:pt>
    <dgm:pt modelId="{756D1D51-771F-4673-B343-608407A56BE5}" type="parTrans" cxnId="{6260595C-D03A-42E6-9821-3DE3B7EB908C}">
      <dgm:prSet/>
      <dgm:spPr/>
      <dgm:t>
        <a:bodyPr/>
        <a:lstStyle/>
        <a:p>
          <a:endParaRPr lang="en-US" sz="2000" noProof="0" dirty="0"/>
        </a:p>
      </dgm:t>
    </dgm:pt>
    <dgm:pt modelId="{391C8737-5DDE-46B3-9044-77A1BE9E1A9D}" type="sibTrans" cxnId="{6260595C-D03A-42E6-9821-3DE3B7EB908C}">
      <dgm:prSet/>
      <dgm:spPr/>
      <dgm:t>
        <a:bodyPr/>
        <a:lstStyle/>
        <a:p>
          <a:endParaRPr lang="en-US" sz="2000" noProof="0" dirty="0"/>
        </a:p>
      </dgm:t>
    </dgm:pt>
    <dgm:pt modelId="{40E01EBF-6D19-418E-9B78-2349ECBD7C2A}">
      <dgm:prSet phldrT="[Tekst]" custT="1"/>
      <dgm:spPr/>
      <dgm:t>
        <a:bodyPr/>
        <a:lstStyle/>
        <a:p>
          <a:r>
            <a:rPr lang="en-US" sz="800" b="1" i="0" noProof="0" dirty="0"/>
            <a:t>Azole-S</a:t>
          </a:r>
        </a:p>
        <a:p>
          <a:r>
            <a:rPr lang="en-US" sz="800" b="1" i="1" noProof="0" dirty="0"/>
            <a:t>Aspergillus</a:t>
          </a:r>
          <a:r>
            <a:rPr lang="en-US" sz="800" b="1" noProof="0" dirty="0"/>
            <a:t> spp.</a:t>
          </a:r>
        </a:p>
      </dgm:t>
    </dgm:pt>
    <dgm:pt modelId="{AFD78718-7C4C-479B-B95D-B4A88CBB4DFD}" type="parTrans" cxnId="{BF3E6970-441C-4D22-A601-C7B8B6A3D7EB}">
      <dgm:prSet/>
      <dgm:spPr/>
      <dgm:t>
        <a:bodyPr/>
        <a:lstStyle/>
        <a:p>
          <a:endParaRPr lang="en-US" sz="2000" noProof="0" dirty="0"/>
        </a:p>
      </dgm:t>
    </dgm:pt>
    <dgm:pt modelId="{6C979ECF-9EF2-4855-A238-CDAC74B5298E}" type="sibTrans" cxnId="{BF3E6970-441C-4D22-A601-C7B8B6A3D7EB}">
      <dgm:prSet/>
      <dgm:spPr/>
      <dgm:t>
        <a:bodyPr/>
        <a:lstStyle/>
        <a:p>
          <a:endParaRPr lang="en-US" sz="2000" noProof="0" dirty="0"/>
        </a:p>
      </dgm:t>
    </dgm:pt>
    <dgm:pt modelId="{5EC2ED33-E275-44F7-AB93-637C49174880}">
      <dgm:prSet phldrT="[Tekst]" custT="1"/>
      <dgm:spPr/>
      <dgm:t>
        <a:bodyPr/>
        <a:lstStyle/>
        <a:p>
          <a:r>
            <a:rPr lang="en-US" sz="800" b="1" noProof="0" dirty="0"/>
            <a:t>Mucorales</a:t>
          </a:r>
        </a:p>
        <a:p>
          <a:r>
            <a:rPr lang="en-US" sz="800" b="1" i="1" noProof="0" dirty="0"/>
            <a:t>Fusarium</a:t>
          </a:r>
          <a:r>
            <a:rPr lang="en-US" sz="800" b="1" noProof="0" dirty="0"/>
            <a:t> spp. </a:t>
          </a:r>
        </a:p>
        <a:p>
          <a:r>
            <a:rPr lang="en-US" sz="800" b="1" i="1" noProof="0" dirty="0"/>
            <a:t>Scedosporium</a:t>
          </a:r>
          <a:r>
            <a:rPr lang="en-US" sz="800" b="1" noProof="0" dirty="0"/>
            <a:t> spp. </a:t>
          </a:r>
        </a:p>
        <a:p>
          <a:r>
            <a:rPr lang="en-US" sz="800" b="1" i="1" noProof="0" dirty="0"/>
            <a:t>Lomentospora</a:t>
          </a:r>
          <a:r>
            <a:rPr lang="en-US" sz="800" b="1" noProof="0" dirty="0"/>
            <a:t> spp.</a:t>
          </a:r>
        </a:p>
      </dgm:t>
    </dgm:pt>
    <dgm:pt modelId="{ED6E2E40-E8B9-493F-A9BE-08DCABB02778}" type="parTrans" cxnId="{CF2138E6-F7D2-4A0F-A934-120BBF0A4448}">
      <dgm:prSet/>
      <dgm:spPr/>
      <dgm:t>
        <a:bodyPr/>
        <a:lstStyle/>
        <a:p>
          <a:endParaRPr lang="en-US" sz="2000" noProof="0" dirty="0"/>
        </a:p>
      </dgm:t>
    </dgm:pt>
    <dgm:pt modelId="{FA0BDEC5-C2A5-4219-9CB2-F6845711FF7D}" type="sibTrans" cxnId="{CF2138E6-F7D2-4A0F-A934-120BBF0A4448}">
      <dgm:prSet/>
      <dgm:spPr/>
      <dgm:t>
        <a:bodyPr/>
        <a:lstStyle/>
        <a:p>
          <a:endParaRPr lang="en-US" sz="2000" noProof="0" dirty="0"/>
        </a:p>
      </dgm:t>
    </dgm:pt>
    <dgm:pt modelId="{FD772EA1-2D0C-490C-866B-F8710201D8E7}">
      <dgm:prSet phldrT="[Tekst]" custT="1"/>
      <dgm:spPr/>
      <dgm:t>
        <a:bodyPr/>
        <a:lstStyle/>
        <a:p>
          <a:pPr algn="ctr"/>
          <a:r>
            <a:rPr lang="en-US" sz="800" b="1" noProof="0" dirty="0"/>
            <a:t>Mimickers of IMD</a:t>
          </a:r>
        </a:p>
        <a:p>
          <a:pPr algn="ctr"/>
          <a:r>
            <a:rPr lang="en-US" sz="800" b="1" noProof="0" dirty="0"/>
            <a:t>(~ 50%)</a:t>
          </a:r>
        </a:p>
      </dgm:t>
    </dgm:pt>
    <dgm:pt modelId="{CAE0A031-8BFC-4B24-8EA3-E26D5C510652}" type="parTrans" cxnId="{83696B00-0967-4EE5-81F1-1A4EBC9C875A}">
      <dgm:prSet/>
      <dgm:spPr/>
      <dgm:t>
        <a:bodyPr/>
        <a:lstStyle/>
        <a:p>
          <a:endParaRPr lang="en-US" sz="2000" noProof="0" dirty="0"/>
        </a:p>
      </dgm:t>
    </dgm:pt>
    <dgm:pt modelId="{8EABB928-1A5F-4621-B655-C7777F984286}" type="sibTrans" cxnId="{83696B00-0967-4EE5-81F1-1A4EBC9C875A}">
      <dgm:prSet/>
      <dgm:spPr/>
      <dgm:t>
        <a:bodyPr/>
        <a:lstStyle/>
        <a:p>
          <a:endParaRPr lang="en-US" sz="2000" noProof="0" dirty="0"/>
        </a:p>
      </dgm:t>
    </dgm:pt>
    <dgm:pt modelId="{FBF6442B-C87F-40EC-95ED-C365DA065848}">
      <dgm:prSet phldrT="[Tekst]" custT="1"/>
      <dgm:spPr/>
      <dgm:t>
        <a:bodyPr/>
        <a:lstStyle/>
        <a:p>
          <a:r>
            <a:rPr lang="en-US" sz="800" b="1" noProof="0" dirty="0"/>
            <a:t>Infectious</a:t>
          </a:r>
        </a:p>
      </dgm:t>
    </dgm:pt>
    <dgm:pt modelId="{BF668772-300F-47A0-A6C0-4F27CEC270B5}" type="parTrans" cxnId="{1B8135BE-959F-4F82-81B2-1B5F5C71E625}">
      <dgm:prSet/>
      <dgm:spPr/>
      <dgm:t>
        <a:bodyPr/>
        <a:lstStyle/>
        <a:p>
          <a:endParaRPr lang="en-US" sz="2000" noProof="0" dirty="0"/>
        </a:p>
      </dgm:t>
    </dgm:pt>
    <dgm:pt modelId="{5FE9C837-BD29-4F39-B025-2FD313F99DE0}" type="sibTrans" cxnId="{1B8135BE-959F-4F82-81B2-1B5F5C71E625}">
      <dgm:prSet/>
      <dgm:spPr/>
      <dgm:t>
        <a:bodyPr/>
        <a:lstStyle/>
        <a:p>
          <a:endParaRPr lang="en-US" sz="2000" noProof="0" dirty="0"/>
        </a:p>
      </dgm:t>
    </dgm:pt>
    <dgm:pt modelId="{268F7C3D-1777-44B4-B838-EF8B07DDF9A1}">
      <dgm:prSet custT="1"/>
      <dgm:spPr/>
      <dgm:t>
        <a:bodyPr/>
        <a:lstStyle/>
        <a:p>
          <a:r>
            <a:rPr lang="en-US" sz="800" b="1" noProof="0" dirty="0"/>
            <a:t>Non-infectious</a:t>
          </a:r>
        </a:p>
      </dgm:t>
    </dgm:pt>
    <dgm:pt modelId="{77706087-57F7-4076-A8CF-D7E31354055C}" type="parTrans" cxnId="{9D05891F-37CD-40B7-A069-36A7A8F734E5}">
      <dgm:prSet/>
      <dgm:spPr/>
      <dgm:t>
        <a:bodyPr/>
        <a:lstStyle/>
        <a:p>
          <a:endParaRPr lang="nl-NL" sz="2000"/>
        </a:p>
      </dgm:t>
    </dgm:pt>
    <dgm:pt modelId="{DDCA091E-5EA0-4E43-8E2F-B61B91D8ECA3}" type="sibTrans" cxnId="{9D05891F-37CD-40B7-A069-36A7A8F734E5}">
      <dgm:prSet/>
      <dgm:spPr/>
      <dgm:t>
        <a:bodyPr/>
        <a:lstStyle/>
        <a:p>
          <a:endParaRPr lang="nl-NL" sz="2000"/>
        </a:p>
      </dgm:t>
    </dgm:pt>
    <dgm:pt modelId="{365B6922-3F6A-4235-943A-9BE2B4F55DDD}">
      <dgm:prSet custT="1"/>
      <dgm:spPr/>
      <dgm:t>
        <a:bodyPr/>
        <a:lstStyle/>
        <a:p>
          <a:r>
            <a:rPr lang="nl-NL" sz="800" b="1" dirty="0"/>
            <a:t>Azole-R </a:t>
          </a:r>
        </a:p>
        <a:p>
          <a:r>
            <a:rPr lang="nl-NL" sz="800" b="1" i="1" dirty="0"/>
            <a:t>Aspergillus</a:t>
          </a:r>
          <a:r>
            <a:rPr lang="nl-NL" sz="800" b="1" dirty="0"/>
            <a:t> spp.	</a:t>
          </a:r>
        </a:p>
      </dgm:t>
    </dgm:pt>
    <dgm:pt modelId="{A4E768D5-97E3-4474-AB05-0D50DA51D019}" type="parTrans" cxnId="{71E56440-1E2A-44B2-9EB0-C1BF3AE79E66}">
      <dgm:prSet/>
      <dgm:spPr/>
      <dgm:t>
        <a:bodyPr/>
        <a:lstStyle/>
        <a:p>
          <a:endParaRPr lang="nl-NL" sz="2000"/>
        </a:p>
      </dgm:t>
    </dgm:pt>
    <dgm:pt modelId="{8E6AAD0E-363F-4191-9437-647A941DF06B}" type="sibTrans" cxnId="{71E56440-1E2A-44B2-9EB0-C1BF3AE79E66}">
      <dgm:prSet/>
      <dgm:spPr/>
      <dgm:t>
        <a:bodyPr/>
        <a:lstStyle/>
        <a:p>
          <a:endParaRPr lang="nl-NL" sz="2000"/>
        </a:p>
      </dgm:t>
    </dgm:pt>
    <dgm:pt modelId="{F4D2BB1A-B922-4F36-8FA7-6AACCEE89AF3}">
      <dgm:prSet custT="1"/>
      <dgm:spPr/>
      <dgm:t>
        <a:bodyPr/>
        <a:lstStyle/>
        <a:p>
          <a:r>
            <a:rPr lang="en-US" sz="800" b="1" noProof="0" dirty="0"/>
            <a:t>Low serum drug concentration</a:t>
          </a:r>
        </a:p>
        <a:p>
          <a:r>
            <a:rPr lang="en-US" sz="800" b="1" noProof="0" dirty="0"/>
            <a:t>Sanctuary site</a:t>
          </a:r>
        </a:p>
      </dgm:t>
    </dgm:pt>
    <dgm:pt modelId="{6A12A862-56BB-4DCA-B64A-F64074F8D001}" type="parTrans" cxnId="{5CF2B194-F86D-486D-B2CE-55CC3076488B}">
      <dgm:prSet/>
      <dgm:spPr/>
      <dgm:t>
        <a:bodyPr/>
        <a:lstStyle/>
        <a:p>
          <a:endParaRPr lang="nl-NL" sz="2000"/>
        </a:p>
      </dgm:t>
    </dgm:pt>
    <dgm:pt modelId="{5CA51C90-8763-4288-8B52-8E4FD04EF156}" type="sibTrans" cxnId="{5CF2B194-F86D-486D-B2CE-55CC3076488B}">
      <dgm:prSet/>
      <dgm:spPr/>
      <dgm:t>
        <a:bodyPr/>
        <a:lstStyle/>
        <a:p>
          <a:endParaRPr lang="nl-NL" sz="2000"/>
        </a:p>
      </dgm:t>
    </dgm:pt>
    <dgm:pt modelId="{01802178-3131-4026-95AB-72778B847C18}">
      <dgm:prSet custT="1"/>
      <dgm:spPr/>
      <dgm:t>
        <a:bodyPr/>
        <a:lstStyle/>
        <a:p>
          <a:r>
            <a:rPr lang="en-US" sz="800" b="1" noProof="0" dirty="0"/>
            <a:t>Acquired or intrinsic resistance</a:t>
          </a:r>
        </a:p>
      </dgm:t>
    </dgm:pt>
    <dgm:pt modelId="{C20F9511-DACB-4127-B1F4-84550AAEA265}" type="parTrans" cxnId="{0E026B58-3AC4-42BE-9379-0A3EF7CFA7E5}">
      <dgm:prSet/>
      <dgm:spPr/>
      <dgm:t>
        <a:bodyPr/>
        <a:lstStyle/>
        <a:p>
          <a:endParaRPr lang="nl-NL" sz="2000"/>
        </a:p>
      </dgm:t>
    </dgm:pt>
    <dgm:pt modelId="{7FCD5B8E-7330-4B9B-8DA5-F91F7F65C9BC}" type="sibTrans" cxnId="{0E026B58-3AC4-42BE-9379-0A3EF7CFA7E5}">
      <dgm:prSet/>
      <dgm:spPr/>
      <dgm:t>
        <a:bodyPr/>
        <a:lstStyle/>
        <a:p>
          <a:endParaRPr lang="nl-NL" sz="2000"/>
        </a:p>
      </dgm:t>
    </dgm:pt>
    <dgm:pt modelId="{748C14B8-1D48-4E03-B5B2-2F7D13294A14}">
      <dgm:prSet custT="1"/>
      <dgm:spPr/>
      <dgm:t>
        <a:bodyPr/>
        <a:lstStyle/>
        <a:p>
          <a:r>
            <a:rPr lang="en-US" sz="800" b="1" noProof="0" dirty="0"/>
            <a:t>Non-</a:t>
          </a:r>
          <a:r>
            <a:rPr lang="en-US" sz="800" b="1" i="1" noProof="0" dirty="0"/>
            <a:t>Aspergillus</a:t>
          </a:r>
          <a:r>
            <a:rPr lang="en-US" sz="800" b="1" noProof="0" dirty="0"/>
            <a:t> mold intrinsically resistant</a:t>
          </a:r>
        </a:p>
      </dgm:t>
    </dgm:pt>
    <dgm:pt modelId="{3B9C525B-6866-4800-AECA-CA43EB7927C1}" type="parTrans" cxnId="{5BC95761-19F4-422F-83CB-BFC85D39680B}">
      <dgm:prSet/>
      <dgm:spPr/>
      <dgm:t>
        <a:bodyPr/>
        <a:lstStyle/>
        <a:p>
          <a:endParaRPr lang="nl-NL" sz="2000"/>
        </a:p>
      </dgm:t>
    </dgm:pt>
    <dgm:pt modelId="{C636938A-573E-4B81-933C-A1CF45DE5099}" type="sibTrans" cxnId="{5BC95761-19F4-422F-83CB-BFC85D39680B}">
      <dgm:prSet/>
      <dgm:spPr/>
      <dgm:t>
        <a:bodyPr/>
        <a:lstStyle/>
        <a:p>
          <a:endParaRPr lang="nl-NL" sz="2000"/>
        </a:p>
      </dgm:t>
    </dgm:pt>
    <dgm:pt modelId="{DB6513D5-3DD4-4130-8070-72636E3B64B1}">
      <dgm:prSet custT="1"/>
      <dgm:spPr/>
      <dgm:t>
        <a:bodyPr/>
        <a:lstStyle/>
        <a:p>
          <a:r>
            <a:rPr lang="en-US" sz="800" b="1" noProof="0" dirty="0"/>
            <a:t>P. Aeruginosa</a:t>
          </a:r>
        </a:p>
        <a:p>
          <a:r>
            <a:rPr lang="en-US" sz="800" b="1" noProof="0" dirty="0"/>
            <a:t>S. Maltophilia</a:t>
          </a:r>
        </a:p>
        <a:p>
          <a:r>
            <a:rPr lang="en-US" sz="800" b="1" noProof="0" dirty="0"/>
            <a:t>K. Pneumoniae</a:t>
          </a:r>
        </a:p>
        <a:p>
          <a:r>
            <a:rPr lang="en-US" sz="800" b="1" noProof="0" dirty="0"/>
            <a:t>Mycobacteria </a:t>
          </a:r>
        </a:p>
        <a:p>
          <a:r>
            <a:rPr lang="en-US" sz="800" b="1" noProof="0" dirty="0"/>
            <a:t>Nocardia</a:t>
          </a:r>
        </a:p>
      </dgm:t>
    </dgm:pt>
    <dgm:pt modelId="{6468F85C-0CEC-4BA8-8A25-C8DE8E844A06}" type="parTrans" cxnId="{35F44465-EBB2-4F49-934D-6D5C1C072585}">
      <dgm:prSet/>
      <dgm:spPr/>
      <dgm:t>
        <a:bodyPr/>
        <a:lstStyle/>
        <a:p>
          <a:endParaRPr lang="nl-NL" sz="2000"/>
        </a:p>
      </dgm:t>
    </dgm:pt>
    <dgm:pt modelId="{F911D34F-DB02-40CE-A262-4EEE9263D156}" type="sibTrans" cxnId="{35F44465-EBB2-4F49-934D-6D5C1C072585}">
      <dgm:prSet/>
      <dgm:spPr/>
      <dgm:t>
        <a:bodyPr/>
        <a:lstStyle/>
        <a:p>
          <a:endParaRPr lang="nl-NL" sz="2000"/>
        </a:p>
      </dgm:t>
    </dgm:pt>
    <dgm:pt modelId="{BC6C52D6-ED75-4F5B-93D2-C0F0C76BAB88}">
      <dgm:prSet custT="1"/>
      <dgm:spPr/>
      <dgm:t>
        <a:bodyPr/>
        <a:lstStyle/>
        <a:p>
          <a:r>
            <a:rPr lang="en-US" sz="800" b="1" noProof="0" dirty="0"/>
            <a:t>Lymphoma</a:t>
          </a:r>
        </a:p>
        <a:p>
          <a:r>
            <a:rPr lang="en-US" sz="800" b="1" noProof="0" dirty="0"/>
            <a:t>PTLD</a:t>
          </a:r>
        </a:p>
        <a:p>
          <a:r>
            <a:rPr lang="en-US" sz="800" b="1" noProof="0" dirty="0"/>
            <a:t>Cancer</a:t>
          </a:r>
        </a:p>
        <a:p>
          <a:r>
            <a:rPr lang="en-US" sz="800" b="1" noProof="0" dirty="0"/>
            <a:t>Thromboembolism</a:t>
          </a:r>
        </a:p>
      </dgm:t>
    </dgm:pt>
    <dgm:pt modelId="{9AD30924-2D7A-4A3E-8BE9-FA707DE29D95}" type="parTrans" cxnId="{4B187D7F-E011-4CBE-8051-DF5B9D03DB3B}">
      <dgm:prSet/>
      <dgm:spPr/>
      <dgm:t>
        <a:bodyPr/>
        <a:lstStyle/>
        <a:p>
          <a:endParaRPr lang="nl-NL" sz="2000"/>
        </a:p>
      </dgm:t>
    </dgm:pt>
    <dgm:pt modelId="{E7D8C463-2304-4008-949D-4650C606EF2E}" type="sibTrans" cxnId="{4B187D7F-E011-4CBE-8051-DF5B9D03DB3B}">
      <dgm:prSet/>
      <dgm:spPr/>
      <dgm:t>
        <a:bodyPr/>
        <a:lstStyle/>
        <a:p>
          <a:endParaRPr lang="nl-NL" sz="2000"/>
        </a:p>
      </dgm:t>
    </dgm:pt>
    <dgm:pt modelId="{FCCD0DBC-043D-4120-B855-9986CFE74153}" type="pres">
      <dgm:prSet presAssocID="{E6F9CDEE-8E35-40A6-9639-15EB7AB5FF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555D79-92E3-41A6-9990-A0AD879B8B6A}" type="pres">
      <dgm:prSet presAssocID="{7953F48C-4AF2-4E77-8FA5-3BD445B8B4B6}" presName="hierRoot1" presStyleCnt="0"/>
      <dgm:spPr/>
    </dgm:pt>
    <dgm:pt modelId="{6DD15F49-0B59-474F-923C-B5E1EE4E40BE}" type="pres">
      <dgm:prSet presAssocID="{7953F48C-4AF2-4E77-8FA5-3BD445B8B4B6}" presName="composite" presStyleCnt="0"/>
      <dgm:spPr/>
    </dgm:pt>
    <dgm:pt modelId="{8B1ECD86-92D9-492A-97A5-B5BEF1BFB365}" type="pres">
      <dgm:prSet presAssocID="{7953F48C-4AF2-4E77-8FA5-3BD445B8B4B6}" presName="background" presStyleLbl="node0" presStyleIdx="0" presStyleCnt="1"/>
      <dgm:spPr/>
    </dgm:pt>
    <dgm:pt modelId="{8B8F06E4-7E69-4620-AF72-14C6BF9227A6}" type="pres">
      <dgm:prSet presAssocID="{7953F48C-4AF2-4E77-8FA5-3BD445B8B4B6}" presName="text" presStyleLbl="fgAcc0" presStyleIdx="0" presStyleCnt="1">
        <dgm:presLayoutVars>
          <dgm:chPref val="3"/>
        </dgm:presLayoutVars>
      </dgm:prSet>
      <dgm:spPr/>
    </dgm:pt>
    <dgm:pt modelId="{93C29990-748E-498B-90B2-BA8A02ED9511}" type="pres">
      <dgm:prSet presAssocID="{7953F48C-4AF2-4E77-8FA5-3BD445B8B4B6}" presName="hierChild2" presStyleCnt="0"/>
      <dgm:spPr/>
    </dgm:pt>
    <dgm:pt modelId="{6802043F-A2E5-4897-8271-03F4B8DFD1F4}" type="pres">
      <dgm:prSet presAssocID="{756D1D51-771F-4673-B343-608407A56BE5}" presName="Name10" presStyleLbl="parChTrans1D2" presStyleIdx="0" presStyleCnt="2"/>
      <dgm:spPr/>
    </dgm:pt>
    <dgm:pt modelId="{E330F059-F478-4E34-8B76-88EC71FB9BA2}" type="pres">
      <dgm:prSet presAssocID="{7681A0A8-4859-4904-A7F2-A1A2B8D4140A}" presName="hierRoot2" presStyleCnt="0"/>
      <dgm:spPr/>
    </dgm:pt>
    <dgm:pt modelId="{139893F5-0D5C-42F6-A752-C3BC3C167BA6}" type="pres">
      <dgm:prSet presAssocID="{7681A0A8-4859-4904-A7F2-A1A2B8D4140A}" presName="composite2" presStyleCnt="0"/>
      <dgm:spPr/>
    </dgm:pt>
    <dgm:pt modelId="{983B6239-F378-4397-82EB-393D8459C79E}" type="pres">
      <dgm:prSet presAssocID="{7681A0A8-4859-4904-A7F2-A1A2B8D4140A}" presName="background2" presStyleLbl="node2" presStyleIdx="0" presStyleCnt="2"/>
      <dgm:spPr/>
    </dgm:pt>
    <dgm:pt modelId="{CBF7393A-2344-46F9-BA44-A0F3D954FC98}" type="pres">
      <dgm:prSet presAssocID="{7681A0A8-4859-4904-A7F2-A1A2B8D4140A}" presName="text2" presStyleLbl="fgAcc2" presStyleIdx="0" presStyleCnt="2" custLinFactNeighborY="-6950">
        <dgm:presLayoutVars>
          <dgm:chPref val="3"/>
        </dgm:presLayoutVars>
      </dgm:prSet>
      <dgm:spPr/>
    </dgm:pt>
    <dgm:pt modelId="{B4B1FC9E-BFD9-48CA-BD90-A8335BB2A70A}" type="pres">
      <dgm:prSet presAssocID="{7681A0A8-4859-4904-A7F2-A1A2B8D4140A}" presName="hierChild3" presStyleCnt="0"/>
      <dgm:spPr/>
    </dgm:pt>
    <dgm:pt modelId="{6AFBAA9B-4F23-4116-9E22-486C0A2D066F}" type="pres">
      <dgm:prSet presAssocID="{AFD78718-7C4C-479B-B95D-B4A88CBB4DFD}" presName="Name17" presStyleLbl="parChTrans1D3" presStyleIdx="0" presStyleCnt="5"/>
      <dgm:spPr/>
    </dgm:pt>
    <dgm:pt modelId="{BDEFEED7-A708-41F2-B54D-BF6CF6D446A7}" type="pres">
      <dgm:prSet presAssocID="{40E01EBF-6D19-418E-9B78-2349ECBD7C2A}" presName="hierRoot3" presStyleCnt="0"/>
      <dgm:spPr/>
    </dgm:pt>
    <dgm:pt modelId="{367D36D4-F154-4E21-AB94-56F090979978}" type="pres">
      <dgm:prSet presAssocID="{40E01EBF-6D19-418E-9B78-2349ECBD7C2A}" presName="composite3" presStyleCnt="0"/>
      <dgm:spPr/>
    </dgm:pt>
    <dgm:pt modelId="{53388399-428F-41BF-BE40-738F7F685B5B}" type="pres">
      <dgm:prSet presAssocID="{40E01EBF-6D19-418E-9B78-2349ECBD7C2A}" presName="background3" presStyleLbl="node3" presStyleIdx="0" presStyleCnt="5"/>
      <dgm:spPr/>
    </dgm:pt>
    <dgm:pt modelId="{559247BF-012E-470A-88DC-285FF841D876}" type="pres">
      <dgm:prSet presAssocID="{40E01EBF-6D19-418E-9B78-2349ECBD7C2A}" presName="text3" presStyleLbl="fgAcc3" presStyleIdx="0" presStyleCnt="5" custLinFactNeighborY="-6950">
        <dgm:presLayoutVars>
          <dgm:chPref val="3"/>
        </dgm:presLayoutVars>
      </dgm:prSet>
      <dgm:spPr/>
    </dgm:pt>
    <dgm:pt modelId="{54E3E5A3-7807-423C-84A6-5FA51A70B275}" type="pres">
      <dgm:prSet presAssocID="{40E01EBF-6D19-418E-9B78-2349ECBD7C2A}" presName="hierChild4" presStyleCnt="0"/>
      <dgm:spPr/>
    </dgm:pt>
    <dgm:pt modelId="{6D8BF99A-15C8-4704-A420-518C61DA2F7D}" type="pres">
      <dgm:prSet presAssocID="{6A12A862-56BB-4DCA-B64A-F64074F8D001}" presName="Name23" presStyleLbl="parChTrans1D4" presStyleIdx="0" presStyleCnt="5"/>
      <dgm:spPr/>
    </dgm:pt>
    <dgm:pt modelId="{9C184E34-2ADC-4AF9-AC78-1DD5CC014C4A}" type="pres">
      <dgm:prSet presAssocID="{F4D2BB1A-B922-4F36-8FA7-6AACCEE89AF3}" presName="hierRoot4" presStyleCnt="0"/>
      <dgm:spPr/>
    </dgm:pt>
    <dgm:pt modelId="{F5EE8D39-F8EC-44A7-B2D4-9499312255E8}" type="pres">
      <dgm:prSet presAssocID="{F4D2BB1A-B922-4F36-8FA7-6AACCEE89AF3}" presName="composite4" presStyleCnt="0"/>
      <dgm:spPr/>
    </dgm:pt>
    <dgm:pt modelId="{B15FCE9A-1677-4BAE-8DCE-A0CBAE24AB6C}" type="pres">
      <dgm:prSet presAssocID="{F4D2BB1A-B922-4F36-8FA7-6AACCEE89AF3}" presName="background4" presStyleLbl="node4" presStyleIdx="0" presStyleCnt="5"/>
      <dgm:spPr/>
    </dgm:pt>
    <dgm:pt modelId="{FE7DE6FA-18AE-4619-9D9A-E8CF6E615467}" type="pres">
      <dgm:prSet presAssocID="{F4D2BB1A-B922-4F36-8FA7-6AACCEE89AF3}" presName="text4" presStyleLbl="fgAcc4" presStyleIdx="0" presStyleCnt="5" custLinFactNeighborY="-6950">
        <dgm:presLayoutVars>
          <dgm:chPref val="3"/>
        </dgm:presLayoutVars>
      </dgm:prSet>
      <dgm:spPr/>
    </dgm:pt>
    <dgm:pt modelId="{64C04613-EAC9-4833-99AE-DD8EE4CFF241}" type="pres">
      <dgm:prSet presAssocID="{F4D2BB1A-B922-4F36-8FA7-6AACCEE89AF3}" presName="hierChild5" presStyleCnt="0"/>
      <dgm:spPr/>
    </dgm:pt>
    <dgm:pt modelId="{EE5D4649-F1B6-46A2-9C92-C9AA32D8BB22}" type="pres">
      <dgm:prSet presAssocID="{A4E768D5-97E3-4474-AB05-0D50DA51D019}" presName="Name17" presStyleLbl="parChTrans1D3" presStyleIdx="1" presStyleCnt="5"/>
      <dgm:spPr/>
    </dgm:pt>
    <dgm:pt modelId="{5498B962-F91F-4F82-8831-D072A47FE5A0}" type="pres">
      <dgm:prSet presAssocID="{365B6922-3F6A-4235-943A-9BE2B4F55DDD}" presName="hierRoot3" presStyleCnt="0"/>
      <dgm:spPr/>
    </dgm:pt>
    <dgm:pt modelId="{D4BF986B-784F-4469-9E1E-4F145811ECD5}" type="pres">
      <dgm:prSet presAssocID="{365B6922-3F6A-4235-943A-9BE2B4F55DDD}" presName="composite3" presStyleCnt="0"/>
      <dgm:spPr/>
    </dgm:pt>
    <dgm:pt modelId="{810E0358-6B2D-4462-B8C7-27C614775AFB}" type="pres">
      <dgm:prSet presAssocID="{365B6922-3F6A-4235-943A-9BE2B4F55DDD}" presName="background3" presStyleLbl="node3" presStyleIdx="1" presStyleCnt="5"/>
      <dgm:spPr/>
    </dgm:pt>
    <dgm:pt modelId="{C890F585-A7A2-4B0A-BFCD-8AE7AFBC96D2}" type="pres">
      <dgm:prSet presAssocID="{365B6922-3F6A-4235-943A-9BE2B4F55DDD}" presName="text3" presStyleLbl="fgAcc3" presStyleIdx="1" presStyleCnt="5" custLinFactNeighborY="-6950">
        <dgm:presLayoutVars>
          <dgm:chPref val="3"/>
        </dgm:presLayoutVars>
      </dgm:prSet>
      <dgm:spPr/>
    </dgm:pt>
    <dgm:pt modelId="{DB3CF6D6-6985-44F6-ACD8-696017B8C9E0}" type="pres">
      <dgm:prSet presAssocID="{365B6922-3F6A-4235-943A-9BE2B4F55DDD}" presName="hierChild4" presStyleCnt="0"/>
      <dgm:spPr/>
    </dgm:pt>
    <dgm:pt modelId="{E5857F2C-46FD-43A1-8A7A-98053AE20151}" type="pres">
      <dgm:prSet presAssocID="{C20F9511-DACB-4127-B1F4-84550AAEA265}" presName="Name23" presStyleLbl="parChTrans1D4" presStyleIdx="1" presStyleCnt="5"/>
      <dgm:spPr/>
    </dgm:pt>
    <dgm:pt modelId="{44D981E1-6C26-4B65-B514-A7B2372CAAA4}" type="pres">
      <dgm:prSet presAssocID="{01802178-3131-4026-95AB-72778B847C18}" presName="hierRoot4" presStyleCnt="0"/>
      <dgm:spPr/>
    </dgm:pt>
    <dgm:pt modelId="{51522E80-6C50-4D6D-A15E-AE5D0B496509}" type="pres">
      <dgm:prSet presAssocID="{01802178-3131-4026-95AB-72778B847C18}" presName="composite4" presStyleCnt="0"/>
      <dgm:spPr/>
    </dgm:pt>
    <dgm:pt modelId="{3985328C-D2E1-4D01-BDD6-5BA1754786DC}" type="pres">
      <dgm:prSet presAssocID="{01802178-3131-4026-95AB-72778B847C18}" presName="background4" presStyleLbl="node4" presStyleIdx="1" presStyleCnt="5"/>
      <dgm:spPr/>
    </dgm:pt>
    <dgm:pt modelId="{90C51295-D7EE-47F8-AC60-552F0F47721E}" type="pres">
      <dgm:prSet presAssocID="{01802178-3131-4026-95AB-72778B847C18}" presName="text4" presStyleLbl="fgAcc4" presStyleIdx="1" presStyleCnt="5" custLinFactNeighborY="-6950">
        <dgm:presLayoutVars>
          <dgm:chPref val="3"/>
        </dgm:presLayoutVars>
      </dgm:prSet>
      <dgm:spPr/>
    </dgm:pt>
    <dgm:pt modelId="{34CC7490-0F16-450A-8020-F2BC319371A0}" type="pres">
      <dgm:prSet presAssocID="{01802178-3131-4026-95AB-72778B847C18}" presName="hierChild5" presStyleCnt="0"/>
      <dgm:spPr/>
    </dgm:pt>
    <dgm:pt modelId="{6448A164-8915-4E91-A2F7-B1837EAC8524}" type="pres">
      <dgm:prSet presAssocID="{3B9C525B-6866-4800-AECA-CA43EB7927C1}" presName="Name17" presStyleLbl="parChTrans1D3" presStyleIdx="2" presStyleCnt="5"/>
      <dgm:spPr/>
    </dgm:pt>
    <dgm:pt modelId="{A11178B0-4342-4892-945A-41243E5F63AE}" type="pres">
      <dgm:prSet presAssocID="{748C14B8-1D48-4E03-B5B2-2F7D13294A14}" presName="hierRoot3" presStyleCnt="0"/>
      <dgm:spPr/>
    </dgm:pt>
    <dgm:pt modelId="{F85810D0-7D42-494F-BAFF-8C0F450B5E50}" type="pres">
      <dgm:prSet presAssocID="{748C14B8-1D48-4E03-B5B2-2F7D13294A14}" presName="composite3" presStyleCnt="0"/>
      <dgm:spPr/>
    </dgm:pt>
    <dgm:pt modelId="{D466B6C6-31E3-4AAC-9B97-8329F7B9F852}" type="pres">
      <dgm:prSet presAssocID="{748C14B8-1D48-4E03-B5B2-2F7D13294A14}" presName="background3" presStyleLbl="node3" presStyleIdx="2" presStyleCnt="5"/>
      <dgm:spPr/>
    </dgm:pt>
    <dgm:pt modelId="{5755EAE8-EFE1-4AD9-A55C-0DB0F8F94650}" type="pres">
      <dgm:prSet presAssocID="{748C14B8-1D48-4E03-B5B2-2F7D13294A14}" presName="text3" presStyleLbl="fgAcc3" presStyleIdx="2" presStyleCnt="5" custLinFactNeighborY="-6950">
        <dgm:presLayoutVars>
          <dgm:chPref val="3"/>
        </dgm:presLayoutVars>
      </dgm:prSet>
      <dgm:spPr/>
    </dgm:pt>
    <dgm:pt modelId="{23D4044F-0105-4EA4-909A-1FC3DC61B3C1}" type="pres">
      <dgm:prSet presAssocID="{748C14B8-1D48-4E03-B5B2-2F7D13294A14}" presName="hierChild4" presStyleCnt="0"/>
      <dgm:spPr/>
    </dgm:pt>
    <dgm:pt modelId="{E35C6E9A-4155-4090-87E8-35F7FE46CCCD}" type="pres">
      <dgm:prSet presAssocID="{ED6E2E40-E8B9-493F-A9BE-08DCABB02778}" presName="Name23" presStyleLbl="parChTrans1D4" presStyleIdx="2" presStyleCnt="5"/>
      <dgm:spPr/>
    </dgm:pt>
    <dgm:pt modelId="{87AA5CC9-295E-49C7-846C-2EB4C72198DA}" type="pres">
      <dgm:prSet presAssocID="{5EC2ED33-E275-44F7-AB93-637C49174880}" presName="hierRoot4" presStyleCnt="0"/>
      <dgm:spPr/>
    </dgm:pt>
    <dgm:pt modelId="{0F73331F-1CB6-4347-8CF7-EB53BD7E1F07}" type="pres">
      <dgm:prSet presAssocID="{5EC2ED33-E275-44F7-AB93-637C49174880}" presName="composite4" presStyleCnt="0"/>
      <dgm:spPr/>
    </dgm:pt>
    <dgm:pt modelId="{E03770B2-B151-410B-8481-661B526A15A5}" type="pres">
      <dgm:prSet presAssocID="{5EC2ED33-E275-44F7-AB93-637C49174880}" presName="background4" presStyleLbl="node4" presStyleIdx="2" presStyleCnt="5"/>
      <dgm:spPr/>
    </dgm:pt>
    <dgm:pt modelId="{F6DD9789-C588-4899-904B-5D8D589B7CC8}" type="pres">
      <dgm:prSet presAssocID="{5EC2ED33-E275-44F7-AB93-637C49174880}" presName="text4" presStyleLbl="fgAcc4" presStyleIdx="2" presStyleCnt="5" custLinFactNeighborY="-6950">
        <dgm:presLayoutVars>
          <dgm:chPref val="3"/>
        </dgm:presLayoutVars>
      </dgm:prSet>
      <dgm:spPr/>
    </dgm:pt>
    <dgm:pt modelId="{C562D4E8-0947-470A-AB1E-98C92B0323C0}" type="pres">
      <dgm:prSet presAssocID="{5EC2ED33-E275-44F7-AB93-637C49174880}" presName="hierChild5" presStyleCnt="0"/>
      <dgm:spPr/>
    </dgm:pt>
    <dgm:pt modelId="{0D361A65-9CA3-4768-8610-CB1C0D1FBD34}" type="pres">
      <dgm:prSet presAssocID="{CAE0A031-8BFC-4B24-8EA3-E26D5C510652}" presName="Name10" presStyleLbl="parChTrans1D2" presStyleIdx="1" presStyleCnt="2"/>
      <dgm:spPr/>
    </dgm:pt>
    <dgm:pt modelId="{8138662F-9FA0-4F8E-8D69-1FF88B1D4CB5}" type="pres">
      <dgm:prSet presAssocID="{FD772EA1-2D0C-490C-866B-F8710201D8E7}" presName="hierRoot2" presStyleCnt="0"/>
      <dgm:spPr/>
    </dgm:pt>
    <dgm:pt modelId="{7F17913F-9C15-4BD4-B619-42439C2951E0}" type="pres">
      <dgm:prSet presAssocID="{FD772EA1-2D0C-490C-866B-F8710201D8E7}" presName="composite2" presStyleCnt="0"/>
      <dgm:spPr/>
    </dgm:pt>
    <dgm:pt modelId="{8404826D-EDB6-46E8-AC26-05C35BE370E8}" type="pres">
      <dgm:prSet presAssocID="{FD772EA1-2D0C-490C-866B-F8710201D8E7}" presName="background2" presStyleLbl="node2" presStyleIdx="1" presStyleCnt="2"/>
      <dgm:spPr/>
    </dgm:pt>
    <dgm:pt modelId="{79563BBF-AEB8-4065-BACB-DA3F49911169}" type="pres">
      <dgm:prSet presAssocID="{FD772EA1-2D0C-490C-866B-F8710201D8E7}" presName="text2" presStyleLbl="fgAcc2" presStyleIdx="1" presStyleCnt="2" custLinFactNeighborY="-6950">
        <dgm:presLayoutVars>
          <dgm:chPref val="3"/>
        </dgm:presLayoutVars>
      </dgm:prSet>
      <dgm:spPr/>
    </dgm:pt>
    <dgm:pt modelId="{D288C57D-0B2A-42DD-8085-3E0370A7DE1F}" type="pres">
      <dgm:prSet presAssocID="{FD772EA1-2D0C-490C-866B-F8710201D8E7}" presName="hierChild3" presStyleCnt="0"/>
      <dgm:spPr/>
    </dgm:pt>
    <dgm:pt modelId="{0059556F-4FA2-4640-8D5E-B3E221AC8702}" type="pres">
      <dgm:prSet presAssocID="{BF668772-300F-47A0-A6C0-4F27CEC270B5}" presName="Name17" presStyleLbl="parChTrans1D3" presStyleIdx="3" presStyleCnt="5"/>
      <dgm:spPr/>
    </dgm:pt>
    <dgm:pt modelId="{6F65E64A-A27C-4069-A866-FD61A7B0E04B}" type="pres">
      <dgm:prSet presAssocID="{FBF6442B-C87F-40EC-95ED-C365DA065848}" presName="hierRoot3" presStyleCnt="0"/>
      <dgm:spPr/>
    </dgm:pt>
    <dgm:pt modelId="{45ADB2CD-DDCF-49D2-875B-43A7E291BBD8}" type="pres">
      <dgm:prSet presAssocID="{FBF6442B-C87F-40EC-95ED-C365DA065848}" presName="composite3" presStyleCnt="0"/>
      <dgm:spPr/>
    </dgm:pt>
    <dgm:pt modelId="{37AA8183-D529-454B-9751-3AB35442AA1E}" type="pres">
      <dgm:prSet presAssocID="{FBF6442B-C87F-40EC-95ED-C365DA065848}" presName="background3" presStyleLbl="node3" presStyleIdx="3" presStyleCnt="5"/>
      <dgm:spPr/>
    </dgm:pt>
    <dgm:pt modelId="{22B99BA1-0500-4BE2-9AD3-8A6822D89BF8}" type="pres">
      <dgm:prSet presAssocID="{FBF6442B-C87F-40EC-95ED-C365DA065848}" presName="text3" presStyleLbl="fgAcc3" presStyleIdx="3" presStyleCnt="5" custLinFactNeighborY="-6950">
        <dgm:presLayoutVars>
          <dgm:chPref val="3"/>
        </dgm:presLayoutVars>
      </dgm:prSet>
      <dgm:spPr/>
    </dgm:pt>
    <dgm:pt modelId="{14E5564B-31FD-4244-9BB8-3CBDB7EF86E9}" type="pres">
      <dgm:prSet presAssocID="{FBF6442B-C87F-40EC-95ED-C365DA065848}" presName="hierChild4" presStyleCnt="0"/>
      <dgm:spPr/>
    </dgm:pt>
    <dgm:pt modelId="{57103C5E-AAB5-4D2F-857F-235F502F5A8C}" type="pres">
      <dgm:prSet presAssocID="{6468F85C-0CEC-4BA8-8A25-C8DE8E844A06}" presName="Name23" presStyleLbl="parChTrans1D4" presStyleIdx="3" presStyleCnt="5"/>
      <dgm:spPr/>
    </dgm:pt>
    <dgm:pt modelId="{864F99E2-4F54-46F3-8089-145164A91D24}" type="pres">
      <dgm:prSet presAssocID="{DB6513D5-3DD4-4130-8070-72636E3B64B1}" presName="hierRoot4" presStyleCnt="0"/>
      <dgm:spPr/>
    </dgm:pt>
    <dgm:pt modelId="{724B241E-D445-4C9D-9BA1-B0A153191184}" type="pres">
      <dgm:prSet presAssocID="{DB6513D5-3DD4-4130-8070-72636E3B64B1}" presName="composite4" presStyleCnt="0"/>
      <dgm:spPr/>
    </dgm:pt>
    <dgm:pt modelId="{0C6203B9-D8D2-4B26-8454-3984042AD070}" type="pres">
      <dgm:prSet presAssocID="{DB6513D5-3DD4-4130-8070-72636E3B64B1}" presName="background4" presStyleLbl="node4" presStyleIdx="3" presStyleCnt="5"/>
      <dgm:spPr/>
    </dgm:pt>
    <dgm:pt modelId="{0CDC7BB2-AAF0-4DFA-A47A-E83B8C9F8F7F}" type="pres">
      <dgm:prSet presAssocID="{DB6513D5-3DD4-4130-8070-72636E3B64B1}" presName="text4" presStyleLbl="fgAcc4" presStyleIdx="3" presStyleCnt="5" custLinFactNeighborY="-6950">
        <dgm:presLayoutVars>
          <dgm:chPref val="3"/>
        </dgm:presLayoutVars>
      </dgm:prSet>
      <dgm:spPr/>
    </dgm:pt>
    <dgm:pt modelId="{D5887AAB-1A45-4DC8-A355-E7AAA9D3C3E9}" type="pres">
      <dgm:prSet presAssocID="{DB6513D5-3DD4-4130-8070-72636E3B64B1}" presName="hierChild5" presStyleCnt="0"/>
      <dgm:spPr/>
    </dgm:pt>
    <dgm:pt modelId="{13E41905-D6C3-4F06-9E3A-827A7DE6F13E}" type="pres">
      <dgm:prSet presAssocID="{77706087-57F7-4076-A8CF-D7E31354055C}" presName="Name17" presStyleLbl="parChTrans1D3" presStyleIdx="4" presStyleCnt="5"/>
      <dgm:spPr/>
    </dgm:pt>
    <dgm:pt modelId="{C955F0C5-E31A-4525-B68E-2FFE34861E43}" type="pres">
      <dgm:prSet presAssocID="{268F7C3D-1777-44B4-B838-EF8B07DDF9A1}" presName="hierRoot3" presStyleCnt="0"/>
      <dgm:spPr/>
    </dgm:pt>
    <dgm:pt modelId="{F1477CB1-D14F-44CA-AEBD-02A94832A864}" type="pres">
      <dgm:prSet presAssocID="{268F7C3D-1777-44B4-B838-EF8B07DDF9A1}" presName="composite3" presStyleCnt="0"/>
      <dgm:spPr/>
    </dgm:pt>
    <dgm:pt modelId="{060F0D07-45FD-4DBF-8CA3-97066D0CA2CE}" type="pres">
      <dgm:prSet presAssocID="{268F7C3D-1777-44B4-B838-EF8B07DDF9A1}" presName="background3" presStyleLbl="node3" presStyleIdx="4" presStyleCnt="5"/>
      <dgm:spPr/>
    </dgm:pt>
    <dgm:pt modelId="{E53558D9-6868-405A-821B-C473FEDBC9A6}" type="pres">
      <dgm:prSet presAssocID="{268F7C3D-1777-44B4-B838-EF8B07DDF9A1}" presName="text3" presStyleLbl="fgAcc3" presStyleIdx="4" presStyleCnt="5" custLinFactNeighborY="-6950">
        <dgm:presLayoutVars>
          <dgm:chPref val="3"/>
        </dgm:presLayoutVars>
      </dgm:prSet>
      <dgm:spPr/>
    </dgm:pt>
    <dgm:pt modelId="{E8CEF55D-203C-442F-B681-F88276B1D7C6}" type="pres">
      <dgm:prSet presAssocID="{268F7C3D-1777-44B4-B838-EF8B07DDF9A1}" presName="hierChild4" presStyleCnt="0"/>
      <dgm:spPr/>
    </dgm:pt>
    <dgm:pt modelId="{4D1D36D1-FB35-4178-96AF-6FE59986C577}" type="pres">
      <dgm:prSet presAssocID="{9AD30924-2D7A-4A3E-8BE9-FA707DE29D95}" presName="Name23" presStyleLbl="parChTrans1D4" presStyleIdx="4" presStyleCnt="5"/>
      <dgm:spPr/>
    </dgm:pt>
    <dgm:pt modelId="{2A8AD5C8-9747-4C60-8AA0-5FF968D01919}" type="pres">
      <dgm:prSet presAssocID="{BC6C52D6-ED75-4F5B-93D2-C0F0C76BAB88}" presName="hierRoot4" presStyleCnt="0"/>
      <dgm:spPr/>
    </dgm:pt>
    <dgm:pt modelId="{3C1BB4AD-9593-41B7-B484-9EF49756BA9E}" type="pres">
      <dgm:prSet presAssocID="{BC6C52D6-ED75-4F5B-93D2-C0F0C76BAB88}" presName="composite4" presStyleCnt="0"/>
      <dgm:spPr/>
    </dgm:pt>
    <dgm:pt modelId="{B1937942-193A-400E-93D9-08C0C6A4BB12}" type="pres">
      <dgm:prSet presAssocID="{BC6C52D6-ED75-4F5B-93D2-C0F0C76BAB88}" presName="background4" presStyleLbl="node4" presStyleIdx="4" presStyleCnt="5"/>
      <dgm:spPr/>
    </dgm:pt>
    <dgm:pt modelId="{F3172DB9-0043-4F63-ACD2-9D0176908CE6}" type="pres">
      <dgm:prSet presAssocID="{BC6C52D6-ED75-4F5B-93D2-C0F0C76BAB88}" presName="text4" presStyleLbl="fgAcc4" presStyleIdx="4" presStyleCnt="5" custLinFactNeighborY="-6950">
        <dgm:presLayoutVars>
          <dgm:chPref val="3"/>
        </dgm:presLayoutVars>
      </dgm:prSet>
      <dgm:spPr/>
    </dgm:pt>
    <dgm:pt modelId="{C8116696-4B8E-4F39-AF47-67FD20A0CA37}" type="pres">
      <dgm:prSet presAssocID="{BC6C52D6-ED75-4F5B-93D2-C0F0C76BAB88}" presName="hierChild5" presStyleCnt="0"/>
      <dgm:spPr/>
    </dgm:pt>
  </dgm:ptLst>
  <dgm:cxnLst>
    <dgm:cxn modelId="{83696B00-0967-4EE5-81F1-1A4EBC9C875A}" srcId="{7953F48C-4AF2-4E77-8FA5-3BD445B8B4B6}" destId="{FD772EA1-2D0C-490C-866B-F8710201D8E7}" srcOrd="1" destOrd="0" parTransId="{CAE0A031-8BFC-4B24-8EA3-E26D5C510652}" sibTransId="{8EABB928-1A5F-4621-B655-C7777F984286}"/>
    <dgm:cxn modelId="{1E04ED00-CA61-498D-BB4B-627E370C23CE}" type="presOf" srcId="{5EC2ED33-E275-44F7-AB93-637C49174880}" destId="{F6DD9789-C588-4899-904B-5D8D589B7CC8}" srcOrd="0" destOrd="0" presId="urn:microsoft.com/office/officeart/2005/8/layout/hierarchy1"/>
    <dgm:cxn modelId="{DCE01701-6CA8-4DD6-B3BC-0DB5F10B6CDB}" type="presOf" srcId="{FD772EA1-2D0C-490C-866B-F8710201D8E7}" destId="{79563BBF-AEB8-4065-BACB-DA3F49911169}" srcOrd="0" destOrd="0" presId="urn:microsoft.com/office/officeart/2005/8/layout/hierarchy1"/>
    <dgm:cxn modelId="{74012501-D508-4A12-A882-51555019F928}" type="presOf" srcId="{E6F9CDEE-8E35-40A6-9639-15EB7AB5FF4F}" destId="{FCCD0DBC-043D-4120-B855-9986CFE74153}" srcOrd="0" destOrd="0" presId="urn:microsoft.com/office/officeart/2005/8/layout/hierarchy1"/>
    <dgm:cxn modelId="{FDD3F303-6936-4228-8160-0C9F8C0B2B1C}" type="presOf" srcId="{6A12A862-56BB-4DCA-B64A-F64074F8D001}" destId="{6D8BF99A-15C8-4704-A420-518C61DA2F7D}" srcOrd="0" destOrd="0" presId="urn:microsoft.com/office/officeart/2005/8/layout/hierarchy1"/>
    <dgm:cxn modelId="{9D05891F-37CD-40B7-A069-36A7A8F734E5}" srcId="{FD772EA1-2D0C-490C-866B-F8710201D8E7}" destId="{268F7C3D-1777-44B4-B838-EF8B07DDF9A1}" srcOrd="1" destOrd="0" parTransId="{77706087-57F7-4076-A8CF-D7E31354055C}" sibTransId="{DDCA091E-5EA0-4E43-8E2F-B61B91D8ECA3}"/>
    <dgm:cxn modelId="{B9245626-BE69-4B83-B563-CC39F017A1D4}" type="presOf" srcId="{268F7C3D-1777-44B4-B838-EF8B07DDF9A1}" destId="{E53558D9-6868-405A-821B-C473FEDBC9A6}" srcOrd="0" destOrd="0" presId="urn:microsoft.com/office/officeart/2005/8/layout/hierarchy1"/>
    <dgm:cxn modelId="{42E3ED29-E49B-4F83-BA40-50A89CB854D2}" type="presOf" srcId="{01802178-3131-4026-95AB-72778B847C18}" destId="{90C51295-D7EE-47F8-AC60-552F0F47721E}" srcOrd="0" destOrd="0" presId="urn:microsoft.com/office/officeart/2005/8/layout/hierarchy1"/>
    <dgm:cxn modelId="{8644903C-2D00-4BAD-9BF3-5820BA3535FA}" type="presOf" srcId="{BF668772-300F-47A0-A6C0-4F27CEC270B5}" destId="{0059556F-4FA2-4640-8D5E-B3E221AC8702}" srcOrd="0" destOrd="0" presId="urn:microsoft.com/office/officeart/2005/8/layout/hierarchy1"/>
    <dgm:cxn modelId="{71E56440-1E2A-44B2-9EB0-C1BF3AE79E66}" srcId="{7681A0A8-4859-4904-A7F2-A1A2B8D4140A}" destId="{365B6922-3F6A-4235-943A-9BE2B4F55DDD}" srcOrd="1" destOrd="0" parTransId="{A4E768D5-97E3-4474-AB05-0D50DA51D019}" sibTransId="{8E6AAD0E-363F-4191-9437-647A941DF06B}"/>
    <dgm:cxn modelId="{6C74C340-D4A2-44C9-BB05-8070C8C4412D}" type="presOf" srcId="{DB6513D5-3DD4-4130-8070-72636E3B64B1}" destId="{0CDC7BB2-AAF0-4DFA-A47A-E83B8C9F8F7F}" srcOrd="0" destOrd="0" presId="urn:microsoft.com/office/officeart/2005/8/layout/hierarchy1"/>
    <dgm:cxn modelId="{5F534E4E-F61C-4203-A647-57BA7B46CA78}" type="presOf" srcId="{365B6922-3F6A-4235-943A-9BE2B4F55DDD}" destId="{C890F585-A7A2-4B0A-BFCD-8AE7AFBC96D2}" srcOrd="0" destOrd="0" presId="urn:microsoft.com/office/officeart/2005/8/layout/hierarchy1"/>
    <dgm:cxn modelId="{AC873650-991B-41F3-9405-975D8CB2A118}" type="presOf" srcId="{756D1D51-771F-4673-B343-608407A56BE5}" destId="{6802043F-A2E5-4897-8271-03F4B8DFD1F4}" srcOrd="0" destOrd="0" presId="urn:microsoft.com/office/officeart/2005/8/layout/hierarchy1"/>
    <dgm:cxn modelId="{95418450-4E0C-4153-897E-5B10FAA5C9B2}" type="presOf" srcId="{6468F85C-0CEC-4BA8-8A25-C8DE8E844A06}" destId="{57103C5E-AAB5-4D2F-857F-235F502F5A8C}" srcOrd="0" destOrd="0" presId="urn:microsoft.com/office/officeart/2005/8/layout/hierarchy1"/>
    <dgm:cxn modelId="{0E026B58-3AC4-42BE-9379-0A3EF7CFA7E5}" srcId="{365B6922-3F6A-4235-943A-9BE2B4F55DDD}" destId="{01802178-3131-4026-95AB-72778B847C18}" srcOrd="0" destOrd="0" parTransId="{C20F9511-DACB-4127-B1F4-84550AAEA265}" sibTransId="{7FCD5B8E-7330-4B9B-8DA5-F91F7F65C9BC}"/>
    <dgm:cxn modelId="{D6D7315B-E867-43F5-95BE-71C7B0BD193D}" type="presOf" srcId="{A4E768D5-97E3-4474-AB05-0D50DA51D019}" destId="{EE5D4649-F1B6-46A2-9C92-C9AA32D8BB22}" srcOrd="0" destOrd="0" presId="urn:microsoft.com/office/officeart/2005/8/layout/hierarchy1"/>
    <dgm:cxn modelId="{6260595C-D03A-42E6-9821-3DE3B7EB908C}" srcId="{7953F48C-4AF2-4E77-8FA5-3BD445B8B4B6}" destId="{7681A0A8-4859-4904-A7F2-A1A2B8D4140A}" srcOrd="0" destOrd="0" parTransId="{756D1D51-771F-4673-B343-608407A56BE5}" sibTransId="{391C8737-5DDE-46B3-9044-77A1BE9E1A9D}"/>
    <dgm:cxn modelId="{5BC95761-19F4-422F-83CB-BFC85D39680B}" srcId="{7681A0A8-4859-4904-A7F2-A1A2B8D4140A}" destId="{748C14B8-1D48-4E03-B5B2-2F7D13294A14}" srcOrd="2" destOrd="0" parTransId="{3B9C525B-6866-4800-AECA-CA43EB7927C1}" sibTransId="{C636938A-573E-4B81-933C-A1CF45DE5099}"/>
    <dgm:cxn modelId="{35F44465-EBB2-4F49-934D-6D5C1C072585}" srcId="{FBF6442B-C87F-40EC-95ED-C365DA065848}" destId="{DB6513D5-3DD4-4130-8070-72636E3B64B1}" srcOrd="0" destOrd="0" parTransId="{6468F85C-0CEC-4BA8-8A25-C8DE8E844A06}" sibTransId="{F911D34F-DB02-40CE-A262-4EEE9263D156}"/>
    <dgm:cxn modelId="{AA29F56E-99DD-4F77-9C57-3BEE96E6B45B}" srcId="{E6F9CDEE-8E35-40A6-9639-15EB7AB5FF4F}" destId="{7953F48C-4AF2-4E77-8FA5-3BD445B8B4B6}" srcOrd="0" destOrd="0" parTransId="{D452C87E-2573-49EF-9EDD-2957268D688D}" sibTransId="{1822126A-B372-4A05-9CFD-8E810688AB8D}"/>
    <dgm:cxn modelId="{BF3E6970-441C-4D22-A601-C7B8B6A3D7EB}" srcId="{7681A0A8-4859-4904-A7F2-A1A2B8D4140A}" destId="{40E01EBF-6D19-418E-9B78-2349ECBD7C2A}" srcOrd="0" destOrd="0" parTransId="{AFD78718-7C4C-479B-B95D-B4A88CBB4DFD}" sibTransId="{6C979ECF-9EF2-4855-A238-CDAC74B5298E}"/>
    <dgm:cxn modelId="{D87C7376-2BAF-49D3-9694-9976C7220557}" type="presOf" srcId="{CAE0A031-8BFC-4B24-8EA3-E26D5C510652}" destId="{0D361A65-9CA3-4768-8610-CB1C0D1FBD34}" srcOrd="0" destOrd="0" presId="urn:microsoft.com/office/officeart/2005/8/layout/hierarchy1"/>
    <dgm:cxn modelId="{969AC079-658C-4789-A469-15BF0C62D3E4}" type="presOf" srcId="{3B9C525B-6866-4800-AECA-CA43EB7927C1}" destId="{6448A164-8915-4E91-A2F7-B1837EAC8524}" srcOrd="0" destOrd="0" presId="urn:microsoft.com/office/officeart/2005/8/layout/hierarchy1"/>
    <dgm:cxn modelId="{4B187D7F-E011-4CBE-8051-DF5B9D03DB3B}" srcId="{268F7C3D-1777-44B4-B838-EF8B07DDF9A1}" destId="{BC6C52D6-ED75-4F5B-93D2-C0F0C76BAB88}" srcOrd="0" destOrd="0" parTransId="{9AD30924-2D7A-4A3E-8BE9-FA707DE29D95}" sibTransId="{E7D8C463-2304-4008-949D-4650C606EF2E}"/>
    <dgm:cxn modelId="{5CF2B194-F86D-486D-B2CE-55CC3076488B}" srcId="{40E01EBF-6D19-418E-9B78-2349ECBD7C2A}" destId="{F4D2BB1A-B922-4F36-8FA7-6AACCEE89AF3}" srcOrd="0" destOrd="0" parTransId="{6A12A862-56BB-4DCA-B64A-F64074F8D001}" sibTransId="{5CA51C90-8763-4288-8B52-8E4FD04EF156}"/>
    <dgm:cxn modelId="{C54EE5A5-6CAF-47E2-9F3D-2304DF71F86C}" type="presOf" srcId="{40E01EBF-6D19-418E-9B78-2349ECBD7C2A}" destId="{559247BF-012E-470A-88DC-285FF841D876}" srcOrd="0" destOrd="0" presId="urn:microsoft.com/office/officeart/2005/8/layout/hierarchy1"/>
    <dgm:cxn modelId="{FACCBFA7-BCC6-431B-B9AD-0653397A582E}" type="presOf" srcId="{7681A0A8-4859-4904-A7F2-A1A2B8D4140A}" destId="{CBF7393A-2344-46F9-BA44-A0F3D954FC98}" srcOrd="0" destOrd="0" presId="urn:microsoft.com/office/officeart/2005/8/layout/hierarchy1"/>
    <dgm:cxn modelId="{9EEE26AB-58F6-4A3B-B50A-6E64CEC9BAF6}" type="presOf" srcId="{AFD78718-7C4C-479B-B95D-B4A88CBB4DFD}" destId="{6AFBAA9B-4F23-4116-9E22-486C0A2D066F}" srcOrd="0" destOrd="0" presId="urn:microsoft.com/office/officeart/2005/8/layout/hierarchy1"/>
    <dgm:cxn modelId="{BB4C9FAD-06C2-4AFD-AC2E-4B07CFA1F1CB}" type="presOf" srcId="{C20F9511-DACB-4127-B1F4-84550AAEA265}" destId="{E5857F2C-46FD-43A1-8A7A-98053AE20151}" srcOrd="0" destOrd="0" presId="urn:microsoft.com/office/officeart/2005/8/layout/hierarchy1"/>
    <dgm:cxn modelId="{75AF45B0-4189-4848-9B7B-9C584B73FC4F}" type="presOf" srcId="{ED6E2E40-E8B9-493F-A9BE-08DCABB02778}" destId="{E35C6E9A-4155-4090-87E8-35F7FE46CCCD}" srcOrd="0" destOrd="0" presId="urn:microsoft.com/office/officeart/2005/8/layout/hierarchy1"/>
    <dgm:cxn modelId="{1EA970BB-1529-4E2C-97EB-D4846F08E370}" type="presOf" srcId="{9AD30924-2D7A-4A3E-8BE9-FA707DE29D95}" destId="{4D1D36D1-FB35-4178-96AF-6FE59986C577}" srcOrd="0" destOrd="0" presId="urn:microsoft.com/office/officeart/2005/8/layout/hierarchy1"/>
    <dgm:cxn modelId="{849C53BD-FC65-4E6C-92DD-27A4BB0BDA6F}" type="presOf" srcId="{748C14B8-1D48-4E03-B5B2-2F7D13294A14}" destId="{5755EAE8-EFE1-4AD9-A55C-0DB0F8F94650}" srcOrd="0" destOrd="0" presId="urn:microsoft.com/office/officeart/2005/8/layout/hierarchy1"/>
    <dgm:cxn modelId="{1B8135BE-959F-4F82-81B2-1B5F5C71E625}" srcId="{FD772EA1-2D0C-490C-866B-F8710201D8E7}" destId="{FBF6442B-C87F-40EC-95ED-C365DA065848}" srcOrd="0" destOrd="0" parTransId="{BF668772-300F-47A0-A6C0-4F27CEC270B5}" sibTransId="{5FE9C837-BD29-4F39-B025-2FD313F99DE0}"/>
    <dgm:cxn modelId="{00EA7BD2-06B6-4D86-8D01-CC7F91FE86F4}" type="presOf" srcId="{F4D2BB1A-B922-4F36-8FA7-6AACCEE89AF3}" destId="{FE7DE6FA-18AE-4619-9D9A-E8CF6E615467}" srcOrd="0" destOrd="0" presId="urn:microsoft.com/office/officeart/2005/8/layout/hierarchy1"/>
    <dgm:cxn modelId="{045B9FD2-DCCB-4740-BC42-4DF8231547C2}" type="presOf" srcId="{BC6C52D6-ED75-4F5B-93D2-C0F0C76BAB88}" destId="{F3172DB9-0043-4F63-ACD2-9D0176908CE6}" srcOrd="0" destOrd="0" presId="urn:microsoft.com/office/officeart/2005/8/layout/hierarchy1"/>
    <dgm:cxn modelId="{0AF3ECE2-F6CA-4E10-8035-13ACB744E9D8}" type="presOf" srcId="{77706087-57F7-4076-A8CF-D7E31354055C}" destId="{13E41905-D6C3-4F06-9E3A-827A7DE6F13E}" srcOrd="0" destOrd="0" presId="urn:microsoft.com/office/officeart/2005/8/layout/hierarchy1"/>
    <dgm:cxn modelId="{CF2138E6-F7D2-4A0F-A934-120BBF0A4448}" srcId="{748C14B8-1D48-4E03-B5B2-2F7D13294A14}" destId="{5EC2ED33-E275-44F7-AB93-637C49174880}" srcOrd="0" destOrd="0" parTransId="{ED6E2E40-E8B9-493F-A9BE-08DCABB02778}" sibTransId="{FA0BDEC5-C2A5-4219-9CB2-F6845711FF7D}"/>
    <dgm:cxn modelId="{01B72AEB-D5A1-4E35-9C0A-ABC796F03139}" type="presOf" srcId="{7953F48C-4AF2-4E77-8FA5-3BD445B8B4B6}" destId="{8B8F06E4-7E69-4620-AF72-14C6BF9227A6}" srcOrd="0" destOrd="0" presId="urn:microsoft.com/office/officeart/2005/8/layout/hierarchy1"/>
    <dgm:cxn modelId="{617E85FD-4D19-486D-A1A4-3B92F016DE88}" type="presOf" srcId="{FBF6442B-C87F-40EC-95ED-C365DA065848}" destId="{22B99BA1-0500-4BE2-9AD3-8A6822D89BF8}" srcOrd="0" destOrd="0" presId="urn:microsoft.com/office/officeart/2005/8/layout/hierarchy1"/>
    <dgm:cxn modelId="{7C64F8F4-7EC9-4DFD-8AA0-E9E346F2CCAA}" type="presParOf" srcId="{FCCD0DBC-043D-4120-B855-9986CFE74153}" destId="{B1555D79-92E3-41A6-9990-A0AD879B8B6A}" srcOrd="0" destOrd="0" presId="urn:microsoft.com/office/officeart/2005/8/layout/hierarchy1"/>
    <dgm:cxn modelId="{E8B86A14-2D3F-4053-9B92-5337EB37273F}" type="presParOf" srcId="{B1555D79-92E3-41A6-9990-A0AD879B8B6A}" destId="{6DD15F49-0B59-474F-923C-B5E1EE4E40BE}" srcOrd="0" destOrd="0" presId="urn:microsoft.com/office/officeart/2005/8/layout/hierarchy1"/>
    <dgm:cxn modelId="{4FED7BC3-9C4E-428F-9643-DFE224CD0773}" type="presParOf" srcId="{6DD15F49-0B59-474F-923C-B5E1EE4E40BE}" destId="{8B1ECD86-92D9-492A-97A5-B5BEF1BFB365}" srcOrd="0" destOrd="0" presId="urn:microsoft.com/office/officeart/2005/8/layout/hierarchy1"/>
    <dgm:cxn modelId="{C7BA2B79-D568-4081-9678-27CAD9881868}" type="presParOf" srcId="{6DD15F49-0B59-474F-923C-B5E1EE4E40BE}" destId="{8B8F06E4-7E69-4620-AF72-14C6BF9227A6}" srcOrd="1" destOrd="0" presId="urn:microsoft.com/office/officeart/2005/8/layout/hierarchy1"/>
    <dgm:cxn modelId="{9B96438B-97D2-4BE8-8F75-4377ABD7098F}" type="presParOf" srcId="{B1555D79-92E3-41A6-9990-A0AD879B8B6A}" destId="{93C29990-748E-498B-90B2-BA8A02ED9511}" srcOrd="1" destOrd="0" presId="urn:microsoft.com/office/officeart/2005/8/layout/hierarchy1"/>
    <dgm:cxn modelId="{DED137C6-78BB-49C3-8272-0D627C9F7B3E}" type="presParOf" srcId="{93C29990-748E-498B-90B2-BA8A02ED9511}" destId="{6802043F-A2E5-4897-8271-03F4B8DFD1F4}" srcOrd="0" destOrd="0" presId="urn:microsoft.com/office/officeart/2005/8/layout/hierarchy1"/>
    <dgm:cxn modelId="{288DEB9B-B32E-4573-B4A7-301BDB661E0D}" type="presParOf" srcId="{93C29990-748E-498B-90B2-BA8A02ED9511}" destId="{E330F059-F478-4E34-8B76-88EC71FB9BA2}" srcOrd="1" destOrd="0" presId="urn:microsoft.com/office/officeart/2005/8/layout/hierarchy1"/>
    <dgm:cxn modelId="{E6C3D683-5002-4BF4-83D8-DA004243FAE0}" type="presParOf" srcId="{E330F059-F478-4E34-8B76-88EC71FB9BA2}" destId="{139893F5-0D5C-42F6-A752-C3BC3C167BA6}" srcOrd="0" destOrd="0" presId="urn:microsoft.com/office/officeart/2005/8/layout/hierarchy1"/>
    <dgm:cxn modelId="{4861CDFC-12E7-49E9-A858-6C2300CFE1F2}" type="presParOf" srcId="{139893F5-0D5C-42F6-A752-C3BC3C167BA6}" destId="{983B6239-F378-4397-82EB-393D8459C79E}" srcOrd="0" destOrd="0" presId="urn:microsoft.com/office/officeart/2005/8/layout/hierarchy1"/>
    <dgm:cxn modelId="{90CDB55F-A3FA-4890-B1E3-35D0AA180F39}" type="presParOf" srcId="{139893F5-0D5C-42F6-A752-C3BC3C167BA6}" destId="{CBF7393A-2344-46F9-BA44-A0F3D954FC98}" srcOrd="1" destOrd="0" presId="urn:microsoft.com/office/officeart/2005/8/layout/hierarchy1"/>
    <dgm:cxn modelId="{C25BEE80-4FAD-4873-9520-C942F32C4E4F}" type="presParOf" srcId="{E330F059-F478-4E34-8B76-88EC71FB9BA2}" destId="{B4B1FC9E-BFD9-48CA-BD90-A8335BB2A70A}" srcOrd="1" destOrd="0" presId="urn:microsoft.com/office/officeart/2005/8/layout/hierarchy1"/>
    <dgm:cxn modelId="{AECD5173-96AE-4F3B-892B-743C29905512}" type="presParOf" srcId="{B4B1FC9E-BFD9-48CA-BD90-A8335BB2A70A}" destId="{6AFBAA9B-4F23-4116-9E22-486C0A2D066F}" srcOrd="0" destOrd="0" presId="urn:microsoft.com/office/officeart/2005/8/layout/hierarchy1"/>
    <dgm:cxn modelId="{C735C1B1-8F2F-4CDC-A159-304F751CFFAC}" type="presParOf" srcId="{B4B1FC9E-BFD9-48CA-BD90-A8335BB2A70A}" destId="{BDEFEED7-A708-41F2-B54D-BF6CF6D446A7}" srcOrd="1" destOrd="0" presId="urn:microsoft.com/office/officeart/2005/8/layout/hierarchy1"/>
    <dgm:cxn modelId="{A1DCF073-3272-4B48-BBDD-80BFFAF5A818}" type="presParOf" srcId="{BDEFEED7-A708-41F2-B54D-BF6CF6D446A7}" destId="{367D36D4-F154-4E21-AB94-56F090979978}" srcOrd="0" destOrd="0" presId="urn:microsoft.com/office/officeart/2005/8/layout/hierarchy1"/>
    <dgm:cxn modelId="{64DEC056-258F-4BD7-BBF5-E6EAB4811A96}" type="presParOf" srcId="{367D36D4-F154-4E21-AB94-56F090979978}" destId="{53388399-428F-41BF-BE40-738F7F685B5B}" srcOrd="0" destOrd="0" presId="urn:microsoft.com/office/officeart/2005/8/layout/hierarchy1"/>
    <dgm:cxn modelId="{4B6AC73C-4BB6-401A-A457-D3A291224291}" type="presParOf" srcId="{367D36D4-F154-4E21-AB94-56F090979978}" destId="{559247BF-012E-470A-88DC-285FF841D876}" srcOrd="1" destOrd="0" presId="urn:microsoft.com/office/officeart/2005/8/layout/hierarchy1"/>
    <dgm:cxn modelId="{B32DBD40-9A5F-4A1B-9F15-B154C3445DF9}" type="presParOf" srcId="{BDEFEED7-A708-41F2-B54D-BF6CF6D446A7}" destId="{54E3E5A3-7807-423C-84A6-5FA51A70B275}" srcOrd="1" destOrd="0" presId="urn:microsoft.com/office/officeart/2005/8/layout/hierarchy1"/>
    <dgm:cxn modelId="{F9E118A5-1F03-4F3D-8C96-D8BED8CAD45A}" type="presParOf" srcId="{54E3E5A3-7807-423C-84A6-5FA51A70B275}" destId="{6D8BF99A-15C8-4704-A420-518C61DA2F7D}" srcOrd="0" destOrd="0" presId="urn:microsoft.com/office/officeart/2005/8/layout/hierarchy1"/>
    <dgm:cxn modelId="{329FDBDD-B291-4D15-BDB9-89DA729F1993}" type="presParOf" srcId="{54E3E5A3-7807-423C-84A6-5FA51A70B275}" destId="{9C184E34-2ADC-4AF9-AC78-1DD5CC014C4A}" srcOrd="1" destOrd="0" presId="urn:microsoft.com/office/officeart/2005/8/layout/hierarchy1"/>
    <dgm:cxn modelId="{3DA87578-5C88-4EA6-9FB4-C19FA500401E}" type="presParOf" srcId="{9C184E34-2ADC-4AF9-AC78-1DD5CC014C4A}" destId="{F5EE8D39-F8EC-44A7-B2D4-9499312255E8}" srcOrd="0" destOrd="0" presId="urn:microsoft.com/office/officeart/2005/8/layout/hierarchy1"/>
    <dgm:cxn modelId="{CB70278F-2CB2-4E1E-BABD-825D54C172A7}" type="presParOf" srcId="{F5EE8D39-F8EC-44A7-B2D4-9499312255E8}" destId="{B15FCE9A-1677-4BAE-8DCE-A0CBAE24AB6C}" srcOrd="0" destOrd="0" presId="urn:microsoft.com/office/officeart/2005/8/layout/hierarchy1"/>
    <dgm:cxn modelId="{8BCD89D4-A1F8-4FBA-921B-A8BC5B20320A}" type="presParOf" srcId="{F5EE8D39-F8EC-44A7-B2D4-9499312255E8}" destId="{FE7DE6FA-18AE-4619-9D9A-E8CF6E615467}" srcOrd="1" destOrd="0" presId="urn:microsoft.com/office/officeart/2005/8/layout/hierarchy1"/>
    <dgm:cxn modelId="{BA102E45-9E58-4366-8106-0069AFCEEB3B}" type="presParOf" srcId="{9C184E34-2ADC-4AF9-AC78-1DD5CC014C4A}" destId="{64C04613-EAC9-4833-99AE-DD8EE4CFF241}" srcOrd="1" destOrd="0" presId="urn:microsoft.com/office/officeart/2005/8/layout/hierarchy1"/>
    <dgm:cxn modelId="{818C755A-4496-4FE7-9E42-2B04AA8ADE2C}" type="presParOf" srcId="{B4B1FC9E-BFD9-48CA-BD90-A8335BB2A70A}" destId="{EE5D4649-F1B6-46A2-9C92-C9AA32D8BB22}" srcOrd="2" destOrd="0" presId="urn:microsoft.com/office/officeart/2005/8/layout/hierarchy1"/>
    <dgm:cxn modelId="{39E1C6BD-25C8-4523-BF95-A72C155F8937}" type="presParOf" srcId="{B4B1FC9E-BFD9-48CA-BD90-A8335BB2A70A}" destId="{5498B962-F91F-4F82-8831-D072A47FE5A0}" srcOrd="3" destOrd="0" presId="urn:microsoft.com/office/officeart/2005/8/layout/hierarchy1"/>
    <dgm:cxn modelId="{E635F5CC-B800-4A85-A5D9-8C8BBB29EECA}" type="presParOf" srcId="{5498B962-F91F-4F82-8831-D072A47FE5A0}" destId="{D4BF986B-784F-4469-9E1E-4F145811ECD5}" srcOrd="0" destOrd="0" presId="urn:microsoft.com/office/officeart/2005/8/layout/hierarchy1"/>
    <dgm:cxn modelId="{014CFD87-2146-4042-9562-442EA61E4BD3}" type="presParOf" srcId="{D4BF986B-784F-4469-9E1E-4F145811ECD5}" destId="{810E0358-6B2D-4462-B8C7-27C614775AFB}" srcOrd="0" destOrd="0" presId="urn:microsoft.com/office/officeart/2005/8/layout/hierarchy1"/>
    <dgm:cxn modelId="{3988649B-2FB2-4A83-95EA-1846D7B49860}" type="presParOf" srcId="{D4BF986B-784F-4469-9E1E-4F145811ECD5}" destId="{C890F585-A7A2-4B0A-BFCD-8AE7AFBC96D2}" srcOrd="1" destOrd="0" presId="urn:microsoft.com/office/officeart/2005/8/layout/hierarchy1"/>
    <dgm:cxn modelId="{B7BFEDB3-3570-466E-AC16-310B011A9DB1}" type="presParOf" srcId="{5498B962-F91F-4F82-8831-D072A47FE5A0}" destId="{DB3CF6D6-6985-44F6-ACD8-696017B8C9E0}" srcOrd="1" destOrd="0" presId="urn:microsoft.com/office/officeart/2005/8/layout/hierarchy1"/>
    <dgm:cxn modelId="{07584FB5-7CCF-4C7F-9E11-2469B1346A34}" type="presParOf" srcId="{DB3CF6D6-6985-44F6-ACD8-696017B8C9E0}" destId="{E5857F2C-46FD-43A1-8A7A-98053AE20151}" srcOrd="0" destOrd="0" presId="urn:microsoft.com/office/officeart/2005/8/layout/hierarchy1"/>
    <dgm:cxn modelId="{001CABE6-C68A-43CA-A05E-8BCAAE1E22DE}" type="presParOf" srcId="{DB3CF6D6-6985-44F6-ACD8-696017B8C9E0}" destId="{44D981E1-6C26-4B65-B514-A7B2372CAAA4}" srcOrd="1" destOrd="0" presId="urn:microsoft.com/office/officeart/2005/8/layout/hierarchy1"/>
    <dgm:cxn modelId="{6762D0D1-6432-42AF-8061-BF77DFA6D7C8}" type="presParOf" srcId="{44D981E1-6C26-4B65-B514-A7B2372CAAA4}" destId="{51522E80-6C50-4D6D-A15E-AE5D0B496509}" srcOrd="0" destOrd="0" presId="urn:microsoft.com/office/officeart/2005/8/layout/hierarchy1"/>
    <dgm:cxn modelId="{3F4A33D7-CEA6-4353-990D-46C018C17E0E}" type="presParOf" srcId="{51522E80-6C50-4D6D-A15E-AE5D0B496509}" destId="{3985328C-D2E1-4D01-BDD6-5BA1754786DC}" srcOrd="0" destOrd="0" presId="urn:microsoft.com/office/officeart/2005/8/layout/hierarchy1"/>
    <dgm:cxn modelId="{659124BA-0A5F-4926-A325-9D8264B41A55}" type="presParOf" srcId="{51522E80-6C50-4D6D-A15E-AE5D0B496509}" destId="{90C51295-D7EE-47F8-AC60-552F0F47721E}" srcOrd="1" destOrd="0" presId="urn:microsoft.com/office/officeart/2005/8/layout/hierarchy1"/>
    <dgm:cxn modelId="{58895761-5958-416C-A65B-DE5917AEE257}" type="presParOf" srcId="{44D981E1-6C26-4B65-B514-A7B2372CAAA4}" destId="{34CC7490-0F16-450A-8020-F2BC319371A0}" srcOrd="1" destOrd="0" presId="urn:microsoft.com/office/officeart/2005/8/layout/hierarchy1"/>
    <dgm:cxn modelId="{1392C380-AD00-4770-8521-BE9A28DA9EE4}" type="presParOf" srcId="{B4B1FC9E-BFD9-48CA-BD90-A8335BB2A70A}" destId="{6448A164-8915-4E91-A2F7-B1837EAC8524}" srcOrd="4" destOrd="0" presId="urn:microsoft.com/office/officeart/2005/8/layout/hierarchy1"/>
    <dgm:cxn modelId="{24FA4E40-F014-4389-A824-08F2D3C1D8B8}" type="presParOf" srcId="{B4B1FC9E-BFD9-48CA-BD90-A8335BB2A70A}" destId="{A11178B0-4342-4892-945A-41243E5F63AE}" srcOrd="5" destOrd="0" presId="urn:microsoft.com/office/officeart/2005/8/layout/hierarchy1"/>
    <dgm:cxn modelId="{FB4216DF-1642-46F1-A849-1BB0DDED6AA0}" type="presParOf" srcId="{A11178B0-4342-4892-945A-41243E5F63AE}" destId="{F85810D0-7D42-494F-BAFF-8C0F450B5E50}" srcOrd="0" destOrd="0" presId="urn:microsoft.com/office/officeart/2005/8/layout/hierarchy1"/>
    <dgm:cxn modelId="{762302C6-2D86-4D7A-B583-EF244EAF0436}" type="presParOf" srcId="{F85810D0-7D42-494F-BAFF-8C0F450B5E50}" destId="{D466B6C6-31E3-4AAC-9B97-8329F7B9F852}" srcOrd="0" destOrd="0" presId="urn:microsoft.com/office/officeart/2005/8/layout/hierarchy1"/>
    <dgm:cxn modelId="{2686092A-3614-4904-B89B-820C681424DF}" type="presParOf" srcId="{F85810D0-7D42-494F-BAFF-8C0F450B5E50}" destId="{5755EAE8-EFE1-4AD9-A55C-0DB0F8F94650}" srcOrd="1" destOrd="0" presId="urn:microsoft.com/office/officeart/2005/8/layout/hierarchy1"/>
    <dgm:cxn modelId="{14341A7E-E79F-484A-A741-61B862F304D9}" type="presParOf" srcId="{A11178B0-4342-4892-945A-41243E5F63AE}" destId="{23D4044F-0105-4EA4-909A-1FC3DC61B3C1}" srcOrd="1" destOrd="0" presId="urn:microsoft.com/office/officeart/2005/8/layout/hierarchy1"/>
    <dgm:cxn modelId="{012D76F0-52D0-4916-A51D-31408D5DBB59}" type="presParOf" srcId="{23D4044F-0105-4EA4-909A-1FC3DC61B3C1}" destId="{E35C6E9A-4155-4090-87E8-35F7FE46CCCD}" srcOrd="0" destOrd="0" presId="urn:microsoft.com/office/officeart/2005/8/layout/hierarchy1"/>
    <dgm:cxn modelId="{96E20BC2-BA53-43C7-9759-ED4B78E84141}" type="presParOf" srcId="{23D4044F-0105-4EA4-909A-1FC3DC61B3C1}" destId="{87AA5CC9-295E-49C7-846C-2EB4C72198DA}" srcOrd="1" destOrd="0" presId="urn:microsoft.com/office/officeart/2005/8/layout/hierarchy1"/>
    <dgm:cxn modelId="{B21FF59C-1E02-48EB-A0D5-7408FC09E613}" type="presParOf" srcId="{87AA5CC9-295E-49C7-846C-2EB4C72198DA}" destId="{0F73331F-1CB6-4347-8CF7-EB53BD7E1F07}" srcOrd="0" destOrd="0" presId="urn:microsoft.com/office/officeart/2005/8/layout/hierarchy1"/>
    <dgm:cxn modelId="{305595BF-5AF4-4391-89D9-DF9A49A4F45B}" type="presParOf" srcId="{0F73331F-1CB6-4347-8CF7-EB53BD7E1F07}" destId="{E03770B2-B151-410B-8481-661B526A15A5}" srcOrd="0" destOrd="0" presId="urn:microsoft.com/office/officeart/2005/8/layout/hierarchy1"/>
    <dgm:cxn modelId="{E69D176D-850A-474E-8465-24B31A13956A}" type="presParOf" srcId="{0F73331F-1CB6-4347-8CF7-EB53BD7E1F07}" destId="{F6DD9789-C588-4899-904B-5D8D589B7CC8}" srcOrd="1" destOrd="0" presId="urn:microsoft.com/office/officeart/2005/8/layout/hierarchy1"/>
    <dgm:cxn modelId="{1678890F-1FAA-4938-95A3-C6439F62DAC3}" type="presParOf" srcId="{87AA5CC9-295E-49C7-846C-2EB4C72198DA}" destId="{C562D4E8-0947-470A-AB1E-98C92B0323C0}" srcOrd="1" destOrd="0" presId="urn:microsoft.com/office/officeart/2005/8/layout/hierarchy1"/>
    <dgm:cxn modelId="{8FF1A706-CA0F-41C6-A4A0-17B8EFADA49F}" type="presParOf" srcId="{93C29990-748E-498B-90B2-BA8A02ED9511}" destId="{0D361A65-9CA3-4768-8610-CB1C0D1FBD34}" srcOrd="2" destOrd="0" presId="urn:microsoft.com/office/officeart/2005/8/layout/hierarchy1"/>
    <dgm:cxn modelId="{6CB2B3E8-7995-4BEE-9F11-595CC4E096BC}" type="presParOf" srcId="{93C29990-748E-498B-90B2-BA8A02ED9511}" destId="{8138662F-9FA0-4F8E-8D69-1FF88B1D4CB5}" srcOrd="3" destOrd="0" presId="urn:microsoft.com/office/officeart/2005/8/layout/hierarchy1"/>
    <dgm:cxn modelId="{DB62997D-10A8-4008-BD2C-2E6C9A4815F8}" type="presParOf" srcId="{8138662F-9FA0-4F8E-8D69-1FF88B1D4CB5}" destId="{7F17913F-9C15-4BD4-B619-42439C2951E0}" srcOrd="0" destOrd="0" presId="urn:microsoft.com/office/officeart/2005/8/layout/hierarchy1"/>
    <dgm:cxn modelId="{D49752B6-52F1-4E27-AC23-B5C7C977601A}" type="presParOf" srcId="{7F17913F-9C15-4BD4-B619-42439C2951E0}" destId="{8404826D-EDB6-46E8-AC26-05C35BE370E8}" srcOrd="0" destOrd="0" presId="urn:microsoft.com/office/officeart/2005/8/layout/hierarchy1"/>
    <dgm:cxn modelId="{B8B5A185-9D9D-4D64-BFD6-2989FD746882}" type="presParOf" srcId="{7F17913F-9C15-4BD4-B619-42439C2951E0}" destId="{79563BBF-AEB8-4065-BACB-DA3F49911169}" srcOrd="1" destOrd="0" presId="urn:microsoft.com/office/officeart/2005/8/layout/hierarchy1"/>
    <dgm:cxn modelId="{613BBD24-6D45-40FC-B7DB-512C81E6F430}" type="presParOf" srcId="{8138662F-9FA0-4F8E-8D69-1FF88B1D4CB5}" destId="{D288C57D-0B2A-42DD-8085-3E0370A7DE1F}" srcOrd="1" destOrd="0" presId="urn:microsoft.com/office/officeart/2005/8/layout/hierarchy1"/>
    <dgm:cxn modelId="{5952ABEA-1EF4-4DD9-A20F-C8A14040B231}" type="presParOf" srcId="{D288C57D-0B2A-42DD-8085-3E0370A7DE1F}" destId="{0059556F-4FA2-4640-8D5E-B3E221AC8702}" srcOrd="0" destOrd="0" presId="urn:microsoft.com/office/officeart/2005/8/layout/hierarchy1"/>
    <dgm:cxn modelId="{ACED30D0-22D4-4DC3-AC28-A9982EF63023}" type="presParOf" srcId="{D288C57D-0B2A-42DD-8085-3E0370A7DE1F}" destId="{6F65E64A-A27C-4069-A866-FD61A7B0E04B}" srcOrd="1" destOrd="0" presId="urn:microsoft.com/office/officeart/2005/8/layout/hierarchy1"/>
    <dgm:cxn modelId="{FB65A223-3D7F-4571-AEEC-4D152A525F32}" type="presParOf" srcId="{6F65E64A-A27C-4069-A866-FD61A7B0E04B}" destId="{45ADB2CD-DDCF-49D2-875B-43A7E291BBD8}" srcOrd="0" destOrd="0" presId="urn:microsoft.com/office/officeart/2005/8/layout/hierarchy1"/>
    <dgm:cxn modelId="{B48D2C47-582F-4A07-96F3-D9AD39D6FA95}" type="presParOf" srcId="{45ADB2CD-DDCF-49D2-875B-43A7E291BBD8}" destId="{37AA8183-D529-454B-9751-3AB35442AA1E}" srcOrd="0" destOrd="0" presId="urn:microsoft.com/office/officeart/2005/8/layout/hierarchy1"/>
    <dgm:cxn modelId="{5CA13954-D776-4CC7-81DB-955B1AD42A0F}" type="presParOf" srcId="{45ADB2CD-DDCF-49D2-875B-43A7E291BBD8}" destId="{22B99BA1-0500-4BE2-9AD3-8A6822D89BF8}" srcOrd="1" destOrd="0" presId="urn:microsoft.com/office/officeart/2005/8/layout/hierarchy1"/>
    <dgm:cxn modelId="{678D8C04-2E19-473A-AF16-0A272F50F3C0}" type="presParOf" srcId="{6F65E64A-A27C-4069-A866-FD61A7B0E04B}" destId="{14E5564B-31FD-4244-9BB8-3CBDB7EF86E9}" srcOrd="1" destOrd="0" presId="urn:microsoft.com/office/officeart/2005/8/layout/hierarchy1"/>
    <dgm:cxn modelId="{BB5962E4-E019-4AC3-821E-EBA609B5B0E3}" type="presParOf" srcId="{14E5564B-31FD-4244-9BB8-3CBDB7EF86E9}" destId="{57103C5E-AAB5-4D2F-857F-235F502F5A8C}" srcOrd="0" destOrd="0" presId="urn:microsoft.com/office/officeart/2005/8/layout/hierarchy1"/>
    <dgm:cxn modelId="{4E32F858-BDAF-4243-82C5-2C6CCC8CDC87}" type="presParOf" srcId="{14E5564B-31FD-4244-9BB8-3CBDB7EF86E9}" destId="{864F99E2-4F54-46F3-8089-145164A91D24}" srcOrd="1" destOrd="0" presId="urn:microsoft.com/office/officeart/2005/8/layout/hierarchy1"/>
    <dgm:cxn modelId="{767A0FDC-EEB1-427C-B8A4-C2FE812EE042}" type="presParOf" srcId="{864F99E2-4F54-46F3-8089-145164A91D24}" destId="{724B241E-D445-4C9D-9BA1-B0A153191184}" srcOrd="0" destOrd="0" presId="urn:microsoft.com/office/officeart/2005/8/layout/hierarchy1"/>
    <dgm:cxn modelId="{FE65C37E-A08D-4E75-A35E-60CD36DFDE7B}" type="presParOf" srcId="{724B241E-D445-4C9D-9BA1-B0A153191184}" destId="{0C6203B9-D8D2-4B26-8454-3984042AD070}" srcOrd="0" destOrd="0" presId="urn:microsoft.com/office/officeart/2005/8/layout/hierarchy1"/>
    <dgm:cxn modelId="{393820A9-4F05-4013-9B83-E46890A11DCD}" type="presParOf" srcId="{724B241E-D445-4C9D-9BA1-B0A153191184}" destId="{0CDC7BB2-AAF0-4DFA-A47A-E83B8C9F8F7F}" srcOrd="1" destOrd="0" presId="urn:microsoft.com/office/officeart/2005/8/layout/hierarchy1"/>
    <dgm:cxn modelId="{6C7822BC-5309-494A-A5ED-B923AFA06710}" type="presParOf" srcId="{864F99E2-4F54-46F3-8089-145164A91D24}" destId="{D5887AAB-1A45-4DC8-A355-E7AAA9D3C3E9}" srcOrd="1" destOrd="0" presId="urn:microsoft.com/office/officeart/2005/8/layout/hierarchy1"/>
    <dgm:cxn modelId="{3AD57B51-29D9-4E48-8D49-EE01AB0B3BF9}" type="presParOf" srcId="{D288C57D-0B2A-42DD-8085-3E0370A7DE1F}" destId="{13E41905-D6C3-4F06-9E3A-827A7DE6F13E}" srcOrd="2" destOrd="0" presId="urn:microsoft.com/office/officeart/2005/8/layout/hierarchy1"/>
    <dgm:cxn modelId="{125F4828-B703-4E3B-ACF8-D748C2C5F9C0}" type="presParOf" srcId="{D288C57D-0B2A-42DD-8085-3E0370A7DE1F}" destId="{C955F0C5-E31A-4525-B68E-2FFE34861E43}" srcOrd="3" destOrd="0" presId="urn:microsoft.com/office/officeart/2005/8/layout/hierarchy1"/>
    <dgm:cxn modelId="{D41DFB62-0B3E-4BCC-A266-37089627E00F}" type="presParOf" srcId="{C955F0C5-E31A-4525-B68E-2FFE34861E43}" destId="{F1477CB1-D14F-44CA-AEBD-02A94832A864}" srcOrd="0" destOrd="0" presId="urn:microsoft.com/office/officeart/2005/8/layout/hierarchy1"/>
    <dgm:cxn modelId="{5D51CAAF-2AFD-422D-9BCA-983400F25918}" type="presParOf" srcId="{F1477CB1-D14F-44CA-AEBD-02A94832A864}" destId="{060F0D07-45FD-4DBF-8CA3-97066D0CA2CE}" srcOrd="0" destOrd="0" presId="urn:microsoft.com/office/officeart/2005/8/layout/hierarchy1"/>
    <dgm:cxn modelId="{5C68E614-F831-4C7D-AF78-3A9E8CE99A66}" type="presParOf" srcId="{F1477CB1-D14F-44CA-AEBD-02A94832A864}" destId="{E53558D9-6868-405A-821B-C473FEDBC9A6}" srcOrd="1" destOrd="0" presId="urn:microsoft.com/office/officeart/2005/8/layout/hierarchy1"/>
    <dgm:cxn modelId="{9F81AD11-0D7D-4CFC-800C-58CFF58D175A}" type="presParOf" srcId="{C955F0C5-E31A-4525-B68E-2FFE34861E43}" destId="{E8CEF55D-203C-442F-B681-F88276B1D7C6}" srcOrd="1" destOrd="0" presId="urn:microsoft.com/office/officeart/2005/8/layout/hierarchy1"/>
    <dgm:cxn modelId="{4C7C19BE-E6BD-4AAA-BBF5-0045A19D0837}" type="presParOf" srcId="{E8CEF55D-203C-442F-B681-F88276B1D7C6}" destId="{4D1D36D1-FB35-4178-96AF-6FE59986C577}" srcOrd="0" destOrd="0" presId="urn:microsoft.com/office/officeart/2005/8/layout/hierarchy1"/>
    <dgm:cxn modelId="{A7EE897A-4A4E-4933-868E-1A122C16FD68}" type="presParOf" srcId="{E8CEF55D-203C-442F-B681-F88276B1D7C6}" destId="{2A8AD5C8-9747-4C60-8AA0-5FF968D01919}" srcOrd="1" destOrd="0" presId="urn:microsoft.com/office/officeart/2005/8/layout/hierarchy1"/>
    <dgm:cxn modelId="{6996A36C-C0EA-4967-856E-27794E064CA6}" type="presParOf" srcId="{2A8AD5C8-9747-4C60-8AA0-5FF968D01919}" destId="{3C1BB4AD-9593-41B7-B484-9EF49756BA9E}" srcOrd="0" destOrd="0" presId="urn:microsoft.com/office/officeart/2005/8/layout/hierarchy1"/>
    <dgm:cxn modelId="{DF52C470-3188-4FF5-8501-CCDAEACCCC09}" type="presParOf" srcId="{3C1BB4AD-9593-41B7-B484-9EF49756BA9E}" destId="{B1937942-193A-400E-93D9-08C0C6A4BB12}" srcOrd="0" destOrd="0" presId="urn:microsoft.com/office/officeart/2005/8/layout/hierarchy1"/>
    <dgm:cxn modelId="{0F7EFEC7-16CE-4E76-A007-BB64AF431C10}" type="presParOf" srcId="{3C1BB4AD-9593-41B7-B484-9EF49756BA9E}" destId="{F3172DB9-0043-4F63-ACD2-9D0176908CE6}" srcOrd="1" destOrd="0" presId="urn:microsoft.com/office/officeart/2005/8/layout/hierarchy1"/>
    <dgm:cxn modelId="{5A77B684-587E-48C1-B76F-A6EB47556F69}" type="presParOf" srcId="{2A8AD5C8-9747-4C60-8AA0-5FF968D01919}" destId="{C8116696-4B8E-4F39-AF47-67FD20A0CA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24A13-8142-477B-8E54-516902B141EC}">
      <dsp:nvSpPr>
        <dsp:cNvPr id="0" name=""/>
        <dsp:cNvSpPr/>
      </dsp:nvSpPr>
      <dsp:spPr>
        <a:xfrm>
          <a:off x="0" y="58023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Broader spectrum of activity (including some mucormycetes)</a:t>
          </a:r>
        </a:p>
      </dsp:txBody>
      <dsp:txXfrm>
        <a:off x="0" y="580231"/>
        <a:ext cx="1682749" cy="1009650"/>
      </dsp:txXfrm>
    </dsp:sp>
    <dsp:sp modelId="{E006D756-430B-437C-BDE9-26E6BDA0D7F2}">
      <dsp:nvSpPr>
        <dsp:cNvPr id="0" name=""/>
        <dsp:cNvSpPr/>
      </dsp:nvSpPr>
      <dsp:spPr>
        <a:xfrm>
          <a:off x="1851025" y="58023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Once-daily dosing after the loading dose</a:t>
          </a:r>
        </a:p>
      </dsp:txBody>
      <dsp:txXfrm>
        <a:off x="1851025" y="580231"/>
        <a:ext cx="1682749" cy="1009650"/>
      </dsp:txXfrm>
    </dsp:sp>
    <dsp:sp modelId="{4B10BE33-12D8-455E-88BB-1C4BF80C5CF9}">
      <dsp:nvSpPr>
        <dsp:cNvPr id="0" name=""/>
        <dsp:cNvSpPr/>
      </dsp:nvSpPr>
      <dsp:spPr>
        <a:xfrm>
          <a:off x="3702049" y="58023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Linear pharmacokinetics</a:t>
          </a:r>
        </a:p>
      </dsp:txBody>
      <dsp:txXfrm>
        <a:off x="3702049" y="580231"/>
        <a:ext cx="1682749" cy="1009650"/>
      </dsp:txXfrm>
    </dsp:sp>
    <dsp:sp modelId="{0288F50D-44BE-4674-BC62-220CE5F24F5E}">
      <dsp:nvSpPr>
        <dsp:cNvPr id="0" name=""/>
        <dsp:cNvSpPr/>
      </dsp:nvSpPr>
      <dsp:spPr>
        <a:xfrm>
          <a:off x="0" y="175815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Less interpatient variability in exposure</a:t>
          </a:r>
        </a:p>
      </dsp:txBody>
      <dsp:txXfrm>
        <a:off x="0" y="1758156"/>
        <a:ext cx="1682749" cy="1009650"/>
      </dsp:txXfrm>
    </dsp:sp>
    <dsp:sp modelId="{0ED55A2B-259A-4340-A26B-2305D8378D51}">
      <dsp:nvSpPr>
        <dsp:cNvPr id="0" name=""/>
        <dsp:cNvSpPr/>
      </dsp:nvSpPr>
      <dsp:spPr>
        <a:xfrm>
          <a:off x="1851025" y="175815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Water solubility (no need for cyclodextrin in the intravenous formulation)</a:t>
          </a:r>
        </a:p>
      </dsp:txBody>
      <dsp:txXfrm>
        <a:off x="1851025" y="1758156"/>
        <a:ext cx="1682749" cy="1009650"/>
      </dsp:txXfrm>
    </dsp:sp>
    <dsp:sp modelId="{86F08D3C-8499-4FF2-8782-56078F4A1941}">
      <dsp:nvSpPr>
        <dsp:cNvPr id="0" name=""/>
        <dsp:cNvSpPr/>
      </dsp:nvSpPr>
      <dsp:spPr>
        <a:xfrm>
          <a:off x="3702049" y="175815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No prolongation of QT/QTc</a:t>
          </a:r>
        </a:p>
      </dsp:txBody>
      <dsp:txXfrm>
        <a:off x="3702049" y="1758156"/>
        <a:ext cx="1682749" cy="1009650"/>
      </dsp:txXfrm>
    </dsp:sp>
    <dsp:sp modelId="{09F1A166-0439-4AE9-A9BD-8C0BB659B910}">
      <dsp:nvSpPr>
        <dsp:cNvPr id="0" name=""/>
        <dsp:cNvSpPr/>
      </dsp:nvSpPr>
      <dsp:spPr>
        <a:xfrm>
          <a:off x="925512" y="293608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Better tolerability profile</a:t>
          </a:r>
        </a:p>
      </dsp:txBody>
      <dsp:txXfrm>
        <a:off x="925512" y="2936081"/>
        <a:ext cx="1682749" cy="1009650"/>
      </dsp:txXfrm>
    </dsp:sp>
    <dsp:sp modelId="{C30BECDE-1F7A-47ED-953C-F2057B957A1D}">
      <dsp:nvSpPr>
        <dsp:cNvPr id="0" name=""/>
        <dsp:cNvSpPr/>
      </dsp:nvSpPr>
      <dsp:spPr>
        <a:xfrm>
          <a:off x="2776537" y="293608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Fewer CYP enzyme-mediated drug-drug interactions</a:t>
          </a:r>
        </a:p>
      </dsp:txBody>
      <dsp:txXfrm>
        <a:off x="2776537" y="2936081"/>
        <a:ext cx="1682749" cy="1009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24A13-8142-477B-8E54-516902B141EC}">
      <dsp:nvSpPr>
        <dsp:cNvPr id="0" name=""/>
        <dsp:cNvSpPr/>
      </dsp:nvSpPr>
      <dsp:spPr>
        <a:xfrm>
          <a:off x="0" y="58023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Broader spectrum of activity (including some mucormycetes)</a:t>
          </a:r>
        </a:p>
      </dsp:txBody>
      <dsp:txXfrm>
        <a:off x="0" y="580231"/>
        <a:ext cx="1682749" cy="1009650"/>
      </dsp:txXfrm>
    </dsp:sp>
    <dsp:sp modelId="{E006D756-430B-437C-BDE9-26E6BDA0D7F2}">
      <dsp:nvSpPr>
        <dsp:cNvPr id="0" name=""/>
        <dsp:cNvSpPr/>
      </dsp:nvSpPr>
      <dsp:spPr>
        <a:xfrm>
          <a:off x="1851025" y="58023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Once-daily dosing after the loading dose</a:t>
          </a:r>
        </a:p>
      </dsp:txBody>
      <dsp:txXfrm>
        <a:off x="1851025" y="580231"/>
        <a:ext cx="1682749" cy="1009650"/>
      </dsp:txXfrm>
    </dsp:sp>
    <dsp:sp modelId="{4B10BE33-12D8-455E-88BB-1C4BF80C5CF9}">
      <dsp:nvSpPr>
        <dsp:cNvPr id="0" name=""/>
        <dsp:cNvSpPr/>
      </dsp:nvSpPr>
      <dsp:spPr>
        <a:xfrm>
          <a:off x="3702049" y="58023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Linear pharmacokinetics</a:t>
          </a:r>
        </a:p>
      </dsp:txBody>
      <dsp:txXfrm>
        <a:off x="3702049" y="580231"/>
        <a:ext cx="1682749" cy="1009650"/>
      </dsp:txXfrm>
    </dsp:sp>
    <dsp:sp modelId="{0288F50D-44BE-4674-BC62-220CE5F24F5E}">
      <dsp:nvSpPr>
        <dsp:cNvPr id="0" name=""/>
        <dsp:cNvSpPr/>
      </dsp:nvSpPr>
      <dsp:spPr>
        <a:xfrm>
          <a:off x="0" y="175815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Less interpatient variability in exposure</a:t>
          </a:r>
        </a:p>
      </dsp:txBody>
      <dsp:txXfrm>
        <a:off x="0" y="1758156"/>
        <a:ext cx="1682749" cy="1009650"/>
      </dsp:txXfrm>
    </dsp:sp>
    <dsp:sp modelId="{0ED55A2B-259A-4340-A26B-2305D8378D51}">
      <dsp:nvSpPr>
        <dsp:cNvPr id="0" name=""/>
        <dsp:cNvSpPr/>
      </dsp:nvSpPr>
      <dsp:spPr>
        <a:xfrm>
          <a:off x="1851025" y="175815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Water solubility (no need for cyclodextrin in the intravenous formulation)</a:t>
          </a:r>
        </a:p>
      </dsp:txBody>
      <dsp:txXfrm>
        <a:off x="1851025" y="1758156"/>
        <a:ext cx="1682749" cy="1009650"/>
      </dsp:txXfrm>
    </dsp:sp>
    <dsp:sp modelId="{86F08D3C-8499-4FF2-8782-56078F4A1941}">
      <dsp:nvSpPr>
        <dsp:cNvPr id="0" name=""/>
        <dsp:cNvSpPr/>
      </dsp:nvSpPr>
      <dsp:spPr>
        <a:xfrm>
          <a:off x="3702049" y="1758156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No prolongation of QT/QTc</a:t>
          </a:r>
        </a:p>
      </dsp:txBody>
      <dsp:txXfrm>
        <a:off x="3702049" y="1758156"/>
        <a:ext cx="1682749" cy="1009650"/>
      </dsp:txXfrm>
    </dsp:sp>
    <dsp:sp modelId="{09F1A166-0439-4AE9-A9BD-8C0BB659B910}">
      <dsp:nvSpPr>
        <dsp:cNvPr id="0" name=""/>
        <dsp:cNvSpPr/>
      </dsp:nvSpPr>
      <dsp:spPr>
        <a:xfrm>
          <a:off x="925512" y="293608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Better tolerability profile</a:t>
          </a:r>
        </a:p>
      </dsp:txBody>
      <dsp:txXfrm>
        <a:off x="925512" y="2936081"/>
        <a:ext cx="1682749" cy="1009650"/>
      </dsp:txXfrm>
    </dsp:sp>
    <dsp:sp modelId="{C30BECDE-1F7A-47ED-953C-F2057B957A1D}">
      <dsp:nvSpPr>
        <dsp:cNvPr id="0" name=""/>
        <dsp:cNvSpPr/>
      </dsp:nvSpPr>
      <dsp:spPr>
        <a:xfrm>
          <a:off x="2776537" y="2936081"/>
          <a:ext cx="1682749" cy="1009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Fewer CYP enzyme-mediated drug-drug interactions</a:t>
          </a:r>
        </a:p>
      </dsp:txBody>
      <dsp:txXfrm>
        <a:off x="2776537" y="2936081"/>
        <a:ext cx="1682749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0EA19-513B-4343-97ED-EF2F84471116}">
      <dsp:nvSpPr>
        <dsp:cNvPr id="0" name=""/>
        <dsp:cNvSpPr/>
      </dsp:nvSpPr>
      <dsp:spPr>
        <a:xfrm>
          <a:off x="2689336" y="0"/>
          <a:ext cx="1166288" cy="6479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Outcome</a:t>
          </a:r>
        </a:p>
      </dsp:txBody>
      <dsp:txXfrm>
        <a:off x="2708313" y="18977"/>
        <a:ext cx="1128334" cy="609984"/>
      </dsp:txXfrm>
    </dsp:sp>
    <dsp:sp modelId="{8DB649D7-04D4-2F49-9E34-ED6BE4DCB092}">
      <dsp:nvSpPr>
        <dsp:cNvPr id="0" name=""/>
        <dsp:cNvSpPr/>
      </dsp:nvSpPr>
      <dsp:spPr>
        <a:xfrm>
          <a:off x="4373975" y="0"/>
          <a:ext cx="1166288" cy="6479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Drug exposure</a:t>
          </a:r>
        </a:p>
      </dsp:txBody>
      <dsp:txXfrm>
        <a:off x="4392952" y="18977"/>
        <a:ext cx="1128334" cy="609984"/>
      </dsp:txXfrm>
    </dsp:sp>
    <dsp:sp modelId="{6FCD8593-CC5D-DD46-A6AC-7DCC473355C6}">
      <dsp:nvSpPr>
        <dsp:cNvPr id="0" name=""/>
        <dsp:cNvSpPr/>
      </dsp:nvSpPr>
      <dsp:spPr>
        <a:xfrm>
          <a:off x="3871823" y="2753736"/>
          <a:ext cx="485953" cy="485953"/>
        </a:xfrm>
        <a:prstGeom prst="triangle">
          <a:avLst/>
        </a:prstGeom>
        <a:solidFill>
          <a:srgbClr val="A79FAA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F10AA-FCC1-1F49-A70C-FBFDA89415D2}">
      <dsp:nvSpPr>
        <dsp:cNvPr id="0" name=""/>
        <dsp:cNvSpPr/>
      </dsp:nvSpPr>
      <dsp:spPr>
        <a:xfrm>
          <a:off x="2656939" y="2550283"/>
          <a:ext cx="2915721" cy="196973"/>
        </a:xfrm>
        <a:prstGeom prst="rect">
          <a:avLst/>
        </a:prstGeom>
        <a:solidFill>
          <a:srgbClr val="A79FAA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4EEB6-6448-F343-A1E1-A3A8F74433D4}">
      <dsp:nvSpPr>
        <dsp:cNvPr id="0" name=""/>
        <dsp:cNvSpPr/>
      </dsp:nvSpPr>
      <dsp:spPr>
        <a:xfrm>
          <a:off x="4373975" y="1982690"/>
          <a:ext cx="1166288" cy="544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AUC/MIC</a:t>
          </a:r>
        </a:p>
      </dsp:txBody>
      <dsp:txXfrm>
        <a:off x="4400544" y="2009259"/>
        <a:ext cx="1113150" cy="491129"/>
      </dsp:txXfrm>
    </dsp:sp>
    <dsp:sp modelId="{8FF0FBD4-BB51-704F-B587-213F178E6BDD}">
      <dsp:nvSpPr>
        <dsp:cNvPr id="0" name=""/>
        <dsp:cNvSpPr/>
      </dsp:nvSpPr>
      <dsp:spPr>
        <a:xfrm>
          <a:off x="4373975" y="1399546"/>
          <a:ext cx="1166288" cy="544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</a:t>
          </a:r>
          <a:r>
            <a:rPr lang="en-US" sz="1400" kern="1200" baseline="-25000" dirty="0" err="1"/>
            <a:t>ss</a:t>
          </a:r>
          <a:endParaRPr lang="en-US" sz="1400" kern="1200" baseline="-25000" dirty="0"/>
        </a:p>
      </dsp:txBody>
      <dsp:txXfrm>
        <a:off x="4400544" y="1426115"/>
        <a:ext cx="1113150" cy="491129"/>
      </dsp:txXfrm>
    </dsp:sp>
    <dsp:sp modelId="{E237817B-38FA-2043-81EC-F5D90FB0EEA2}">
      <dsp:nvSpPr>
        <dsp:cNvPr id="0" name=""/>
        <dsp:cNvSpPr/>
      </dsp:nvSpPr>
      <dsp:spPr>
        <a:xfrm>
          <a:off x="4373975" y="816401"/>
          <a:ext cx="1166288" cy="544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AUC</a:t>
          </a:r>
          <a:r>
            <a:rPr lang="en-US" sz="1400" kern="1200" baseline="-25000" dirty="0" err="1"/>
            <a:t>ss</a:t>
          </a:r>
          <a:endParaRPr lang="en-US" sz="1400" kern="1200" baseline="-25000" dirty="0"/>
        </a:p>
      </dsp:txBody>
      <dsp:txXfrm>
        <a:off x="4400544" y="842970"/>
        <a:ext cx="1113150" cy="491129"/>
      </dsp:txXfrm>
    </dsp:sp>
    <dsp:sp modelId="{FFC9E172-3577-9E41-A3BB-E7ABA4D6A52F}">
      <dsp:nvSpPr>
        <dsp:cNvPr id="0" name=""/>
        <dsp:cNvSpPr/>
      </dsp:nvSpPr>
      <dsp:spPr>
        <a:xfrm>
          <a:off x="2689336" y="1982690"/>
          <a:ext cx="1166288" cy="544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MIC pathogen</a:t>
          </a:r>
        </a:p>
      </dsp:txBody>
      <dsp:txXfrm>
        <a:off x="2715905" y="2009259"/>
        <a:ext cx="1113150" cy="491129"/>
      </dsp:txXfrm>
    </dsp:sp>
    <dsp:sp modelId="{89D077C5-E26B-3A43-AB25-6068AA72A910}">
      <dsp:nvSpPr>
        <dsp:cNvPr id="0" name=""/>
        <dsp:cNvSpPr/>
      </dsp:nvSpPr>
      <dsp:spPr>
        <a:xfrm>
          <a:off x="2689336" y="1399546"/>
          <a:ext cx="1166288" cy="544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 @ EOT</a:t>
          </a:r>
        </a:p>
      </dsp:txBody>
      <dsp:txXfrm>
        <a:off x="2715905" y="1426115"/>
        <a:ext cx="1113150" cy="491129"/>
      </dsp:txXfrm>
    </dsp:sp>
    <dsp:sp modelId="{680E787E-1C5E-8F4A-914B-C60506CC23FE}">
      <dsp:nvSpPr>
        <dsp:cNvPr id="0" name=""/>
        <dsp:cNvSpPr/>
      </dsp:nvSpPr>
      <dsp:spPr>
        <a:xfrm>
          <a:off x="2689336" y="816401"/>
          <a:ext cx="1166288" cy="544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ACM 42</a:t>
          </a:r>
        </a:p>
      </dsp:txBody>
      <dsp:txXfrm>
        <a:off x="2715905" y="842970"/>
        <a:ext cx="1113150" cy="491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36D1-FB35-4178-96AF-6FE59986C577}">
      <dsp:nvSpPr>
        <dsp:cNvPr id="0" name=""/>
        <dsp:cNvSpPr/>
      </dsp:nvSpPr>
      <dsp:spPr>
        <a:xfrm>
          <a:off x="8372341" y="2998597"/>
          <a:ext cx="91440" cy="35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1905-D6C3-4F06-9E3A-827A7DE6F13E}">
      <dsp:nvSpPr>
        <dsp:cNvPr id="0" name=""/>
        <dsp:cNvSpPr/>
      </dsp:nvSpPr>
      <dsp:spPr>
        <a:xfrm>
          <a:off x="7668101" y="1862408"/>
          <a:ext cx="749959" cy="356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25"/>
              </a:lnTo>
              <a:lnTo>
                <a:pt x="749959" y="243225"/>
              </a:lnTo>
              <a:lnTo>
                <a:pt x="749959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03C5E-AAB5-4D2F-857F-235F502F5A8C}">
      <dsp:nvSpPr>
        <dsp:cNvPr id="0" name=""/>
        <dsp:cNvSpPr/>
      </dsp:nvSpPr>
      <dsp:spPr>
        <a:xfrm>
          <a:off x="6872421" y="2998597"/>
          <a:ext cx="91440" cy="35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9556F-4FA2-4640-8D5E-B3E221AC8702}">
      <dsp:nvSpPr>
        <dsp:cNvPr id="0" name=""/>
        <dsp:cNvSpPr/>
      </dsp:nvSpPr>
      <dsp:spPr>
        <a:xfrm>
          <a:off x="6918141" y="1862408"/>
          <a:ext cx="749959" cy="356912"/>
        </a:xfrm>
        <a:custGeom>
          <a:avLst/>
          <a:gdLst/>
          <a:ahLst/>
          <a:cxnLst/>
          <a:rect l="0" t="0" r="0" b="0"/>
          <a:pathLst>
            <a:path>
              <a:moveTo>
                <a:pt x="749959" y="0"/>
              </a:moveTo>
              <a:lnTo>
                <a:pt x="749959" y="243225"/>
              </a:lnTo>
              <a:lnTo>
                <a:pt x="0" y="243225"/>
              </a:lnTo>
              <a:lnTo>
                <a:pt x="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61A65-9CA3-4768-8610-CB1C0D1FBD34}">
      <dsp:nvSpPr>
        <dsp:cNvPr id="0" name=""/>
        <dsp:cNvSpPr/>
      </dsp:nvSpPr>
      <dsp:spPr>
        <a:xfrm>
          <a:off x="5793201" y="780378"/>
          <a:ext cx="1874899" cy="302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65"/>
              </a:lnTo>
              <a:lnTo>
                <a:pt x="1874899" y="189065"/>
              </a:lnTo>
              <a:lnTo>
                <a:pt x="1874899" y="302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C6E9A-4155-4090-87E8-35F7FE46CCCD}">
      <dsp:nvSpPr>
        <dsp:cNvPr id="0" name=""/>
        <dsp:cNvSpPr/>
      </dsp:nvSpPr>
      <dsp:spPr>
        <a:xfrm>
          <a:off x="5372501" y="2998597"/>
          <a:ext cx="91440" cy="35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8A164-8915-4E91-A2F7-B1837EAC8524}">
      <dsp:nvSpPr>
        <dsp:cNvPr id="0" name=""/>
        <dsp:cNvSpPr/>
      </dsp:nvSpPr>
      <dsp:spPr>
        <a:xfrm>
          <a:off x="3918302" y="1862408"/>
          <a:ext cx="1499919" cy="356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25"/>
              </a:lnTo>
              <a:lnTo>
                <a:pt x="1499919" y="243225"/>
              </a:lnTo>
              <a:lnTo>
                <a:pt x="1499919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57F2C-46FD-43A1-8A7A-98053AE20151}">
      <dsp:nvSpPr>
        <dsp:cNvPr id="0" name=""/>
        <dsp:cNvSpPr/>
      </dsp:nvSpPr>
      <dsp:spPr>
        <a:xfrm>
          <a:off x="3872582" y="2998597"/>
          <a:ext cx="91440" cy="35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D4649-F1B6-46A2-9C92-C9AA32D8BB22}">
      <dsp:nvSpPr>
        <dsp:cNvPr id="0" name=""/>
        <dsp:cNvSpPr/>
      </dsp:nvSpPr>
      <dsp:spPr>
        <a:xfrm>
          <a:off x="3872582" y="1862408"/>
          <a:ext cx="91440" cy="35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BF99A-15C8-4704-A420-518C61DA2F7D}">
      <dsp:nvSpPr>
        <dsp:cNvPr id="0" name=""/>
        <dsp:cNvSpPr/>
      </dsp:nvSpPr>
      <dsp:spPr>
        <a:xfrm>
          <a:off x="2372662" y="2998597"/>
          <a:ext cx="91440" cy="356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BAA9B-4F23-4116-9E22-486C0A2D066F}">
      <dsp:nvSpPr>
        <dsp:cNvPr id="0" name=""/>
        <dsp:cNvSpPr/>
      </dsp:nvSpPr>
      <dsp:spPr>
        <a:xfrm>
          <a:off x="2418382" y="1862408"/>
          <a:ext cx="1499919" cy="356912"/>
        </a:xfrm>
        <a:custGeom>
          <a:avLst/>
          <a:gdLst/>
          <a:ahLst/>
          <a:cxnLst/>
          <a:rect l="0" t="0" r="0" b="0"/>
          <a:pathLst>
            <a:path>
              <a:moveTo>
                <a:pt x="1499919" y="0"/>
              </a:moveTo>
              <a:lnTo>
                <a:pt x="1499919" y="243225"/>
              </a:lnTo>
              <a:lnTo>
                <a:pt x="0" y="243225"/>
              </a:lnTo>
              <a:lnTo>
                <a:pt x="0" y="35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2043F-A2E5-4897-8271-03F4B8DFD1F4}">
      <dsp:nvSpPr>
        <dsp:cNvPr id="0" name=""/>
        <dsp:cNvSpPr/>
      </dsp:nvSpPr>
      <dsp:spPr>
        <a:xfrm>
          <a:off x="3918302" y="780378"/>
          <a:ext cx="1874899" cy="302752"/>
        </a:xfrm>
        <a:custGeom>
          <a:avLst/>
          <a:gdLst/>
          <a:ahLst/>
          <a:cxnLst/>
          <a:rect l="0" t="0" r="0" b="0"/>
          <a:pathLst>
            <a:path>
              <a:moveTo>
                <a:pt x="1874899" y="0"/>
              </a:moveTo>
              <a:lnTo>
                <a:pt x="1874899" y="189065"/>
              </a:lnTo>
              <a:lnTo>
                <a:pt x="0" y="189065"/>
              </a:lnTo>
              <a:lnTo>
                <a:pt x="0" y="302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ECD86-92D9-492A-97A5-B5BEF1BFB365}">
      <dsp:nvSpPr>
        <dsp:cNvPr id="0" name=""/>
        <dsp:cNvSpPr/>
      </dsp:nvSpPr>
      <dsp:spPr>
        <a:xfrm>
          <a:off x="5179598" y="1102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F06E4-7E69-4620-AF72-14C6BF9227A6}">
      <dsp:nvSpPr>
        <dsp:cNvPr id="0" name=""/>
        <dsp:cNvSpPr/>
      </dsp:nvSpPr>
      <dsp:spPr>
        <a:xfrm>
          <a:off x="5315954" y="130640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Patient on mold active prophylaxis with new pulmonary nodule(s)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= possible bIMD</a:t>
          </a:r>
        </a:p>
      </dsp:txBody>
      <dsp:txXfrm>
        <a:off x="5338778" y="153464"/>
        <a:ext cx="1181558" cy="733628"/>
      </dsp:txXfrm>
    </dsp:sp>
    <dsp:sp modelId="{983B6239-F378-4397-82EB-393D8459C79E}">
      <dsp:nvSpPr>
        <dsp:cNvPr id="0" name=""/>
        <dsp:cNvSpPr/>
      </dsp:nvSpPr>
      <dsp:spPr>
        <a:xfrm>
          <a:off x="3304698" y="1083131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7393A-2344-46F9-BA44-A0F3D954FC98}">
      <dsp:nvSpPr>
        <dsp:cNvPr id="0" name=""/>
        <dsp:cNvSpPr/>
      </dsp:nvSpPr>
      <dsp:spPr>
        <a:xfrm>
          <a:off x="3441055" y="1212670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Invasive Mold Disease (~ 50%)	</a:t>
          </a:r>
        </a:p>
      </dsp:txBody>
      <dsp:txXfrm>
        <a:off x="3463879" y="1235494"/>
        <a:ext cx="1181558" cy="733628"/>
      </dsp:txXfrm>
    </dsp:sp>
    <dsp:sp modelId="{53388399-428F-41BF-BE40-738F7F685B5B}">
      <dsp:nvSpPr>
        <dsp:cNvPr id="0" name=""/>
        <dsp:cNvSpPr/>
      </dsp:nvSpPr>
      <dsp:spPr>
        <a:xfrm>
          <a:off x="1804779" y="2219320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247BF-012E-470A-88DC-285FF841D876}">
      <dsp:nvSpPr>
        <dsp:cNvPr id="0" name=""/>
        <dsp:cNvSpPr/>
      </dsp:nvSpPr>
      <dsp:spPr>
        <a:xfrm>
          <a:off x="1941135" y="2348859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noProof="0" dirty="0"/>
            <a:t>Azole-S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noProof="0" dirty="0"/>
            <a:t>Aspergillus</a:t>
          </a:r>
          <a:r>
            <a:rPr lang="en-US" sz="800" b="1" kern="1200" noProof="0" dirty="0"/>
            <a:t> spp.</a:t>
          </a:r>
        </a:p>
      </dsp:txBody>
      <dsp:txXfrm>
        <a:off x="1963959" y="2371683"/>
        <a:ext cx="1181558" cy="733628"/>
      </dsp:txXfrm>
    </dsp:sp>
    <dsp:sp modelId="{B15FCE9A-1677-4BAE-8DCE-A0CBAE24AB6C}">
      <dsp:nvSpPr>
        <dsp:cNvPr id="0" name=""/>
        <dsp:cNvSpPr/>
      </dsp:nvSpPr>
      <dsp:spPr>
        <a:xfrm>
          <a:off x="1804779" y="3355509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DE6FA-18AE-4619-9D9A-E8CF6E615467}">
      <dsp:nvSpPr>
        <dsp:cNvPr id="0" name=""/>
        <dsp:cNvSpPr/>
      </dsp:nvSpPr>
      <dsp:spPr>
        <a:xfrm>
          <a:off x="1941135" y="3485048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Low serum drug concentration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Sanctuary site</a:t>
          </a:r>
        </a:p>
      </dsp:txBody>
      <dsp:txXfrm>
        <a:off x="1963959" y="3507872"/>
        <a:ext cx="1181558" cy="733628"/>
      </dsp:txXfrm>
    </dsp:sp>
    <dsp:sp modelId="{810E0358-6B2D-4462-B8C7-27C614775AFB}">
      <dsp:nvSpPr>
        <dsp:cNvPr id="0" name=""/>
        <dsp:cNvSpPr/>
      </dsp:nvSpPr>
      <dsp:spPr>
        <a:xfrm>
          <a:off x="3304698" y="2219320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0F585-A7A2-4B0A-BFCD-8AE7AFBC96D2}">
      <dsp:nvSpPr>
        <dsp:cNvPr id="0" name=""/>
        <dsp:cNvSpPr/>
      </dsp:nvSpPr>
      <dsp:spPr>
        <a:xfrm>
          <a:off x="3441055" y="2348859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b="1" kern="1200" dirty="0"/>
            <a:t>Azole-R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b="1" i="1" kern="1200" dirty="0"/>
            <a:t>Aspergillus</a:t>
          </a:r>
          <a:r>
            <a:rPr lang="nl-NL" sz="800" b="1" kern="1200" dirty="0"/>
            <a:t> spp.	</a:t>
          </a:r>
        </a:p>
      </dsp:txBody>
      <dsp:txXfrm>
        <a:off x="3463879" y="2371683"/>
        <a:ext cx="1181558" cy="733628"/>
      </dsp:txXfrm>
    </dsp:sp>
    <dsp:sp modelId="{3985328C-D2E1-4D01-BDD6-5BA1754786DC}">
      <dsp:nvSpPr>
        <dsp:cNvPr id="0" name=""/>
        <dsp:cNvSpPr/>
      </dsp:nvSpPr>
      <dsp:spPr>
        <a:xfrm>
          <a:off x="3304698" y="3355509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51295-D7EE-47F8-AC60-552F0F47721E}">
      <dsp:nvSpPr>
        <dsp:cNvPr id="0" name=""/>
        <dsp:cNvSpPr/>
      </dsp:nvSpPr>
      <dsp:spPr>
        <a:xfrm>
          <a:off x="3441055" y="3485048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Acquired or intrinsic resistance</a:t>
          </a:r>
        </a:p>
      </dsp:txBody>
      <dsp:txXfrm>
        <a:off x="3463879" y="3507872"/>
        <a:ext cx="1181558" cy="733628"/>
      </dsp:txXfrm>
    </dsp:sp>
    <dsp:sp modelId="{D466B6C6-31E3-4AAC-9B97-8329F7B9F852}">
      <dsp:nvSpPr>
        <dsp:cNvPr id="0" name=""/>
        <dsp:cNvSpPr/>
      </dsp:nvSpPr>
      <dsp:spPr>
        <a:xfrm>
          <a:off x="4804618" y="2219320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5EAE8-EFE1-4AD9-A55C-0DB0F8F94650}">
      <dsp:nvSpPr>
        <dsp:cNvPr id="0" name=""/>
        <dsp:cNvSpPr/>
      </dsp:nvSpPr>
      <dsp:spPr>
        <a:xfrm>
          <a:off x="4940974" y="2348859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Non-</a:t>
          </a:r>
          <a:r>
            <a:rPr lang="en-US" sz="800" b="1" i="1" kern="1200" noProof="0" dirty="0"/>
            <a:t>Aspergillus</a:t>
          </a:r>
          <a:r>
            <a:rPr lang="en-US" sz="800" b="1" kern="1200" noProof="0" dirty="0"/>
            <a:t> mold intrinsically resistant</a:t>
          </a:r>
        </a:p>
      </dsp:txBody>
      <dsp:txXfrm>
        <a:off x="4963798" y="2371683"/>
        <a:ext cx="1181558" cy="733628"/>
      </dsp:txXfrm>
    </dsp:sp>
    <dsp:sp modelId="{E03770B2-B151-410B-8481-661B526A15A5}">
      <dsp:nvSpPr>
        <dsp:cNvPr id="0" name=""/>
        <dsp:cNvSpPr/>
      </dsp:nvSpPr>
      <dsp:spPr>
        <a:xfrm>
          <a:off x="4804618" y="3355509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D9789-C588-4899-904B-5D8D589B7CC8}">
      <dsp:nvSpPr>
        <dsp:cNvPr id="0" name=""/>
        <dsp:cNvSpPr/>
      </dsp:nvSpPr>
      <dsp:spPr>
        <a:xfrm>
          <a:off x="4940974" y="3485048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Mucorales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noProof="0" dirty="0"/>
            <a:t>Fusarium</a:t>
          </a:r>
          <a:r>
            <a:rPr lang="en-US" sz="800" b="1" kern="1200" noProof="0" dirty="0"/>
            <a:t> spp.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noProof="0" dirty="0"/>
            <a:t>Scedosporium</a:t>
          </a:r>
          <a:r>
            <a:rPr lang="en-US" sz="800" b="1" kern="1200" noProof="0" dirty="0"/>
            <a:t> spp.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noProof="0" dirty="0"/>
            <a:t>Lomentospora</a:t>
          </a:r>
          <a:r>
            <a:rPr lang="en-US" sz="800" b="1" kern="1200" noProof="0" dirty="0"/>
            <a:t> spp.</a:t>
          </a:r>
        </a:p>
      </dsp:txBody>
      <dsp:txXfrm>
        <a:off x="4963798" y="3507872"/>
        <a:ext cx="1181558" cy="733628"/>
      </dsp:txXfrm>
    </dsp:sp>
    <dsp:sp modelId="{8404826D-EDB6-46E8-AC26-05C35BE370E8}">
      <dsp:nvSpPr>
        <dsp:cNvPr id="0" name=""/>
        <dsp:cNvSpPr/>
      </dsp:nvSpPr>
      <dsp:spPr>
        <a:xfrm>
          <a:off x="7054497" y="1083131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63BBF-AEB8-4065-BACB-DA3F49911169}">
      <dsp:nvSpPr>
        <dsp:cNvPr id="0" name=""/>
        <dsp:cNvSpPr/>
      </dsp:nvSpPr>
      <dsp:spPr>
        <a:xfrm>
          <a:off x="7190854" y="1212670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Mimickers of IMD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(~ 50%)</a:t>
          </a:r>
        </a:p>
      </dsp:txBody>
      <dsp:txXfrm>
        <a:off x="7213678" y="1235494"/>
        <a:ext cx="1181558" cy="733628"/>
      </dsp:txXfrm>
    </dsp:sp>
    <dsp:sp modelId="{37AA8183-D529-454B-9751-3AB35442AA1E}">
      <dsp:nvSpPr>
        <dsp:cNvPr id="0" name=""/>
        <dsp:cNvSpPr/>
      </dsp:nvSpPr>
      <dsp:spPr>
        <a:xfrm>
          <a:off x="6304537" y="2219320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99BA1-0500-4BE2-9AD3-8A6822D89BF8}">
      <dsp:nvSpPr>
        <dsp:cNvPr id="0" name=""/>
        <dsp:cNvSpPr/>
      </dsp:nvSpPr>
      <dsp:spPr>
        <a:xfrm>
          <a:off x="6440894" y="2348859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Infectious</a:t>
          </a:r>
        </a:p>
      </dsp:txBody>
      <dsp:txXfrm>
        <a:off x="6463718" y="2371683"/>
        <a:ext cx="1181558" cy="733628"/>
      </dsp:txXfrm>
    </dsp:sp>
    <dsp:sp modelId="{0C6203B9-D8D2-4B26-8454-3984042AD070}">
      <dsp:nvSpPr>
        <dsp:cNvPr id="0" name=""/>
        <dsp:cNvSpPr/>
      </dsp:nvSpPr>
      <dsp:spPr>
        <a:xfrm>
          <a:off x="6304537" y="3355509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C7BB2-AAF0-4DFA-A47A-E83B8C9F8F7F}">
      <dsp:nvSpPr>
        <dsp:cNvPr id="0" name=""/>
        <dsp:cNvSpPr/>
      </dsp:nvSpPr>
      <dsp:spPr>
        <a:xfrm>
          <a:off x="6440894" y="3485048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P. Aeruginosa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S. Maltophilia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K. Pneumoniae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Mycobacteria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Nocardia</a:t>
          </a:r>
        </a:p>
      </dsp:txBody>
      <dsp:txXfrm>
        <a:off x="6463718" y="3507872"/>
        <a:ext cx="1181558" cy="733628"/>
      </dsp:txXfrm>
    </dsp:sp>
    <dsp:sp modelId="{060F0D07-45FD-4DBF-8CA3-97066D0CA2CE}">
      <dsp:nvSpPr>
        <dsp:cNvPr id="0" name=""/>
        <dsp:cNvSpPr/>
      </dsp:nvSpPr>
      <dsp:spPr>
        <a:xfrm>
          <a:off x="7804457" y="2219320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558D9-6868-405A-821B-C473FEDBC9A6}">
      <dsp:nvSpPr>
        <dsp:cNvPr id="0" name=""/>
        <dsp:cNvSpPr/>
      </dsp:nvSpPr>
      <dsp:spPr>
        <a:xfrm>
          <a:off x="7940813" y="2348859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Non-infectious</a:t>
          </a:r>
        </a:p>
      </dsp:txBody>
      <dsp:txXfrm>
        <a:off x="7963637" y="2371683"/>
        <a:ext cx="1181558" cy="733628"/>
      </dsp:txXfrm>
    </dsp:sp>
    <dsp:sp modelId="{B1937942-193A-400E-93D9-08C0C6A4BB12}">
      <dsp:nvSpPr>
        <dsp:cNvPr id="0" name=""/>
        <dsp:cNvSpPr/>
      </dsp:nvSpPr>
      <dsp:spPr>
        <a:xfrm>
          <a:off x="7804457" y="3355509"/>
          <a:ext cx="1227206" cy="779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72DB9-0043-4F63-ACD2-9D0176908CE6}">
      <dsp:nvSpPr>
        <dsp:cNvPr id="0" name=""/>
        <dsp:cNvSpPr/>
      </dsp:nvSpPr>
      <dsp:spPr>
        <a:xfrm>
          <a:off x="7940813" y="3485048"/>
          <a:ext cx="1227206" cy="77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Lymphoma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PTLD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Cancer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noProof="0" dirty="0"/>
            <a:t>Thromboembolism</a:t>
          </a:r>
        </a:p>
      </dsp:txBody>
      <dsp:txXfrm>
        <a:off x="7963637" y="3507872"/>
        <a:ext cx="1181558" cy="73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0.21405</cdr:y>
    </cdr:from>
    <cdr:to>
      <cdr:x>0.5</cdr:x>
      <cdr:y>0.80879</cdr:y>
    </cdr:to>
    <cdr:cxnSp macro="">
      <cdr:nvCxnSpPr>
        <cdr:cNvPr id="3" name="Rechte verbindingslijn 2">
          <a:extLst xmlns:a="http://schemas.openxmlformats.org/drawingml/2006/main">
            <a:ext uri="{FF2B5EF4-FFF2-40B4-BE49-F238E27FC236}">
              <a16:creationId xmlns:a16="http://schemas.microsoft.com/office/drawing/2014/main" id="{56660D2C-55AD-9B09-5CC0-402A937E75A6}"/>
            </a:ext>
          </a:extLst>
        </cdr:cNvPr>
        <cdr:cNvCxnSpPr/>
      </cdr:nvCxnSpPr>
      <cdr:spPr>
        <a:xfrm xmlns:a="http://schemas.openxmlformats.org/drawingml/2006/main">
          <a:off x="5486400" y="924605"/>
          <a:ext cx="0" cy="2569028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AE0140-40E0-4B09-92ED-5F76CBB2204E}" type="datetimeFigureOut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9300"/>
            <a:ext cx="66516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6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81358"/>
            <a:ext cx="2945659" cy="4991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69C913-586C-414E-B950-91FF9316EA6A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539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>
              <a:ea typeface="ＭＳ Ｐゴシック" panose="020B0600070205080204" pitchFamily="34" charset="-128"/>
            </a:endParaRP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29BE99-04D8-47B3-A30A-B5F830D6D9B8}" type="slidenum">
              <a:rPr lang="es-ES" altLang="nl-BE" smtClean="0"/>
              <a:pPr/>
              <a:t>1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239059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F5B88F-DF21-4B23-BF77-55AAC221B068}" type="slidenum">
              <a:rPr lang="en-US" altLang="nl-BE" smtClean="0"/>
              <a:pPr/>
              <a:t>24</a:t>
            </a:fld>
            <a:endParaRPr lang="en-US" altLang="nl-BE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1098550"/>
            <a:ext cx="6689725" cy="37639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174750" y="5226050"/>
            <a:ext cx="5359400" cy="618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nl-BE" sz="2000">
              <a:latin typeface="Arial" panose="020B0604020202020204" pitchFamily="34" charset="0"/>
              <a:ea typeface="Baekmuk Gulim"/>
              <a:cs typeface="Baekmuk Gulim"/>
            </a:endParaRPr>
          </a:p>
        </p:txBody>
      </p:sp>
    </p:spTree>
    <p:extLst>
      <p:ext uri="{BB962C8B-B14F-4D97-AF65-F5344CB8AC3E}">
        <p14:creationId xmlns:p14="http://schemas.microsoft.com/office/powerpoint/2010/main" val="4093354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50888"/>
            <a:ext cx="6650037" cy="3741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E0FD-7C92-4CF5-80A2-EA0AC8AB19D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0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45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5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46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5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47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0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48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9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50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25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73100" y="1149350"/>
            <a:ext cx="5511800" cy="3101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20411-5AB4-4AB6-9F5B-0DD8E9CA5E45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94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73100" y="1149350"/>
            <a:ext cx="5511800" cy="3101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20411-5AB4-4AB6-9F5B-0DD8E9CA5E4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485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C913-586C-414E-B950-91FF9316EA6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78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C913-586C-414E-B950-91FF9316EA6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28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C913-586C-414E-B950-91FF9316EA6A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398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9C913-586C-414E-B950-91FF9316EA6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04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1149350"/>
            <a:ext cx="5511800" cy="3101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13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1149350"/>
            <a:ext cx="5511800" cy="3101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97E4BE-2647-4861-84E2-4DC2E3053A8B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 eaLnBrk="1" hangingPunct="1"/>
              <a:t>14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4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As first-line treatment, posaconazole was non-inferior to voriconazole for all-cause mortality up until day 42 in subjects with invasive aspergillosis</a:t>
            </a:r>
            <a:r>
              <a:rPr lang="en-US" sz="1050" baseline="30000"/>
              <a:t>1</a:t>
            </a:r>
            <a:endParaRPr lang="en-US" sz="1050"/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Pooled mean C</a:t>
            </a:r>
            <a:r>
              <a:rPr lang="en-US" sz="1050" baseline="-25000"/>
              <a:t>trough</a:t>
            </a:r>
            <a:r>
              <a:rPr lang="en-US" sz="1050"/>
              <a:t> posaconazole was ~1500 ng/mL throughout the study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Pooled mean C</a:t>
            </a:r>
            <a:r>
              <a:rPr lang="en-US" sz="1050" baseline="-25000"/>
              <a:t>trough </a:t>
            </a:r>
            <a:r>
              <a:rPr lang="en-US" sz="1050"/>
              <a:t>voriconazole was ~4200 ng/mL at Week 1, then decreased approximately 50% over the first 4 weeks of dosing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For posaconazole-treated subjects, there was no discernible trend across C</a:t>
            </a:r>
            <a:r>
              <a:rPr lang="en-US" sz="1050" baseline="-25000"/>
              <a:t>trough </a:t>
            </a:r>
            <a:r>
              <a:rPr lang="en-US" sz="1050"/>
              <a:t>quartiles for either all-cause mortality through Day 42 or success vs. failure in global clinical response at Week 6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For voriconazole-treated subjects, all-cause mortality through Day 42 was highest in the highest quartile of C</a:t>
            </a:r>
            <a:r>
              <a:rPr lang="en-US" sz="1050" baseline="-25000"/>
              <a:t>trough</a:t>
            </a:r>
            <a:endParaRPr lang="en-US" sz="1050"/>
          </a:p>
          <a:p>
            <a:pPr marL="514396" lvl="1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A similar pattern was observed in global clinical response at Week 6</a:t>
            </a:r>
          </a:p>
          <a:p>
            <a:pPr marL="171450" marR="0" lvl="0" indent="-171450" algn="l" defTabSz="342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/>
              <a:t>Overall, posaconazole TRAEs were less frequent than voriconazole TRAEs (29.9% vs. 40.1%)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Among posaconazole-treated subjects, while the proportion of subjects with TRAEs was highest in the highest quartile of exposure, comprised of alanine aminotransferase increased, nausea, and vomiting.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Among voriconazole-treated subjects, the incidence of TRAEs (including visual and CNS AEs) was similar across all quartiles exposure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CYP2C19 metabolizer phenotype did not appear to contribute to the therapeutic response or TRAEs seen with voriconazole</a:t>
            </a:r>
            <a:r>
              <a:rPr lang="en-US" sz="1050" baseline="30000"/>
              <a:t>2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50"/>
              <a:t>These results support the first-line use of posaconazole for the treatment of invasive aspergillosis</a:t>
            </a:r>
          </a:p>
          <a:p>
            <a:endParaRPr lang="en-US" sz="80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04" b="29760"/>
          <a:stretch/>
        </p:blipFill>
        <p:spPr bwMode="auto">
          <a:xfrm rot="16200000" flipH="1">
            <a:off x="6491426" y="1162367"/>
            <a:ext cx="4785153" cy="66061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tangle 7"/>
          <p:cNvSpPr/>
          <p:nvPr userDrawn="1"/>
        </p:nvSpPr>
        <p:spPr>
          <a:xfrm rot="16200000">
            <a:off x="6374078" y="1040078"/>
            <a:ext cx="5300663" cy="63351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09086" y="2144713"/>
            <a:ext cx="10991849" cy="1416050"/>
          </a:xfrm>
        </p:spPr>
        <p:txBody>
          <a:bodyPr anchor="b"/>
          <a:lstStyle>
            <a:lvl1pPr algn="l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09086" y="3560766"/>
            <a:ext cx="10991849" cy="176212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40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 flipH="1">
            <a:off x="6491426" y="1162367"/>
            <a:ext cx="4785153" cy="66061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tangle 7"/>
          <p:cNvSpPr/>
          <p:nvPr userDrawn="1"/>
        </p:nvSpPr>
        <p:spPr>
          <a:xfrm rot="16200000">
            <a:off x="6374078" y="1040078"/>
            <a:ext cx="5300663" cy="63351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416000" cy="1440000"/>
          </a:xfrm>
        </p:spPr>
        <p:txBody>
          <a:bodyPr anchor="b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0" y="3573016"/>
            <a:ext cx="10416000" cy="17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2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0" cy="4319587"/>
          </a:xfrm>
        </p:spPr>
        <p:txBody>
          <a:bodyPr/>
          <a:lstStyle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405498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6200000">
            <a:off x="6040177" y="706180"/>
            <a:ext cx="5692588" cy="6611057"/>
            <a:chOff x="0" y="1422152"/>
            <a:chExt cx="5692588" cy="4958293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0" y="1422152"/>
              <a:ext cx="4785153" cy="49545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Rectangle 5"/>
            <p:cNvSpPr/>
            <p:nvPr userDrawn="1"/>
          </p:nvSpPr>
          <p:spPr>
            <a:xfrm>
              <a:off x="0" y="1629058"/>
              <a:ext cx="5692588" cy="47513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7" y="2636912"/>
            <a:ext cx="10416000" cy="1080000"/>
          </a:xfrm>
          <a:noFill/>
        </p:spPr>
        <p:txBody>
          <a:bodyPr anchor="b"/>
          <a:lstStyle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7" y="3716912"/>
            <a:ext cx="10416000" cy="1080000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6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177535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8021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58767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177535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44264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47218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25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02D110D-3AAA-4633-8D0B-666E219143DE}" type="datetimeFigureOut">
              <a:rPr lang="en-GB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23/09/2022</a:t>
            </a:fld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B74A2B4-C118-467B-A3A8-1C2887ACE7A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7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31F55E-021F-4EEF-A713-6A63EC112025}" type="datetime1">
              <a:rPr lang="en-GB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defRPr/>
              </a:pPr>
              <a:t>23/09/2022</a:t>
            </a:fld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C2EAD02-14BF-4DDB-AE60-EF04715905B2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‹nr.›</a:t>
            </a:fld>
            <a:endParaRPr lang="en-GB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099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750"/>
            <a:ext cx="11091333" cy="4337050"/>
          </a:xfrm>
        </p:spPr>
        <p:txBody>
          <a:bodyPr/>
          <a:lstStyle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7035" y="6633901"/>
            <a:ext cx="847989" cy="107915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861286" y="6633901"/>
            <a:ext cx="1025922" cy="107915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4021216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2729" y="1178846"/>
            <a:ext cx="11460480" cy="5279105"/>
          </a:xfrm>
          <a:prstGeom prst="rect">
            <a:avLst/>
          </a:prstGeom>
        </p:spPr>
        <p:txBody>
          <a:bodyPr rtlCol="0">
            <a:normAutofit/>
          </a:bodyPr>
          <a:lstStyle>
            <a:lvl2pPr marL="429816" indent="-173831">
              <a:defRPr/>
            </a:lvl2pPr>
            <a:lvl3pPr marL="685800" indent="-167879">
              <a:defRPr/>
            </a:lvl3pPr>
            <a:lvl4pPr marL="988219" indent="-175022">
              <a:defRPr/>
            </a:lvl4pPr>
            <a:lvl5pPr marL="1284685" indent="-16906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34683" y="12700"/>
            <a:ext cx="11460480" cy="10178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74A2B4-C118-467B-A3A8-1C2887ACE7A8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 flipH="1">
            <a:off x="6491426" y="1162367"/>
            <a:ext cx="4785153" cy="66061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tangle 7"/>
          <p:cNvSpPr/>
          <p:nvPr userDrawn="1"/>
        </p:nvSpPr>
        <p:spPr>
          <a:xfrm rot="16200000">
            <a:off x="6374078" y="1040078"/>
            <a:ext cx="5300663" cy="63351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416000" cy="1440000"/>
          </a:xfrm>
        </p:spPr>
        <p:txBody>
          <a:bodyPr anchor="b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0" y="3573016"/>
            <a:ext cx="10416000" cy="17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527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0" cy="4319587"/>
          </a:xfrm>
        </p:spPr>
        <p:txBody>
          <a:bodyPr/>
          <a:lstStyle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71462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6200000">
            <a:off x="6040177" y="706180"/>
            <a:ext cx="5692588" cy="6611057"/>
            <a:chOff x="0" y="1422152"/>
            <a:chExt cx="5692588" cy="4958293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0" y="1422152"/>
              <a:ext cx="4785153" cy="49545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Rectangle 5"/>
            <p:cNvSpPr/>
            <p:nvPr userDrawn="1"/>
          </p:nvSpPr>
          <p:spPr>
            <a:xfrm>
              <a:off x="0" y="1629058"/>
              <a:ext cx="5692588" cy="47513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7" y="2636912"/>
            <a:ext cx="10416000" cy="1080000"/>
          </a:xfrm>
          <a:noFill/>
        </p:spPr>
        <p:txBody>
          <a:bodyPr anchor="b"/>
          <a:lstStyle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7" y="3716912"/>
            <a:ext cx="10416000" cy="1080000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8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177535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408185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3342853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177535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784296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539075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37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02D110D-3AAA-4633-8D0B-666E219143DE}" type="datetimeFigureOut">
              <a:rPr lang="en-GB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23/09/2022</a:t>
            </a:fld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B74A2B4-C118-467B-A3A8-1C2887ACE7A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6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6200000">
            <a:off x="6040177" y="706180"/>
            <a:ext cx="5692588" cy="6611057"/>
            <a:chOff x="0" y="1422152"/>
            <a:chExt cx="5692588" cy="4958293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04" b="29760"/>
            <a:stretch/>
          </p:blipFill>
          <p:spPr bwMode="auto">
            <a:xfrm flipH="1">
              <a:off x="0" y="1422152"/>
              <a:ext cx="4785153" cy="49545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Rectangle 5"/>
            <p:cNvSpPr/>
            <p:nvPr userDrawn="1"/>
          </p:nvSpPr>
          <p:spPr>
            <a:xfrm>
              <a:off x="0" y="1629058"/>
              <a:ext cx="5692588" cy="47513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9085" y="2144714"/>
            <a:ext cx="10991849" cy="1416050"/>
          </a:xfrm>
          <a:noFill/>
        </p:spPr>
        <p:txBody>
          <a:bodyPr anchor="b"/>
          <a:lstStyle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09085" y="3560766"/>
            <a:ext cx="10991849" cy="1762125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98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31F55E-021F-4EEF-A713-6A63EC112025}" type="datetime1">
              <a:rPr lang="en-GB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defRPr/>
              </a:pPr>
              <a:t>23/09/2022</a:t>
            </a:fld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C2EAD02-14BF-4DDB-AE60-EF04715905B2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‹nr.›</a:t>
            </a:fld>
            <a:endParaRPr lang="en-GB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6978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2729" y="1178846"/>
            <a:ext cx="11460480" cy="5279105"/>
          </a:xfrm>
          <a:prstGeom prst="rect">
            <a:avLst/>
          </a:prstGeom>
        </p:spPr>
        <p:txBody>
          <a:bodyPr rtlCol="0">
            <a:normAutofit/>
          </a:bodyPr>
          <a:lstStyle>
            <a:lvl2pPr marL="429816" indent="-173831">
              <a:defRPr/>
            </a:lvl2pPr>
            <a:lvl3pPr marL="685800" indent="-167879">
              <a:defRPr/>
            </a:lvl3pPr>
            <a:lvl4pPr marL="988219" indent="-175022">
              <a:defRPr/>
            </a:lvl4pPr>
            <a:lvl5pPr marL="1284685" indent="-16906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34683" y="12700"/>
            <a:ext cx="11460480" cy="10178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74A2B4-C118-467B-A3A8-1C2887ACE7A8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44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9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 flipH="1">
            <a:off x="6491426" y="1162367"/>
            <a:ext cx="4785153" cy="66061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ctangle 7"/>
          <p:cNvSpPr/>
          <p:nvPr userDrawn="1"/>
        </p:nvSpPr>
        <p:spPr>
          <a:xfrm rot="16200000">
            <a:off x="6374078" y="1040078"/>
            <a:ext cx="5300663" cy="63351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416000" cy="1440000"/>
          </a:xfrm>
        </p:spPr>
        <p:txBody>
          <a:bodyPr anchor="b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0" y="3573016"/>
            <a:ext cx="10416000" cy="17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701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0" cy="4319587"/>
          </a:xfrm>
        </p:spPr>
        <p:txBody>
          <a:bodyPr/>
          <a:lstStyle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589414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16200000">
            <a:off x="6040177" y="706180"/>
            <a:ext cx="5692588" cy="6611057"/>
            <a:chOff x="0" y="1422152"/>
            <a:chExt cx="5692588" cy="4958293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0" y="1422152"/>
              <a:ext cx="4785153" cy="49545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Rectangle 5"/>
            <p:cNvSpPr/>
            <p:nvPr userDrawn="1"/>
          </p:nvSpPr>
          <p:spPr>
            <a:xfrm>
              <a:off x="0" y="1629058"/>
              <a:ext cx="5692588" cy="47513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7" y="2636912"/>
            <a:ext cx="10416000" cy="1080000"/>
          </a:xfrm>
          <a:noFill/>
        </p:spPr>
        <p:txBody>
          <a:bodyPr anchor="b"/>
          <a:lstStyle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7" y="3716912"/>
            <a:ext cx="10416000" cy="1080000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7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177535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3089633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4098759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177535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31132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6" y="6597355"/>
            <a:ext cx="5280000" cy="144463"/>
          </a:xfrm>
        </p:spPr>
        <p:txBody>
          <a:bodyPr lIns="0" tIns="0" rIns="0" bIns="0" anchor="b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02400" y="6597355"/>
            <a:ext cx="5280000" cy="144463"/>
          </a:xfrm>
        </p:spPr>
        <p:txBody>
          <a:bodyPr lIns="0" tIns="0" rIns="0" bIns="0" anchor="b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45268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496000" cy="4319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6204933" y="1557338"/>
            <a:ext cx="5496000" cy="4319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260667" cy="1066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7035" y="6633901"/>
            <a:ext cx="847989" cy="107915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861286" y="6633901"/>
            <a:ext cx="1025922" cy="107915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945033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084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8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6858-96ED-4AAC-B1C5-E67D9AB3648D}" type="datetime1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F78C-6822-402B-BBB5-F23DE904E4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3836" y="6521450"/>
            <a:ext cx="306917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4266CD-47A9-43D6-A8B1-4EA77BCBA946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0707" y="1141200"/>
            <a:ext cx="5481600" cy="47299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4400" y="1139825"/>
            <a:ext cx="5256000" cy="4737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539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8"/>
          <a:stretch/>
        </p:blipFill>
        <p:spPr>
          <a:xfrm>
            <a:off x="0" y="0"/>
            <a:ext cx="12192000" cy="6017343"/>
          </a:xfrm>
          <a:prstGeom prst="rect">
            <a:avLst/>
          </a:prstGeom>
        </p:spPr>
      </p:pic>
      <p:pic>
        <p:nvPicPr>
          <p:cNvPr id="14" name="Skyline">
            <a:extLst>
              <a:ext uri="{FF2B5EF4-FFF2-40B4-BE49-F238E27FC236}">
                <a16:creationId xmlns:a16="http://schemas.microsoft.com/office/drawing/2014/main" id="{612ABD24-7AAF-F14F-A570-CAB0A260DD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73"/>
          <a:stretch/>
        </p:blipFill>
        <p:spPr>
          <a:xfrm flipH="1">
            <a:off x="5069964" y="4783149"/>
            <a:ext cx="7122035" cy="1448180"/>
          </a:xfrm>
          <a:prstGeom prst="rect">
            <a:avLst/>
          </a:prstGeom>
        </p:spPr>
      </p:pic>
      <p:sp>
        <p:nvSpPr>
          <p:cNvPr id="9" name="Purple Gradient"/>
          <p:cNvSpPr/>
          <p:nvPr userDrawn="1"/>
        </p:nvSpPr>
        <p:spPr>
          <a:xfrm>
            <a:off x="1514930" y="500526"/>
            <a:ext cx="10677069" cy="654023"/>
          </a:xfrm>
          <a:prstGeom prst="rect">
            <a:avLst/>
          </a:prstGeom>
          <a:gradFill flip="none" rotWithShape="1">
            <a:gsLst>
              <a:gs pos="100000">
                <a:srgbClr val="4A2472">
                  <a:alpha val="40000"/>
                </a:srgbClr>
              </a:gs>
              <a:gs pos="0">
                <a:srgbClr val="4A247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0" name="White Gradient"/>
          <p:cNvSpPr/>
          <p:nvPr userDrawn="1"/>
        </p:nvSpPr>
        <p:spPr>
          <a:xfrm>
            <a:off x="-317" y="0"/>
            <a:ext cx="12192316" cy="103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1" name="Blue Gradient"/>
          <p:cNvSpPr/>
          <p:nvPr userDrawn="1"/>
        </p:nvSpPr>
        <p:spPr>
          <a:xfrm>
            <a:off x="0" y="-10744"/>
            <a:ext cx="12192000" cy="1039650"/>
          </a:xfrm>
          <a:prstGeom prst="rect">
            <a:avLst/>
          </a:prstGeom>
          <a:gradFill flip="none" rotWithShape="1">
            <a:gsLst>
              <a:gs pos="36000">
                <a:srgbClr val="1D83C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2" name="Light Blue Gradient"/>
          <p:cNvSpPr/>
          <p:nvPr userDrawn="1"/>
        </p:nvSpPr>
        <p:spPr>
          <a:xfrm>
            <a:off x="2" y="4"/>
            <a:ext cx="1665941" cy="1053353"/>
          </a:xfrm>
          <a:prstGeom prst="rect">
            <a:avLst/>
          </a:prstGeom>
          <a:gradFill flip="none" rotWithShape="1">
            <a:gsLst>
              <a:gs pos="0">
                <a:srgbClr val="006FA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7" name="Title Placeholder"/>
          <p:cNvSpPr>
            <a:spLocks noGrp="1"/>
          </p:cNvSpPr>
          <p:nvPr>
            <p:ph type="title"/>
          </p:nvPr>
        </p:nvSpPr>
        <p:spPr>
          <a:xfrm>
            <a:off x="411162" y="76200"/>
            <a:ext cx="9905855" cy="8657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Logo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1"/>
          <a:stretch/>
        </p:blipFill>
        <p:spPr>
          <a:xfrm>
            <a:off x="10675098" y="-46915"/>
            <a:ext cx="1516902" cy="1086565"/>
          </a:xfrm>
          <a:prstGeom prst="rect">
            <a:avLst/>
          </a:prstGeom>
        </p:spPr>
      </p:pic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5C16A9F5-F6B5-4D1C-83FB-05349B156D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366838"/>
            <a:ext cx="11487150" cy="4594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8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marR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–"/>
              <a:tabLst/>
              <a:defRPr lang="en-US" sz="26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24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lang="en-US" sz="2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GB" sz="1800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38163" marR="0" lvl="1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09625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76325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43025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endParaRPr lang="en-GB" dirty="0"/>
          </a:p>
        </p:txBody>
      </p:sp>
      <p:sp>
        <p:nvSpPr>
          <p:cNvPr id="20" name="Date of Prep/GCMA">
            <a:extLst>
              <a:ext uri="{FF2B5EF4-FFF2-40B4-BE49-F238E27FC236}">
                <a16:creationId xmlns:a16="http://schemas.microsoft.com/office/drawing/2014/main" id="{4635332C-A1B3-4029-A6B3-D3EA1B7578D0}"/>
              </a:ext>
            </a:extLst>
          </p:cNvPr>
          <p:cNvSpPr txBox="1"/>
          <p:nvPr userDrawn="1"/>
        </p:nvSpPr>
        <p:spPr>
          <a:xfrm rot="5400000">
            <a:off x="10461917" y="2046803"/>
            <a:ext cx="3291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PP-CRB-GLB-0272; October 2019</a:t>
            </a:r>
            <a:endParaRPr lang="en-GB" sz="100" dirty="0"/>
          </a:p>
        </p:txBody>
      </p:sp>
      <p:sp>
        <p:nvSpPr>
          <p:cNvPr id="21" name="Abbreviations">
            <a:extLst>
              <a:ext uri="{FF2B5EF4-FFF2-40B4-BE49-F238E27FC236}">
                <a16:creationId xmlns:a16="http://schemas.microsoft.com/office/drawing/2014/main" id="{34C931B1-71F0-4043-9274-A796D53532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6687037"/>
            <a:ext cx="4680000" cy="152349"/>
          </a:xfrm>
        </p:spPr>
        <p:txBody>
          <a:bodyPr wrap="squar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Abbreviations</a:t>
            </a:r>
          </a:p>
        </p:txBody>
      </p:sp>
      <p:sp>
        <p:nvSpPr>
          <p:cNvPr id="22" name="References">
            <a:extLst>
              <a:ext uri="{FF2B5EF4-FFF2-40B4-BE49-F238E27FC236}">
                <a16:creationId xmlns:a16="http://schemas.microsoft.com/office/drawing/2014/main" id="{FADF0C14-A13C-4A5A-8588-54D78E6B5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612" y="6695502"/>
            <a:ext cx="4896000" cy="15234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27611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0" cy="4319587"/>
          </a:xfrm>
        </p:spPr>
        <p:txBody>
          <a:bodyPr/>
          <a:lstStyle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9CED40-D258-45CC-B44C-2AD291E29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397467"/>
            <a:ext cx="10972800" cy="290512"/>
          </a:xfrm>
        </p:spPr>
        <p:txBody>
          <a:bodyPr anchor="b"/>
          <a:lstStyle>
            <a:lvl2pPr marL="342900" indent="0" algn="l">
              <a:buNone/>
              <a:defRPr sz="1000"/>
            </a:lvl2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603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27949" y="6383606"/>
            <a:ext cx="3854451" cy="365125"/>
          </a:xfrm>
        </p:spPr>
        <p:txBody>
          <a:bodyPr anchor="b"/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DC92-E909-4E04-91DF-A1DF25A7081F}" type="slidenum">
              <a:rPr lang="en-GB" altLang="nl-BE"/>
              <a:pPr>
                <a:defRPr/>
              </a:pPr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682517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109A-2918-434A-A291-2A356850688C}" type="datetime1">
              <a:rPr lang="en-GB">
                <a:latin typeface="Arial"/>
                <a:ea typeface="Arial"/>
                <a:cs typeface="Arial"/>
              </a:rPr>
              <a:pPr>
                <a:defRPr/>
              </a:pPr>
              <a:t>23/09/2022</a:t>
            </a:fld>
            <a:endParaRPr lang="en-GB">
              <a:latin typeface="Arial"/>
              <a:ea typeface="Arial"/>
              <a:cs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1910-6641-4D01-B652-6EB78D2382CB}" type="slidenum">
              <a:rPr lang="en-GB">
                <a:latin typeface="Arial"/>
                <a:ea typeface="Arial"/>
                <a:cs typeface="Arial"/>
              </a:rPr>
              <a:pPr>
                <a:defRPr/>
              </a:pPr>
              <a:t>‹nr.›</a:t>
            </a:fld>
            <a:endParaRPr lang="en-GB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791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92716DB-80E0-4D22-9A61-E8652112D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397467"/>
            <a:ext cx="10972800" cy="290512"/>
          </a:xfrm>
        </p:spPr>
        <p:txBody>
          <a:bodyPr anchor="b"/>
          <a:lstStyle>
            <a:lvl2pPr marL="342900" indent="0" algn="l">
              <a:buNone/>
              <a:defRPr sz="1000"/>
            </a:lvl2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11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718" y="313267"/>
            <a:ext cx="10979149" cy="1155700"/>
          </a:xfrm>
        </p:spPr>
        <p:txBody>
          <a:bodyPr anchor="ctr">
            <a:normAutofit/>
          </a:bodyPr>
          <a:lstStyle>
            <a:lvl1pPr>
              <a:defRPr sz="4267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8" y="1598085"/>
            <a:ext cx="10979149" cy="44820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9035" indent="-21945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 Narrow" panose="020B0606020202030204" pitchFamily="34" charset="0"/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662" indent="-15849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-156629">
              <a:lnSpc>
                <a:spcPct val="100000"/>
              </a:lnSpc>
              <a:spcBef>
                <a:spcPts val="0"/>
              </a:spcBef>
              <a:buSzPct val="100000"/>
              <a:tabLst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608838"/>
            <a:ext cx="12192000" cy="249161"/>
          </a:xfrm>
        </p:spPr>
        <p:txBody>
          <a:bodyPr lIns="91440" bIns="4572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037" indent="0">
              <a:spcBef>
                <a:spcPts val="0"/>
              </a:spcBef>
              <a:buNone/>
              <a:defRPr sz="1200"/>
            </a:lvl2pPr>
            <a:lvl3pPr marL="460424" indent="0">
              <a:spcBef>
                <a:spcPts val="0"/>
              </a:spcBef>
              <a:buNone/>
              <a:defRPr sz="1200"/>
            </a:lvl3pPr>
            <a:lvl4pPr marL="687461" indent="0">
              <a:spcBef>
                <a:spcPts val="0"/>
              </a:spcBef>
              <a:buNone/>
              <a:defRPr sz="1200"/>
            </a:lvl4pPr>
            <a:lvl5pPr marL="914498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69640" y="1"/>
            <a:ext cx="1722361" cy="309639"/>
          </a:xfrm>
        </p:spPr>
        <p:txBody>
          <a:bodyPr lIns="91440" bIns="4572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037" indent="0">
              <a:spcBef>
                <a:spcPts val="0"/>
              </a:spcBef>
              <a:buNone/>
              <a:defRPr sz="1200"/>
            </a:lvl2pPr>
            <a:lvl3pPr marL="460424" indent="0">
              <a:spcBef>
                <a:spcPts val="0"/>
              </a:spcBef>
              <a:buNone/>
              <a:defRPr sz="1200"/>
            </a:lvl3pPr>
            <a:lvl4pPr marL="687461" indent="0">
              <a:spcBef>
                <a:spcPts val="0"/>
              </a:spcBef>
              <a:buNone/>
              <a:defRPr sz="1200"/>
            </a:lvl4pPr>
            <a:lvl5pPr marL="914498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Label for Locking</a:t>
            </a:r>
          </a:p>
        </p:txBody>
      </p:sp>
    </p:spTree>
    <p:extLst>
      <p:ext uri="{BB962C8B-B14F-4D97-AF65-F5344CB8AC3E}">
        <p14:creationId xmlns:p14="http://schemas.microsoft.com/office/powerpoint/2010/main" val="201978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9600" y="1557338"/>
            <a:ext cx="537633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035" y="6633901"/>
            <a:ext cx="847989" cy="107915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861286" y="6633901"/>
            <a:ext cx="1025922" cy="107915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16956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260667" cy="1066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7035" y="6633901"/>
            <a:ext cx="847989" cy="107915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861286" y="6633901"/>
            <a:ext cx="1025922" cy="107915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1"/>
          </p:nvPr>
        </p:nvSpPr>
        <p:spPr>
          <a:xfrm>
            <a:off x="6204933" y="1557338"/>
            <a:ext cx="5496000" cy="4319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oot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7035" y="6633901"/>
            <a:ext cx="847989" cy="107915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861286" y="6633901"/>
            <a:ext cx="1025922" cy="107915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25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14890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4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7052" y="1125539"/>
            <a:ext cx="5445165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7636" y="6395898"/>
            <a:ext cx="1785745" cy="124650"/>
          </a:xfrm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862274" y="6395898"/>
            <a:ext cx="1785745" cy="124650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260667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57339"/>
            <a:ext cx="11091335" cy="431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8652" y="1363666"/>
            <a:ext cx="11563349" cy="65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1363666"/>
            <a:ext cx="590551" cy="65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45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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75"/>
        </a:spcBef>
        <a:spcAft>
          <a:spcPts val="225"/>
        </a:spcAft>
        <a:buClr>
          <a:schemeClr val="accent2"/>
        </a:buClr>
        <a:buFont typeface="Wingdings 2" panose="05020102010507070707" pitchFamily="18" charset="2"/>
        <a:buChar char="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7339"/>
            <a:ext cx="10972800" cy="431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8652" y="1363666"/>
            <a:ext cx="11563349" cy="65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1363666"/>
            <a:ext cx="590551" cy="65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8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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75"/>
        </a:spcBef>
        <a:spcAft>
          <a:spcPts val="225"/>
        </a:spcAft>
        <a:buClr>
          <a:schemeClr val="accent2"/>
        </a:buClr>
        <a:buFont typeface="Wingdings 2" panose="05020102010507070707" pitchFamily="18" charset="2"/>
        <a:buChar char="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7339"/>
            <a:ext cx="10972800" cy="431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8652" y="1363666"/>
            <a:ext cx="11563349" cy="65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1363666"/>
            <a:ext cx="590551" cy="65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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75"/>
        </a:spcBef>
        <a:spcAft>
          <a:spcPts val="225"/>
        </a:spcAft>
        <a:buClr>
          <a:schemeClr val="accent2"/>
        </a:buClr>
        <a:buFont typeface="Wingdings 2" panose="05020102010507070707" pitchFamily="18" charset="2"/>
        <a:buChar char="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7339"/>
            <a:ext cx="10972800" cy="4319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28652" y="1363666"/>
            <a:ext cx="11563349" cy="65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" y="1363666"/>
            <a:ext cx="590551" cy="65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3" r:id="rId9"/>
    <p:sldLayoutId id="2147483864" r:id="rId10"/>
    <p:sldLayoutId id="2147483865" r:id="rId11"/>
    <p:sldLayoutId id="2147483867" r:id="rId12"/>
    <p:sldLayoutId id="2147483868" r:id="rId13"/>
    <p:sldLayoutId id="2147483870" r:id="rId14"/>
    <p:sldLayoutId id="2147483871" r:id="rId15"/>
    <p:sldLayoutId id="2147483885" r:id="rId16"/>
    <p:sldLayoutId id="2147483886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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75"/>
        </a:spcBef>
        <a:spcAft>
          <a:spcPts val="225"/>
        </a:spcAft>
        <a:buClr>
          <a:schemeClr val="accent2"/>
        </a:buClr>
        <a:buFont typeface="Wingdings 2" panose="05020102010507070707" pitchFamily="18" charset="2"/>
        <a:buChar char="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225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jdelijke aanduiding voor inhoud 1"/>
          <p:cNvSpPr>
            <a:spLocks noGrp="1" noChangeArrowheads="1"/>
          </p:cNvSpPr>
          <p:nvPr>
            <p:ph idx="1"/>
          </p:nvPr>
        </p:nvSpPr>
        <p:spPr>
          <a:xfrm>
            <a:off x="334963" y="1600200"/>
            <a:ext cx="11522075" cy="3206931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New azoles in the management of </a:t>
            </a:r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invasive mould infections: </a:t>
            </a:r>
          </a:p>
          <a:p>
            <a:pPr marL="0" indent="0" algn="ctr">
              <a:buNone/>
            </a:pP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isavuconazole and posaconazole</a:t>
            </a:r>
            <a:endParaRPr 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ijdelijke aanduiding voor tekst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3263" y="5013325"/>
            <a:ext cx="8226425" cy="11160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nl-BE" sz="1200" b="1" i="1" dirty="0"/>
              <a:t>Dr. Johan Maertens, MD, PhD</a:t>
            </a:r>
          </a:p>
          <a:p>
            <a:pPr marL="0" indent="0" algn="ctr">
              <a:buFontTx/>
              <a:buNone/>
            </a:pPr>
            <a:r>
              <a:rPr lang="en-US" altLang="nl-BE" sz="1200" b="1" i="1" dirty="0"/>
              <a:t>Department of Hematology, University Hospital Gasthuisberg</a:t>
            </a:r>
          </a:p>
          <a:p>
            <a:pPr marL="0" indent="0" algn="ctr">
              <a:buFontTx/>
              <a:buNone/>
            </a:pPr>
            <a:r>
              <a:rPr lang="en-US" altLang="nl-BE" sz="1200" b="1" i="1" dirty="0"/>
              <a:t>Department of Microbiology, Immunology, and Transplantation, KULeuven</a:t>
            </a:r>
          </a:p>
          <a:p>
            <a:pPr marL="0" indent="0" algn="ctr">
              <a:buFontTx/>
              <a:buNone/>
            </a:pPr>
            <a:r>
              <a:rPr lang="en-US" altLang="nl-BE" sz="1200" b="1" i="1" dirty="0"/>
              <a:t>Leuven, Belgium</a:t>
            </a:r>
            <a:endParaRPr lang="en-GB" altLang="nl-BE" sz="1200" b="1" dirty="0"/>
          </a:p>
        </p:txBody>
      </p:sp>
      <p:pic>
        <p:nvPicPr>
          <p:cNvPr id="3076" name="Picture 4" descr="Stage in India: cultuurshock en intens genie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" y="109948"/>
            <a:ext cx="1602378" cy="12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E9910-20F8-136C-BA0B-A6622DFA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azoles in the management of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invasive aspergillosis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isavuconazole and posaconazole,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the studies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1F9013-C5F4-1518-5745-DD10C520C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E9D402-F808-A326-B677-DCB0FA26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Most patients were undergoing treatment for hematological malignant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Patient were not receiving </a:t>
            </a:r>
            <a:r>
              <a:rPr lang="en-US" sz="1600" dirty="0" err="1"/>
              <a:t>mould</a:t>
            </a:r>
            <a:r>
              <a:rPr lang="en-US" sz="1600" dirty="0"/>
              <a:t>-active triazole prophylaxis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Few patients had mould infections other than invasive aspergillosis (</a:t>
            </a:r>
            <a:r>
              <a:rPr lang="en-US" sz="1600" i="1" dirty="0"/>
              <a:t>A. fumigatus</a:t>
            </a:r>
            <a:r>
              <a:rPr lang="en-US" sz="1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More than 80% of the fungal diseases were LRTD only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Voriconazole therapeutic drug </a:t>
            </a:r>
            <a:r>
              <a:rPr lang="en-US" sz="1600"/>
              <a:t>monitoring and </a:t>
            </a:r>
            <a:r>
              <a:rPr lang="en-US" sz="1600" dirty="0"/>
              <a:t>dose adaptation was not done (samples were collected for retrospective analysis but results are not always available) and oral dosing was not weight adjusted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Although isavuconazole through levels at day 14 (3354 ng/mL) were like those in healthy volunteers, more data is needed in specific situations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AD4D70-94C1-D058-475F-6BC1E887F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uture of Antimicrobial Stewardship in Wound Care | WoundSource">
            <a:extLst>
              <a:ext uri="{FF2B5EF4-FFF2-40B4-BE49-F238E27FC236}">
                <a16:creationId xmlns:a16="http://schemas.microsoft.com/office/drawing/2014/main" id="{DD71DFB7-D671-45E7-CD55-86B5F457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53" y="1557338"/>
            <a:ext cx="3095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0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D8C5A-CA31-AF1E-4B51-AA21FE9A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Posaconazole bioavailability of the solid oral tablet is reduced during severe intestinal mucositis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46D7319-9104-7C41-D9E6-74301394D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618" y="1557338"/>
            <a:ext cx="3672764" cy="4319587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A44804-EB3C-1744-F135-E3843B8C9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6" y="6040763"/>
            <a:ext cx="5280000" cy="144463"/>
          </a:xfrm>
        </p:spPr>
        <p:txBody>
          <a:bodyPr/>
          <a:lstStyle/>
          <a:p>
            <a:r>
              <a:rPr lang="en-US" dirty="0"/>
              <a:t>Mucositis was defined based on daily plasma citrulline measurement as surrogate for the small intestine enterocyte mass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B32849-BFE6-658B-D49A-7C2C4363B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Jansen A, et al Clin Microbiol Infect 2022; 28: 1003-1009 . 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6224FD0-AE6F-2AFB-288F-F1816320E842}"/>
              </a:ext>
            </a:extLst>
          </p:cNvPr>
          <p:cNvSpPr/>
          <p:nvPr/>
        </p:nvSpPr>
        <p:spPr>
          <a:xfrm rot="16200000">
            <a:off x="6449510" y="6080235"/>
            <a:ext cx="793066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#1. Isavuconazole is less hepatotoxic?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EBA59A-1AF5-47B7-90CD-2F54A5E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versus voriconazole (SECURE) study 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of study drug-related hepatobiliary TEAEs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" name="TextBox 593"/>
          <p:cNvSpPr txBox="1"/>
          <p:nvPr/>
        </p:nvSpPr>
        <p:spPr>
          <a:xfrm>
            <a:off x="5055032" y="4742294"/>
            <a:ext cx="261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Days since randomization</a:t>
            </a:r>
          </a:p>
        </p:txBody>
      </p:sp>
      <p:sp>
        <p:nvSpPr>
          <p:cNvPr id="595" name="TextBox 594"/>
          <p:cNvSpPr txBox="1"/>
          <p:nvPr/>
        </p:nvSpPr>
        <p:spPr>
          <a:xfrm rot="16200000">
            <a:off x="2637575" y="3258304"/>
            <a:ext cx="241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Cumulative proportion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with event (%)</a:t>
            </a:r>
          </a:p>
        </p:txBody>
      </p:sp>
      <p:sp>
        <p:nvSpPr>
          <p:cNvPr id="596" name="Rectangle 1047"/>
          <p:cNvSpPr>
            <a:spLocks noChangeArrowheads="1"/>
          </p:cNvSpPr>
          <p:nvPr/>
        </p:nvSpPr>
        <p:spPr bwMode="auto">
          <a:xfrm>
            <a:off x="4471005" y="3120700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70</a:t>
            </a:r>
          </a:p>
        </p:txBody>
      </p:sp>
      <p:sp>
        <p:nvSpPr>
          <p:cNvPr id="597" name="Line 1057"/>
          <p:cNvSpPr>
            <a:spLocks noChangeShapeType="1"/>
          </p:cNvSpPr>
          <p:nvPr/>
        </p:nvSpPr>
        <p:spPr bwMode="auto">
          <a:xfrm flipH="1">
            <a:off x="4596752" y="3184685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8" name="Rectangle 1047"/>
          <p:cNvSpPr>
            <a:spLocks noChangeArrowheads="1"/>
          </p:cNvSpPr>
          <p:nvPr/>
        </p:nvSpPr>
        <p:spPr bwMode="auto">
          <a:xfrm>
            <a:off x="4471005" y="3294165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60</a:t>
            </a:r>
          </a:p>
        </p:txBody>
      </p:sp>
      <p:sp>
        <p:nvSpPr>
          <p:cNvPr id="599" name="Line 1057"/>
          <p:cNvSpPr>
            <a:spLocks noChangeShapeType="1"/>
          </p:cNvSpPr>
          <p:nvPr/>
        </p:nvSpPr>
        <p:spPr bwMode="auto">
          <a:xfrm flipH="1">
            <a:off x="4596752" y="3358151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0" name="Rectangle 1047"/>
          <p:cNvSpPr>
            <a:spLocks noChangeArrowheads="1"/>
          </p:cNvSpPr>
          <p:nvPr/>
        </p:nvSpPr>
        <p:spPr bwMode="auto">
          <a:xfrm>
            <a:off x="4471005" y="3467630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50</a:t>
            </a:r>
          </a:p>
        </p:txBody>
      </p:sp>
      <p:sp>
        <p:nvSpPr>
          <p:cNvPr id="601" name="Line 1057"/>
          <p:cNvSpPr>
            <a:spLocks noChangeShapeType="1"/>
          </p:cNvSpPr>
          <p:nvPr/>
        </p:nvSpPr>
        <p:spPr bwMode="auto">
          <a:xfrm flipH="1">
            <a:off x="4596752" y="3531616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2" name="Rectangle 1047"/>
          <p:cNvSpPr>
            <a:spLocks noChangeArrowheads="1"/>
          </p:cNvSpPr>
          <p:nvPr/>
        </p:nvSpPr>
        <p:spPr bwMode="auto">
          <a:xfrm>
            <a:off x="4471005" y="3641096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40</a:t>
            </a:r>
          </a:p>
        </p:txBody>
      </p:sp>
      <p:sp>
        <p:nvSpPr>
          <p:cNvPr id="603" name="Line 1057"/>
          <p:cNvSpPr>
            <a:spLocks noChangeShapeType="1"/>
          </p:cNvSpPr>
          <p:nvPr/>
        </p:nvSpPr>
        <p:spPr bwMode="auto">
          <a:xfrm flipH="1">
            <a:off x="4596752" y="3705081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" name="Rectangle 1047"/>
          <p:cNvSpPr>
            <a:spLocks noChangeArrowheads="1"/>
          </p:cNvSpPr>
          <p:nvPr/>
        </p:nvSpPr>
        <p:spPr bwMode="auto">
          <a:xfrm>
            <a:off x="4471005" y="3814562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30</a:t>
            </a:r>
          </a:p>
        </p:txBody>
      </p:sp>
      <p:sp>
        <p:nvSpPr>
          <p:cNvPr id="605" name="Line 1057"/>
          <p:cNvSpPr>
            <a:spLocks noChangeShapeType="1"/>
          </p:cNvSpPr>
          <p:nvPr/>
        </p:nvSpPr>
        <p:spPr bwMode="auto">
          <a:xfrm flipH="1">
            <a:off x="4596752" y="3878544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6" name="Rectangle 1047"/>
          <p:cNvSpPr>
            <a:spLocks noChangeArrowheads="1"/>
          </p:cNvSpPr>
          <p:nvPr/>
        </p:nvSpPr>
        <p:spPr bwMode="auto">
          <a:xfrm>
            <a:off x="4471005" y="3988027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20</a:t>
            </a:r>
          </a:p>
        </p:txBody>
      </p:sp>
      <p:sp>
        <p:nvSpPr>
          <p:cNvPr id="607" name="Line 1057"/>
          <p:cNvSpPr>
            <a:spLocks noChangeShapeType="1"/>
          </p:cNvSpPr>
          <p:nvPr/>
        </p:nvSpPr>
        <p:spPr bwMode="auto">
          <a:xfrm flipH="1">
            <a:off x="4596752" y="4052013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8" name="Rectangle 1047"/>
          <p:cNvSpPr>
            <a:spLocks noChangeArrowheads="1"/>
          </p:cNvSpPr>
          <p:nvPr/>
        </p:nvSpPr>
        <p:spPr bwMode="auto">
          <a:xfrm>
            <a:off x="4471005" y="4161492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10</a:t>
            </a:r>
          </a:p>
        </p:txBody>
      </p:sp>
      <p:sp>
        <p:nvSpPr>
          <p:cNvPr id="609" name="Line 1057"/>
          <p:cNvSpPr>
            <a:spLocks noChangeShapeType="1"/>
          </p:cNvSpPr>
          <p:nvPr/>
        </p:nvSpPr>
        <p:spPr bwMode="auto">
          <a:xfrm flipH="1">
            <a:off x="4596752" y="4225478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0" name="Rectangle 1047"/>
          <p:cNvSpPr>
            <a:spLocks noChangeArrowheads="1"/>
          </p:cNvSpPr>
          <p:nvPr/>
        </p:nvSpPr>
        <p:spPr bwMode="auto">
          <a:xfrm>
            <a:off x="4523905" y="4334955"/>
            <a:ext cx="5290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0</a:t>
            </a:r>
          </a:p>
        </p:txBody>
      </p:sp>
      <p:sp>
        <p:nvSpPr>
          <p:cNvPr id="611" name="Line 1057"/>
          <p:cNvSpPr>
            <a:spLocks noChangeShapeType="1"/>
          </p:cNvSpPr>
          <p:nvPr/>
        </p:nvSpPr>
        <p:spPr bwMode="auto">
          <a:xfrm flipH="1">
            <a:off x="4596752" y="4398941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30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2" name="Rectangle 1047"/>
          <p:cNvSpPr>
            <a:spLocks noChangeArrowheads="1"/>
          </p:cNvSpPr>
          <p:nvPr/>
        </p:nvSpPr>
        <p:spPr bwMode="auto">
          <a:xfrm>
            <a:off x="4471005" y="2947234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80</a:t>
            </a:r>
          </a:p>
        </p:txBody>
      </p:sp>
      <p:sp>
        <p:nvSpPr>
          <p:cNvPr id="613" name="Line 1057"/>
          <p:cNvSpPr>
            <a:spLocks noChangeShapeType="1"/>
          </p:cNvSpPr>
          <p:nvPr/>
        </p:nvSpPr>
        <p:spPr bwMode="auto">
          <a:xfrm flipH="1">
            <a:off x="4596752" y="3011220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" name="Rectangle 1047"/>
          <p:cNvSpPr>
            <a:spLocks noChangeArrowheads="1"/>
          </p:cNvSpPr>
          <p:nvPr/>
        </p:nvSpPr>
        <p:spPr bwMode="auto">
          <a:xfrm>
            <a:off x="4471005" y="2773769"/>
            <a:ext cx="105799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90</a:t>
            </a:r>
          </a:p>
        </p:txBody>
      </p:sp>
      <p:sp>
        <p:nvSpPr>
          <p:cNvPr id="615" name="Line 1057"/>
          <p:cNvSpPr>
            <a:spLocks noChangeShapeType="1"/>
          </p:cNvSpPr>
          <p:nvPr/>
        </p:nvSpPr>
        <p:spPr bwMode="auto">
          <a:xfrm flipH="1">
            <a:off x="4596752" y="2837754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6" name="Rectangle 1047"/>
          <p:cNvSpPr>
            <a:spLocks noChangeArrowheads="1"/>
          </p:cNvSpPr>
          <p:nvPr/>
        </p:nvSpPr>
        <p:spPr bwMode="auto">
          <a:xfrm>
            <a:off x="4418106" y="2600303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100</a:t>
            </a:r>
          </a:p>
        </p:txBody>
      </p:sp>
      <p:sp>
        <p:nvSpPr>
          <p:cNvPr id="617" name="Line 1057"/>
          <p:cNvSpPr>
            <a:spLocks noChangeShapeType="1"/>
          </p:cNvSpPr>
          <p:nvPr/>
        </p:nvSpPr>
        <p:spPr bwMode="auto">
          <a:xfrm flipH="1">
            <a:off x="4596752" y="266428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8" name="Freeform 617"/>
          <p:cNvSpPr/>
          <p:nvPr/>
        </p:nvSpPr>
        <p:spPr>
          <a:xfrm>
            <a:off x="4623214" y="2664288"/>
            <a:ext cx="3400167" cy="1734653"/>
          </a:xfrm>
          <a:custGeom>
            <a:avLst/>
            <a:gdLst>
              <a:gd name="connsiteX0" fmla="*/ 0 w 4389120"/>
              <a:gd name="connsiteY0" fmla="*/ 0 h 2331720"/>
              <a:gd name="connsiteX1" fmla="*/ 0 w 4389120"/>
              <a:gd name="connsiteY1" fmla="*/ 2331720 h 2331720"/>
              <a:gd name="connsiteX2" fmla="*/ 4389120 w 4389120"/>
              <a:gd name="connsiteY2" fmla="*/ 233172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9120" h="2331720">
                <a:moveTo>
                  <a:pt x="0" y="0"/>
                </a:moveTo>
                <a:lnTo>
                  <a:pt x="0" y="2331720"/>
                </a:lnTo>
                <a:lnTo>
                  <a:pt x="4389120" y="2331720"/>
                </a:lnTo>
              </a:path>
            </a:pathLst>
          </a:cu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9" name="Rectangle 1047"/>
          <p:cNvSpPr>
            <a:spLocks noChangeArrowheads="1"/>
          </p:cNvSpPr>
          <p:nvPr/>
        </p:nvSpPr>
        <p:spPr bwMode="auto">
          <a:xfrm>
            <a:off x="4673848" y="4427736"/>
            <a:ext cx="5290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0</a:t>
            </a:r>
          </a:p>
        </p:txBody>
      </p:sp>
      <p:sp>
        <p:nvSpPr>
          <p:cNvPr id="620" name="Line 1057"/>
          <p:cNvSpPr>
            <a:spLocks noChangeShapeType="1"/>
          </p:cNvSpPr>
          <p:nvPr/>
        </p:nvSpPr>
        <p:spPr bwMode="auto">
          <a:xfrm rot="5400000" flipH="1">
            <a:off x="4687067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" name="Rectangle 1047"/>
          <p:cNvSpPr>
            <a:spLocks noChangeArrowheads="1"/>
          </p:cNvSpPr>
          <p:nvPr/>
        </p:nvSpPr>
        <p:spPr bwMode="auto">
          <a:xfrm>
            <a:off x="4822283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10</a:t>
            </a:r>
          </a:p>
        </p:txBody>
      </p:sp>
      <p:sp>
        <p:nvSpPr>
          <p:cNvPr id="622" name="Line 1057"/>
          <p:cNvSpPr>
            <a:spLocks noChangeShapeType="1"/>
          </p:cNvSpPr>
          <p:nvPr/>
        </p:nvSpPr>
        <p:spPr bwMode="auto">
          <a:xfrm rot="5400000" flipH="1">
            <a:off x="4861950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3" name="Rectangle 1047"/>
          <p:cNvSpPr>
            <a:spLocks noChangeArrowheads="1"/>
          </p:cNvSpPr>
          <p:nvPr/>
        </p:nvSpPr>
        <p:spPr bwMode="auto">
          <a:xfrm>
            <a:off x="4997167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20</a:t>
            </a:r>
          </a:p>
        </p:txBody>
      </p:sp>
      <p:sp>
        <p:nvSpPr>
          <p:cNvPr id="624" name="Line 1057"/>
          <p:cNvSpPr>
            <a:spLocks noChangeShapeType="1"/>
          </p:cNvSpPr>
          <p:nvPr/>
        </p:nvSpPr>
        <p:spPr bwMode="auto">
          <a:xfrm rot="5400000" flipH="1">
            <a:off x="5036836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5" name="Rectangle 1047"/>
          <p:cNvSpPr>
            <a:spLocks noChangeArrowheads="1"/>
          </p:cNvSpPr>
          <p:nvPr/>
        </p:nvSpPr>
        <p:spPr bwMode="auto">
          <a:xfrm>
            <a:off x="5172052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30</a:t>
            </a:r>
          </a:p>
        </p:txBody>
      </p:sp>
      <p:sp>
        <p:nvSpPr>
          <p:cNvPr id="626" name="Line 1057"/>
          <p:cNvSpPr>
            <a:spLocks noChangeShapeType="1"/>
          </p:cNvSpPr>
          <p:nvPr/>
        </p:nvSpPr>
        <p:spPr bwMode="auto">
          <a:xfrm rot="5400000" flipH="1">
            <a:off x="5211720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7" name="Rectangle 1047"/>
          <p:cNvSpPr>
            <a:spLocks noChangeArrowheads="1"/>
          </p:cNvSpPr>
          <p:nvPr/>
        </p:nvSpPr>
        <p:spPr bwMode="auto">
          <a:xfrm>
            <a:off x="5346937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40</a:t>
            </a:r>
          </a:p>
        </p:txBody>
      </p:sp>
      <p:sp>
        <p:nvSpPr>
          <p:cNvPr id="628" name="Line 1057"/>
          <p:cNvSpPr>
            <a:spLocks noChangeShapeType="1"/>
          </p:cNvSpPr>
          <p:nvPr/>
        </p:nvSpPr>
        <p:spPr bwMode="auto">
          <a:xfrm rot="5400000" flipH="1">
            <a:off x="5386605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9" name="Rectangle 1047"/>
          <p:cNvSpPr>
            <a:spLocks noChangeArrowheads="1"/>
          </p:cNvSpPr>
          <p:nvPr/>
        </p:nvSpPr>
        <p:spPr bwMode="auto">
          <a:xfrm>
            <a:off x="5521822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50</a:t>
            </a:r>
          </a:p>
        </p:txBody>
      </p:sp>
      <p:sp>
        <p:nvSpPr>
          <p:cNvPr id="630" name="Line 1057"/>
          <p:cNvSpPr>
            <a:spLocks noChangeShapeType="1"/>
          </p:cNvSpPr>
          <p:nvPr/>
        </p:nvSpPr>
        <p:spPr bwMode="auto">
          <a:xfrm rot="5400000" flipH="1">
            <a:off x="5561489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1" name="Rectangle 1047"/>
          <p:cNvSpPr>
            <a:spLocks noChangeArrowheads="1"/>
          </p:cNvSpPr>
          <p:nvPr/>
        </p:nvSpPr>
        <p:spPr bwMode="auto">
          <a:xfrm>
            <a:off x="5696706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60</a:t>
            </a:r>
          </a:p>
        </p:txBody>
      </p:sp>
      <p:sp>
        <p:nvSpPr>
          <p:cNvPr id="632" name="Line 1057"/>
          <p:cNvSpPr>
            <a:spLocks noChangeShapeType="1"/>
          </p:cNvSpPr>
          <p:nvPr/>
        </p:nvSpPr>
        <p:spPr bwMode="auto">
          <a:xfrm rot="5400000" flipH="1">
            <a:off x="5736375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3" name="Rectangle 1047"/>
          <p:cNvSpPr>
            <a:spLocks noChangeArrowheads="1"/>
          </p:cNvSpPr>
          <p:nvPr/>
        </p:nvSpPr>
        <p:spPr bwMode="auto">
          <a:xfrm>
            <a:off x="5871591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70</a:t>
            </a:r>
          </a:p>
        </p:txBody>
      </p:sp>
      <p:sp>
        <p:nvSpPr>
          <p:cNvPr id="634" name="Line 1057"/>
          <p:cNvSpPr>
            <a:spLocks noChangeShapeType="1"/>
          </p:cNvSpPr>
          <p:nvPr/>
        </p:nvSpPr>
        <p:spPr bwMode="auto">
          <a:xfrm rot="5400000" flipH="1">
            <a:off x="5911258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5" name="Rectangle 1047"/>
          <p:cNvSpPr>
            <a:spLocks noChangeArrowheads="1"/>
          </p:cNvSpPr>
          <p:nvPr/>
        </p:nvSpPr>
        <p:spPr bwMode="auto">
          <a:xfrm>
            <a:off x="6046475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80</a:t>
            </a:r>
          </a:p>
        </p:txBody>
      </p:sp>
      <p:sp>
        <p:nvSpPr>
          <p:cNvPr id="636" name="Line 1057"/>
          <p:cNvSpPr>
            <a:spLocks noChangeShapeType="1"/>
          </p:cNvSpPr>
          <p:nvPr/>
        </p:nvSpPr>
        <p:spPr bwMode="auto">
          <a:xfrm rot="5400000" flipH="1">
            <a:off x="6086144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7" name="Rectangle 1047"/>
          <p:cNvSpPr>
            <a:spLocks noChangeArrowheads="1"/>
          </p:cNvSpPr>
          <p:nvPr/>
        </p:nvSpPr>
        <p:spPr bwMode="auto">
          <a:xfrm>
            <a:off x="6221360" y="4427736"/>
            <a:ext cx="1057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90</a:t>
            </a:r>
          </a:p>
        </p:txBody>
      </p:sp>
      <p:sp>
        <p:nvSpPr>
          <p:cNvPr id="638" name="Line 1057"/>
          <p:cNvSpPr>
            <a:spLocks noChangeShapeType="1"/>
          </p:cNvSpPr>
          <p:nvPr/>
        </p:nvSpPr>
        <p:spPr bwMode="auto">
          <a:xfrm rot="5400000" flipH="1">
            <a:off x="6261027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9" name="Rectangle 1047"/>
          <p:cNvSpPr>
            <a:spLocks noChangeArrowheads="1"/>
          </p:cNvSpPr>
          <p:nvPr/>
        </p:nvSpPr>
        <p:spPr bwMode="auto">
          <a:xfrm>
            <a:off x="6369793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100</a:t>
            </a:r>
          </a:p>
        </p:txBody>
      </p:sp>
      <p:sp>
        <p:nvSpPr>
          <p:cNvPr id="640" name="Line 1057"/>
          <p:cNvSpPr>
            <a:spLocks noChangeShapeType="1"/>
          </p:cNvSpPr>
          <p:nvPr/>
        </p:nvSpPr>
        <p:spPr bwMode="auto">
          <a:xfrm rot="5400000" flipH="1">
            <a:off x="6435913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1" name="Rectangle 1047"/>
          <p:cNvSpPr>
            <a:spLocks noChangeArrowheads="1"/>
          </p:cNvSpPr>
          <p:nvPr/>
        </p:nvSpPr>
        <p:spPr bwMode="auto">
          <a:xfrm>
            <a:off x="6544679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110</a:t>
            </a:r>
          </a:p>
        </p:txBody>
      </p:sp>
      <p:sp>
        <p:nvSpPr>
          <p:cNvPr id="642" name="Line 1057"/>
          <p:cNvSpPr>
            <a:spLocks noChangeShapeType="1"/>
          </p:cNvSpPr>
          <p:nvPr/>
        </p:nvSpPr>
        <p:spPr bwMode="auto">
          <a:xfrm rot="5400000" flipH="1">
            <a:off x="6610797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3" name="Rectangle 1047"/>
          <p:cNvSpPr>
            <a:spLocks noChangeArrowheads="1"/>
          </p:cNvSpPr>
          <p:nvPr/>
        </p:nvSpPr>
        <p:spPr bwMode="auto">
          <a:xfrm>
            <a:off x="6719562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120</a:t>
            </a:r>
          </a:p>
        </p:txBody>
      </p:sp>
      <p:sp>
        <p:nvSpPr>
          <p:cNvPr id="644" name="Line 1057"/>
          <p:cNvSpPr>
            <a:spLocks noChangeShapeType="1"/>
          </p:cNvSpPr>
          <p:nvPr/>
        </p:nvSpPr>
        <p:spPr bwMode="auto">
          <a:xfrm rot="5400000" flipH="1">
            <a:off x="6785682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" name="Rectangle 1047"/>
          <p:cNvSpPr>
            <a:spLocks noChangeArrowheads="1"/>
          </p:cNvSpPr>
          <p:nvPr/>
        </p:nvSpPr>
        <p:spPr bwMode="auto">
          <a:xfrm>
            <a:off x="6894447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130</a:t>
            </a:r>
          </a:p>
        </p:txBody>
      </p:sp>
      <p:sp>
        <p:nvSpPr>
          <p:cNvPr id="646" name="Line 1057"/>
          <p:cNvSpPr>
            <a:spLocks noChangeShapeType="1"/>
          </p:cNvSpPr>
          <p:nvPr/>
        </p:nvSpPr>
        <p:spPr bwMode="auto">
          <a:xfrm rot="5400000" flipH="1">
            <a:off x="6960566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7" name="Rectangle 1047"/>
          <p:cNvSpPr>
            <a:spLocks noChangeArrowheads="1"/>
          </p:cNvSpPr>
          <p:nvPr/>
        </p:nvSpPr>
        <p:spPr bwMode="auto">
          <a:xfrm>
            <a:off x="7069332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140</a:t>
            </a:r>
          </a:p>
        </p:txBody>
      </p:sp>
      <p:sp>
        <p:nvSpPr>
          <p:cNvPr id="648" name="Line 1057"/>
          <p:cNvSpPr>
            <a:spLocks noChangeShapeType="1"/>
          </p:cNvSpPr>
          <p:nvPr/>
        </p:nvSpPr>
        <p:spPr bwMode="auto">
          <a:xfrm rot="5400000" flipH="1">
            <a:off x="7135452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9" name="Rectangle 1047"/>
          <p:cNvSpPr>
            <a:spLocks noChangeArrowheads="1"/>
          </p:cNvSpPr>
          <p:nvPr/>
        </p:nvSpPr>
        <p:spPr bwMode="auto">
          <a:xfrm>
            <a:off x="7244217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150</a:t>
            </a:r>
          </a:p>
        </p:txBody>
      </p:sp>
      <p:sp>
        <p:nvSpPr>
          <p:cNvPr id="650" name="Line 1057"/>
          <p:cNvSpPr>
            <a:spLocks noChangeShapeType="1"/>
          </p:cNvSpPr>
          <p:nvPr/>
        </p:nvSpPr>
        <p:spPr bwMode="auto">
          <a:xfrm rot="5400000" flipH="1">
            <a:off x="7310335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1" name="Rectangle 1047"/>
          <p:cNvSpPr>
            <a:spLocks noChangeArrowheads="1"/>
          </p:cNvSpPr>
          <p:nvPr/>
        </p:nvSpPr>
        <p:spPr bwMode="auto">
          <a:xfrm>
            <a:off x="7419101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160</a:t>
            </a:r>
          </a:p>
        </p:txBody>
      </p:sp>
      <p:sp>
        <p:nvSpPr>
          <p:cNvPr id="652" name="Line 1057"/>
          <p:cNvSpPr>
            <a:spLocks noChangeShapeType="1"/>
          </p:cNvSpPr>
          <p:nvPr/>
        </p:nvSpPr>
        <p:spPr bwMode="auto">
          <a:xfrm rot="5400000" flipH="1">
            <a:off x="7485221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3" name="Rectangle 1047"/>
          <p:cNvSpPr>
            <a:spLocks noChangeArrowheads="1"/>
          </p:cNvSpPr>
          <p:nvPr/>
        </p:nvSpPr>
        <p:spPr bwMode="auto">
          <a:xfrm>
            <a:off x="7593986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170</a:t>
            </a:r>
          </a:p>
        </p:txBody>
      </p:sp>
      <p:sp>
        <p:nvSpPr>
          <p:cNvPr id="654" name="Line 1057"/>
          <p:cNvSpPr>
            <a:spLocks noChangeShapeType="1"/>
          </p:cNvSpPr>
          <p:nvPr/>
        </p:nvSpPr>
        <p:spPr bwMode="auto">
          <a:xfrm rot="5400000" flipH="1">
            <a:off x="7660104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" name="Rectangle 1047"/>
          <p:cNvSpPr>
            <a:spLocks noChangeArrowheads="1"/>
          </p:cNvSpPr>
          <p:nvPr/>
        </p:nvSpPr>
        <p:spPr bwMode="auto">
          <a:xfrm>
            <a:off x="7768872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180</a:t>
            </a:r>
          </a:p>
        </p:txBody>
      </p:sp>
      <p:sp>
        <p:nvSpPr>
          <p:cNvPr id="656" name="Line 1057"/>
          <p:cNvSpPr>
            <a:spLocks noChangeShapeType="1"/>
          </p:cNvSpPr>
          <p:nvPr/>
        </p:nvSpPr>
        <p:spPr bwMode="auto">
          <a:xfrm rot="5400000" flipH="1">
            <a:off x="7834992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60" name="Table 659"/>
          <p:cNvGraphicFramePr>
            <a:graphicFrameLocks noGrp="1"/>
          </p:cNvGraphicFramePr>
          <p:nvPr/>
        </p:nvGraphicFramePr>
        <p:xfrm>
          <a:off x="6930852" y="3517332"/>
          <a:ext cx="243780" cy="25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ISA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11" marR="3611" marT="36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VOR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11" marR="3611" marT="36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1" name="Table 660"/>
          <p:cNvGraphicFramePr>
            <a:graphicFrameLocks noGrp="1"/>
          </p:cNvGraphicFramePr>
          <p:nvPr/>
        </p:nvGraphicFramePr>
        <p:xfrm>
          <a:off x="7464590" y="3517332"/>
          <a:ext cx="1374611" cy="25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ISA (Censored)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11" marR="3611" marT="36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VOR (Censored)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11" marR="3611" marT="36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97" name="Straight Connector 1096"/>
          <p:cNvCxnSpPr/>
          <p:nvPr/>
        </p:nvCxnSpPr>
        <p:spPr>
          <a:xfrm>
            <a:off x="6795851" y="3575600"/>
            <a:ext cx="8557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8" name="Group 1097"/>
          <p:cNvGrpSpPr/>
          <p:nvPr/>
        </p:nvGrpSpPr>
        <p:grpSpPr>
          <a:xfrm>
            <a:off x="7304705" y="3551014"/>
            <a:ext cx="30455" cy="30455"/>
            <a:chOff x="7944061" y="2590660"/>
            <a:chExt cx="54141" cy="54141"/>
          </a:xfrm>
        </p:grpSpPr>
        <p:cxnSp>
          <p:nvCxnSpPr>
            <p:cNvPr id="1099" name="Straight Connector 109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1" name="Group 1100"/>
          <p:cNvGrpSpPr/>
          <p:nvPr/>
        </p:nvGrpSpPr>
        <p:grpSpPr>
          <a:xfrm>
            <a:off x="7351193" y="3551014"/>
            <a:ext cx="30455" cy="30455"/>
            <a:chOff x="7944061" y="2590660"/>
            <a:chExt cx="54141" cy="54141"/>
          </a:xfrm>
        </p:grpSpPr>
        <p:cxnSp>
          <p:nvCxnSpPr>
            <p:cNvPr id="1102" name="Straight Connector 110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4" name="Group 1103"/>
          <p:cNvGrpSpPr/>
          <p:nvPr/>
        </p:nvGrpSpPr>
        <p:grpSpPr>
          <a:xfrm>
            <a:off x="7397682" y="3551014"/>
            <a:ext cx="30455" cy="30455"/>
            <a:chOff x="7944061" y="2590660"/>
            <a:chExt cx="54141" cy="54141"/>
          </a:xfrm>
        </p:grpSpPr>
        <p:cxnSp>
          <p:nvCxnSpPr>
            <p:cNvPr id="1105" name="Straight Connector 110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7" name="Straight Connector 1106"/>
          <p:cNvCxnSpPr/>
          <p:nvPr/>
        </p:nvCxnSpPr>
        <p:spPr>
          <a:xfrm>
            <a:off x="6792224" y="3697937"/>
            <a:ext cx="10354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8" name="Group 1107"/>
          <p:cNvGrpSpPr/>
          <p:nvPr/>
        </p:nvGrpSpPr>
        <p:grpSpPr>
          <a:xfrm>
            <a:off x="7304705" y="3687638"/>
            <a:ext cx="30455" cy="30455"/>
            <a:chOff x="7944061" y="2590660"/>
            <a:chExt cx="54141" cy="54141"/>
          </a:xfrm>
        </p:grpSpPr>
        <p:cxnSp>
          <p:nvCxnSpPr>
            <p:cNvPr id="1109" name="Straight Connector 110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1" name="Group 1110"/>
          <p:cNvGrpSpPr/>
          <p:nvPr/>
        </p:nvGrpSpPr>
        <p:grpSpPr>
          <a:xfrm>
            <a:off x="7351193" y="3687638"/>
            <a:ext cx="30455" cy="30455"/>
            <a:chOff x="7944061" y="2590660"/>
            <a:chExt cx="54141" cy="54141"/>
          </a:xfrm>
        </p:grpSpPr>
        <p:cxnSp>
          <p:nvCxnSpPr>
            <p:cNvPr id="1112" name="Straight Connector 111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4" name="Group 1113"/>
          <p:cNvGrpSpPr/>
          <p:nvPr/>
        </p:nvGrpSpPr>
        <p:grpSpPr>
          <a:xfrm>
            <a:off x="7397682" y="3687638"/>
            <a:ext cx="30455" cy="30455"/>
            <a:chOff x="7944061" y="2590660"/>
            <a:chExt cx="54141" cy="54141"/>
          </a:xfrm>
        </p:grpSpPr>
        <p:cxnSp>
          <p:nvCxnSpPr>
            <p:cNvPr id="1115" name="Straight Connector 111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8" name="Rectangle 1047"/>
          <p:cNvSpPr>
            <a:spLocks noChangeArrowheads="1"/>
          </p:cNvSpPr>
          <p:nvPr/>
        </p:nvSpPr>
        <p:spPr bwMode="auto">
          <a:xfrm>
            <a:off x="7944034" y="4427736"/>
            <a:ext cx="158698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25" dirty="0">
                <a:solidFill>
                  <a:srgbClr val="000000"/>
                </a:solidFill>
                <a:ea typeface="Arial Unicode MS" pitchFamily="34" charset="-128"/>
              </a:rPr>
              <a:t>190</a:t>
            </a:r>
          </a:p>
        </p:txBody>
      </p:sp>
      <p:sp>
        <p:nvSpPr>
          <p:cNvPr id="1119" name="Line 1057"/>
          <p:cNvSpPr>
            <a:spLocks noChangeShapeType="1"/>
          </p:cNvSpPr>
          <p:nvPr/>
        </p:nvSpPr>
        <p:spPr bwMode="auto">
          <a:xfrm rot="5400000" flipH="1">
            <a:off x="8010153" y="4414209"/>
            <a:ext cx="26463" cy="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100">
              <a:solidFill>
                <a:srgbClr val="00006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700295" y="4352329"/>
            <a:ext cx="3008411" cy="50900"/>
          </a:xfrm>
          <a:custGeom>
            <a:avLst/>
            <a:gdLst>
              <a:gd name="connsiteX0" fmla="*/ 0 w 5348287"/>
              <a:gd name="connsiteY0" fmla="*/ 90488 h 90488"/>
              <a:gd name="connsiteX1" fmla="*/ 109537 w 5348287"/>
              <a:gd name="connsiteY1" fmla="*/ 90488 h 90488"/>
              <a:gd name="connsiteX2" fmla="*/ 171450 w 5348287"/>
              <a:gd name="connsiteY2" fmla="*/ 38100 h 90488"/>
              <a:gd name="connsiteX3" fmla="*/ 423862 w 5348287"/>
              <a:gd name="connsiteY3" fmla="*/ 38100 h 90488"/>
              <a:gd name="connsiteX4" fmla="*/ 457200 w 5348287"/>
              <a:gd name="connsiteY4" fmla="*/ 19050 h 90488"/>
              <a:gd name="connsiteX5" fmla="*/ 1871662 w 5348287"/>
              <a:gd name="connsiteY5" fmla="*/ 19050 h 90488"/>
              <a:gd name="connsiteX6" fmla="*/ 1909762 w 5348287"/>
              <a:gd name="connsiteY6" fmla="*/ 0 h 90488"/>
              <a:gd name="connsiteX7" fmla="*/ 5348287 w 5348287"/>
              <a:gd name="connsiteY7" fmla="*/ 0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8287" h="90488">
                <a:moveTo>
                  <a:pt x="0" y="90488"/>
                </a:moveTo>
                <a:lnTo>
                  <a:pt x="109537" y="90488"/>
                </a:lnTo>
                <a:lnTo>
                  <a:pt x="171450" y="38100"/>
                </a:lnTo>
                <a:lnTo>
                  <a:pt x="423862" y="38100"/>
                </a:lnTo>
                <a:lnTo>
                  <a:pt x="457200" y="19050"/>
                </a:lnTo>
                <a:lnTo>
                  <a:pt x="1871662" y="19050"/>
                </a:lnTo>
                <a:lnTo>
                  <a:pt x="1909762" y="0"/>
                </a:lnTo>
                <a:lnTo>
                  <a:pt x="534828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697614" y="4194277"/>
            <a:ext cx="3172382" cy="208956"/>
          </a:xfrm>
          <a:custGeom>
            <a:avLst/>
            <a:gdLst>
              <a:gd name="connsiteX0" fmla="*/ 0 w 5600827"/>
              <a:gd name="connsiteY0" fmla="*/ 433388 h 433388"/>
              <a:gd name="connsiteX1" fmla="*/ 85725 w 5600827"/>
              <a:gd name="connsiteY1" fmla="*/ 433388 h 433388"/>
              <a:gd name="connsiteX2" fmla="*/ 147638 w 5600827"/>
              <a:gd name="connsiteY2" fmla="*/ 342900 h 433388"/>
              <a:gd name="connsiteX3" fmla="*/ 276225 w 5600827"/>
              <a:gd name="connsiteY3" fmla="*/ 266700 h 433388"/>
              <a:gd name="connsiteX4" fmla="*/ 476250 w 5600827"/>
              <a:gd name="connsiteY4" fmla="*/ 247650 h 433388"/>
              <a:gd name="connsiteX5" fmla="*/ 585788 w 5600827"/>
              <a:gd name="connsiteY5" fmla="*/ 209550 h 433388"/>
              <a:gd name="connsiteX6" fmla="*/ 847725 w 5600827"/>
              <a:gd name="connsiteY6" fmla="*/ 176213 h 433388"/>
              <a:gd name="connsiteX7" fmla="*/ 1062038 w 5600827"/>
              <a:gd name="connsiteY7" fmla="*/ 147638 h 433388"/>
              <a:gd name="connsiteX8" fmla="*/ 1381125 w 5600827"/>
              <a:gd name="connsiteY8" fmla="*/ 142875 h 433388"/>
              <a:gd name="connsiteX9" fmla="*/ 1538288 w 5600827"/>
              <a:gd name="connsiteY9" fmla="*/ 114300 h 433388"/>
              <a:gd name="connsiteX10" fmla="*/ 2576513 w 5600827"/>
              <a:gd name="connsiteY10" fmla="*/ 114300 h 433388"/>
              <a:gd name="connsiteX11" fmla="*/ 2652713 w 5600827"/>
              <a:gd name="connsiteY11" fmla="*/ 61913 h 433388"/>
              <a:gd name="connsiteX12" fmla="*/ 4448175 w 5600827"/>
              <a:gd name="connsiteY12" fmla="*/ 61913 h 433388"/>
              <a:gd name="connsiteX13" fmla="*/ 4500563 w 5600827"/>
              <a:gd name="connsiteY13" fmla="*/ 133350 h 433388"/>
              <a:gd name="connsiteX14" fmla="*/ 4557713 w 5600827"/>
              <a:gd name="connsiteY14" fmla="*/ 142875 h 433388"/>
              <a:gd name="connsiteX15" fmla="*/ 4586288 w 5600827"/>
              <a:gd name="connsiteY15" fmla="*/ 152400 h 433388"/>
              <a:gd name="connsiteX16" fmla="*/ 4600575 w 5600827"/>
              <a:gd name="connsiteY16" fmla="*/ 161925 h 433388"/>
              <a:gd name="connsiteX17" fmla="*/ 4648200 w 5600827"/>
              <a:gd name="connsiteY17" fmla="*/ 171450 h 433388"/>
              <a:gd name="connsiteX18" fmla="*/ 4729163 w 5600827"/>
              <a:gd name="connsiteY18" fmla="*/ 166688 h 433388"/>
              <a:gd name="connsiteX19" fmla="*/ 4752975 w 5600827"/>
              <a:gd name="connsiteY19" fmla="*/ 157163 h 433388"/>
              <a:gd name="connsiteX20" fmla="*/ 4791075 w 5600827"/>
              <a:gd name="connsiteY20" fmla="*/ 152400 h 433388"/>
              <a:gd name="connsiteX21" fmla="*/ 4872038 w 5600827"/>
              <a:gd name="connsiteY21" fmla="*/ 128588 h 433388"/>
              <a:gd name="connsiteX22" fmla="*/ 4900613 w 5600827"/>
              <a:gd name="connsiteY22" fmla="*/ 114300 h 433388"/>
              <a:gd name="connsiteX23" fmla="*/ 4919663 w 5600827"/>
              <a:gd name="connsiteY23" fmla="*/ 109538 h 433388"/>
              <a:gd name="connsiteX24" fmla="*/ 4967288 w 5600827"/>
              <a:gd name="connsiteY24" fmla="*/ 90488 h 433388"/>
              <a:gd name="connsiteX25" fmla="*/ 5019675 w 5600827"/>
              <a:gd name="connsiteY25" fmla="*/ 71438 h 433388"/>
              <a:gd name="connsiteX26" fmla="*/ 5062538 w 5600827"/>
              <a:gd name="connsiteY26" fmla="*/ 52388 h 433388"/>
              <a:gd name="connsiteX27" fmla="*/ 5081588 w 5600827"/>
              <a:gd name="connsiteY27" fmla="*/ 47625 h 433388"/>
              <a:gd name="connsiteX28" fmla="*/ 5124450 w 5600827"/>
              <a:gd name="connsiteY28" fmla="*/ 33338 h 433388"/>
              <a:gd name="connsiteX29" fmla="*/ 5143500 w 5600827"/>
              <a:gd name="connsiteY29" fmla="*/ 23813 h 433388"/>
              <a:gd name="connsiteX30" fmla="*/ 5186363 w 5600827"/>
              <a:gd name="connsiteY30" fmla="*/ 14288 h 433388"/>
              <a:gd name="connsiteX31" fmla="*/ 5233988 w 5600827"/>
              <a:gd name="connsiteY31" fmla="*/ 0 h 433388"/>
              <a:gd name="connsiteX32" fmla="*/ 5510213 w 5600827"/>
              <a:gd name="connsiteY32" fmla="*/ 4763 h 433388"/>
              <a:gd name="connsiteX33" fmla="*/ 5576888 w 5600827"/>
              <a:gd name="connsiteY33" fmla="*/ 14288 h 433388"/>
              <a:gd name="connsiteX34" fmla="*/ 5595938 w 5600827"/>
              <a:gd name="connsiteY34" fmla="*/ 23813 h 433388"/>
              <a:gd name="connsiteX35" fmla="*/ 5600700 w 5600827"/>
              <a:gd name="connsiteY35" fmla="*/ 38100 h 433388"/>
              <a:gd name="connsiteX36" fmla="*/ 5562600 w 5600827"/>
              <a:gd name="connsiteY36" fmla="*/ 85725 h 433388"/>
              <a:gd name="connsiteX37" fmla="*/ 5553075 w 5600827"/>
              <a:gd name="connsiteY37" fmla="*/ 85725 h 433388"/>
              <a:gd name="connsiteX38" fmla="*/ 5553075 w 5600827"/>
              <a:gd name="connsiteY38" fmla="*/ 85725 h 433388"/>
              <a:gd name="connsiteX0" fmla="*/ 0 w 5600827"/>
              <a:gd name="connsiteY0" fmla="*/ 433388 h 433388"/>
              <a:gd name="connsiteX1" fmla="*/ 85725 w 5600827"/>
              <a:gd name="connsiteY1" fmla="*/ 433388 h 433388"/>
              <a:gd name="connsiteX2" fmla="*/ 147638 w 5600827"/>
              <a:gd name="connsiteY2" fmla="*/ 342900 h 433388"/>
              <a:gd name="connsiteX3" fmla="*/ 276225 w 5600827"/>
              <a:gd name="connsiteY3" fmla="*/ 266700 h 433388"/>
              <a:gd name="connsiteX4" fmla="*/ 476250 w 5600827"/>
              <a:gd name="connsiteY4" fmla="*/ 247650 h 433388"/>
              <a:gd name="connsiteX5" fmla="*/ 585788 w 5600827"/>
              <a:gd name="connsiteY5" fmla="*/ 209550 h 433388"/>
              <a:gd name="connsiteX6" fmla="*/ 847725 w 5600827"/>
              <a:gd name="connsiteY6" fmla="*/ 176213 h 433388"/>
              <a:gd name="connsiteX7" fmla="*/ 1062038 w 5600827"/>
              <a:gd name="connsiteY7" fmla="*/ 147638 h 433388"/>
              <a:gd name="connsiteX8" fmla="*/ 1381125 w 5600827"/>
              <a:gd name="connsiteY8" fmla="*/ 142875 h 433388"/>
              <a:gd name="connsiteX9" fmla="*/ 1538288 w 5600827"/>
              <a:gd name="connsiteY9" fmla="*/ 114300 h 433388"/>
              <a:gd name="connsiteX10" fmla="*/ 2576513 w 5600827"/>
              <a:gd name="connsiteY10" fmla="*/ 114300 h 433388"/>
              <a:gd name="connsiteX11" fmla="*/ 2652713 w 5600827"/>
              <a:gd name="connsiteY11" fmla="*/ 61913 h 433388"/>
              <a:gd name="connsiteX12" fmla="*/ 4448175 w 5600827"/>
              <a:gd name="connsiteY12" fmla="*/ 61913 h 433388"/>
              <a:gd name="connsiteX13" fmla="*/ 4500563 w 5600827"/>
              <a:gd name="connsiteY13" fmla="*/ 133350 h 433388"/>
              <a:gd name="connsiteX14" fmla="*/ 4557713 w 5600827"/>
              <a:gd name="connsiteY14" fmla="*/ 142875 h 433388"/>
              <a:gd name="connsiteX15" fmla="*/ 4586288 w 5600827"/>
              <a:gd name="connsiteY15" fmla="*/ 152400 h 433388"/>
              <a:gd name="connsiteX16" fmla="*/ 4600575 w 5600827"/>
              <a:gd name="connsiteY16" fmla="*/ 161925 h 433388"/>
              <a:gd name="connsiteX17" fmla="*/ 4648200 w 5600827"/>
              <a:gd name="connsiteY17" fmla="*/ 171450 h 433388"/>
              <a:gd name="connsiteX18" fmla="*/ 4729163 w 5600827"/>
              <a:gd name="connsiteY18" fmla="*/ 166688 h 433388"/>
              <a:gd name="connsiteX19" fmla="*/ 4752975 w 5600827"/>
              <a:gd name="connsiteY19" fmla="*/ 157163 h 433388"/>
              <a:gd name="connsiteX20" fmla="*/ 4791075 w 5600827"/>
              <a:gd name="connsiteY20" fmla="*/ 152400 h 433388"/>
              <a:gd name="connsiteX21" fmla="*/ 4872038 w 5600827"/>
              <a:gd name="connsiteY21" fmla="*/ 128588 h 433388"/>
              <a:gd name="connsiteX22" fmla="*/ 4900613 w 5600827"/>
              <a:gd name="connsiteY22" fmla="*/ 114300 h 433388"/>
              <a:gd name="connsiteX23" fmla="*/ 4919663 w 5600827"/>
              <a:gd name="connsiteY23" fmla="*/ 109538 h 433388"/>
              <a:gd name="connsiteX24" fmla="*/ 4967288 w 5600827"/>
              <a:gd name="connsiteY24" fmla="*/ 90488 h 433388"/>
              <a:gd name="connsiteX25" fmla="*/ 5019675 w 5600827"/>
              <a:gd name="connsiteY25" fmla="*/ 71438 h 433388"/>
              <a:gd name="connsiteX26" fmla="*/ 5062538 w 5600827"/>
              <a:gd name="connsiteY26" fmla="*/ 52388 h 433388"/>
              <a:gd name="connsiteX27" fmla="*/ 5081588 w 5600827"/>
              <a:gd name="connsiteY27" fmla="*/ 47625 h 433388"/>
              <a:gd name="connsiteX28" fmla="*/ 5124450 w 5600827"/>
              <a:gd name="connsiteY28" fmla="*/ 33338 h 433388"/>
              <a:gd name="connsiteX29" fmla="*/ 5143500 w 5600827"/>
              <a:gd name="connsiteY29" fmla="*/ 23813 h 433388"/>
              <a:gd name="connsiteX30" fmla="*/ 5186363 w 5600827"/>
              <a:gd name="connsiteY30" fmla="*/ 14288 h 433388"/>
              <a:gd name="connsiteX31" fmla="*/ 5233988 w 5600827"/>
              <a:gd name="connsiteY31" fmla="*/ 0 h 433388"/>
              <a:gd name="connsiteX32" fmla="*/ 5510213 w 5600827"/>
              <a:gd name="connsiteY32" fmla="*/ 4763 h 433388"/>
              <a:gd name="connsiteX33" fmla="*/ 5576888 w 5600827"/>
              <a:gd name="connsiteY33" fmla="*/ 14288 h 433388"/>
              <a:gd name="connsiteX34" fmla="*/ 5595938 w 5600827"/>
              <a:gd name="connsiteY34" fmla="*/ 23813 h 433388"/>
              <a:gd name="connsiteX35" fmla="*/ 5600700 w 5600827"/>
              <a:gd name="connsiteY35" fmla="*/ 38100 h 433388"/>
              <a:gd name="connsiteX36" fmla="*/ 5562600 w 5600827"/>
              <a:gd name="connsiteY36" fmla="*/ 85725 h 433388"/>
              <a:gd name="connsiteX37" fmla="*/ 5553075 w 5600827"/>
              <a:gd name="connsiteY37" fmla="*/ 85725 h 433388"/>
              <a:gd name="connsiteX0" fmla="*/ 0 w 5595938"/>
              <a:gd name="connsiteY0" fmla="*/ 433388 h 433388"/>
              <a:gd name="connsiteX1" fmla="*/ 85725 w 5595938"/>
              <a:gd name="connsiteY1" fmla="*/ 433388 h 433388"/>
              <a:gd name="connsiteX2" fmla="*/ 147638 w 5595938"/>
              <a:gd name="connsiteY2" fmla="*/ 342900 h 433388"/>
              <a:gd name="connsiteX3" fmla="*/ 276225 w 5595938"/>
              <a:gd name="connsiteY3" fmla="*/ 266700 h 433388"/>
              <a:gd name="connsiteX4" fmla="*/ 476250 w 5595938"/>
              <a:gd name="connsiteY4" fmla="*/ 247650 h 433388"/>
              <a:gd name="connsiteX5" fmla="*/ 585788 w 5595938"/>
              <a:gd name="connsiteY5" fmla="*/ 209550 h 433388"/>
              <a:gd name="connsiteX6" fmla="*/ 847725 w 5595938"/>
              <a:gd name="connsiteY6" fmla="*/ 176213 h 433388"/>
              <a:gd name="connsiteX7" fmla="*/ 1062038 w 5595938"/>
              <a:gd name="connsiteY7" fmla="*/ 147638 h 433388"/>
              <a:gd name="connsiteX8" fmla="*/ 1381125 w 5595938"/>
              <a:gd name="connsiteY8" fmla="*/ 142875 h 433388"/>
              <a:gd name="connsiteX9" fmla="*/ 1538288 w 5595938"/>
              <a:gd name="connsiteY9" fmla="*/ 114300 h 433388"/>
              <a:gd name="connsiteX10" fmla="*/ 2576513 w 5595938"/>
              <a:gd name="connsiteY10" fmla="*/ 114300 h 433388"/>
              <a:gd name="connsiteX11" fmla="*/ 2652713 w 5595938"/>
              <a:gd name="connsiteY11" fmla="*/ 61913 h 433388"/>
              <a:gd name="connsiteX12" fmla="*/ 4448175 w 5595938"/>
              <a:gd name="connsiteY12" fmla="*/ 61913 h 433388"/>
              <a:gd name="connsiteX13" fmla="*/ 4500563 w 5595938"/>
              <a:gd name="connsiteY13" fmla="*/ 133350 h 433388"/>
              <a:gd name="connsiteX14" fmla="*/ 4557713 w 5595938"/>
              <a:gd name="connsiteY14" fmla="*/ 142875 h 433388"/>
              <a:gd name="connsiteX15" fmla="*/ 4586288 w 5595938"/>
              <a:gd name="connsiteY15" fmla="*/ 152400 h 433388"/>
              <a:gd name="connsiteX16" fmla="*/ 4600575 w 5595938"/>
              <a:gd name="connsiteY16" fmla="*/ 161925 h 433388"/>
              <a:gd name="connsiteX17" fmla="*/ 4648200 w 5595938"/>
              <a:gd name="connsiteY17" fmla="*/ 171450 h 433388"/>
              <a:gd name="connsiteX18" fmla="*/ 4729163 w 5595938"/>
              <a:gd name="connsiteY18" fmla="*/ 166688 h 433388"/>
              <a:gd name="connsiteX19" fmla="*/ 4752975 w 5595938"/>
              <a:gd name="connsiteY19" fmla="*/ 157163 h 433388"/>
              <a:gd name="connsiteX20" fmla="*/ 4791075 w 5595938"/>
              <a:gd name="connsiteY20" fmla="*/ 152400 h 433388"/>
              <a:gd name="connsiteX21" fmla="*/ 4872038 w 5595938"/>
              <a:gd name="connsiteY21" fmla="*/ 128588 h 433388"/>
              <a:gd name="connsiteX22" fmla="*/ 4900613 w 5595938"/>
              <a:gd name="connsiteY22" fmla="*/ 114300 h 433388"/>
              <a:gd name="connsiteX23" fmla="*/ 4919663 w 5595938"/>
              <a:gd name="connsiteY23" fmla="*/ 109538 h 433388"/>
              <a:gd name="connsiteX24" fmla="*/ 4967288 w 5595938"/>
              <a:gd name="connsiteY24" fmla="*/ 90488 h 433388"/>
              <a:gd name="connsiteX25" fmla="*/ 5019675 w 5595938"/>
              <a:gd name="connsiteY25" fmla="*/ 71438 h 433388"/>
              <a:gd name="connsiteX26" fmla="*/ 5062538 w 5595938"/>
              <a:gd name="connsiteY26" fmla="*/ 52388 h 433388"/>
              <a:gd name="connsiteX27" fmla="*/ 5081588 w 5595938"/>
              <a:gd name="connsiteY27" fmla="*/ 47625 h 433388"/>
              <a:gd name="connsiteX28" fmla="*/ 5124450 w 5595938"/>
              <a:gd name="connsiteY28" fmla="*/ 33338 h 433388"/>
              <a:gd name="connsiteX29" fmla="*/ 5143500 w 5595938"/>
              <a:gd name="connsiteY29" fmla="*/ 23813 h 433388"/>
              <a:gd name="connsiteX30" fmla="*/ 5186363 w 5595938"/>
              <a:gd name="connsiteY30" fmla="*/ 14288 h 433388"/>
              <a:gd name="connsiteX31" fmla="*/ 5233988 w 5595938"/>
              <a:gd name="connsiteY31" fmla="*/ 0 h 433388"/>
              <a:gd name="connsiteX32" fmla="*/ 5510213 w 5595938"/>
              <a:gd name="connsiteY32" fmla="*/ 4763 h 433388"/>
              <a:gd name="connsiteX33" fmla="*/ 5576888 w 5595938"/>
              <a:gd name="connsiteY33" fmla="*/ 14288 h 433388"/>
              <a:gd name="connsiteX34" fmla="*/ 5595938 w 5595938"/>
              <a:gd name="connsiteY34" fmla="*/ 23813 h 433388"/>
              <a:gd name="connsiteX35" fmla="*/ 5562600 w 5595938"/>
              <a:gd name="connsiteY35" fmla="*/ 85725 h 433388"/>
              <a:gd name="connsiteX36" fmla="*/ 5553075 w 5595938"/>
              <a:gd name="connsiteY36" fmla="*/ 85725 h 433388"/>
              <a:gd name="connsiteX0" fmla="*/ 0 w 5595938"/>
              <a:gd name="connsiteY0" fmla="*/ 433388 h 433388"/>
              <a:gd name="connsiteX1" fmla="*/ 85725 w 5595938"/>
              <a:gd name="connsiteY1" fmla="*/ 433388 h 433388"/>
              <a:gd name="connsiteX2" fmla="*/ 147638 w 5595938"/>
              <a:gd name="connsiteY2" fmla="*/ 342900 h 433388"/>
              <a:gd name="connsiteX3" fmla="*/ 276225 w 5595938"/>
              <a:gd name="connsiteY3" fmla="*/ 266700 h 433388"/>
              <a:gd name="connsiteX4" fmla="*/ 476250 w 5595938"/>
              <a:gd name="connsiteY4" fmla="*/ 247650 h 433388"/>
              <a:gd name="connsiteX5" fmla="*/ 585788 w 5595938"/>
              <a:gd name="connsiteY5" fmla="*/ 209550 h 433388"/>
              <a:gd name="connsiteX6" fmla="*/ 847725 w 5595938"/>
              <a:gd name="connsiteY6" fmla="*/ 176213 h 433388"/>
              <a:gd name="connsiteX7" fmla="*/ 1062038 w 5595938"/>
              <a:gd name="connsiteY7" fmla="*/ 147638 h 433388"/>
              <a:gd name="connsiteX8" fmla="*/ 1381125 w 5595938"/>
              <a:gd name="connsiteY8" fmla="*/ 142875 h 433388"/>
              <a:gd name="connsiteX9" fmla="*/ 1538288 w 5595938"/>
              <a:gd name="connsiteY9" fmla="*/ 114300 h 433388"/>
              <a:gd name="connsiteX10" fmla="*/ 2576513 w 5595938"/>
              <a:gd name="connsiteY10" fmla="*/ 114300 h 433388"/>
              <a:gd name="connsiteX11" fmla="*/ 2652713 w 5595938"/>
              <a:gd name="connsiteY11" fmla="*/ 61913 h 433388"/>
              <a:gd name="connsiteX12" fmla="*/ 4448175 w 5595938"/>
              <a:gd name="connsiteY12" fmla="*/ 61913 h 433388"/>
              <a:gd name="connsiteX13" fmla="*/ 4500563 w 5595938"/>
              <a:gd name="connsiteY13" fmla="*/ 133350 h 433388"/>
              <a:gd name="connsiteX14" fmla="*/ 4557713 w 5595938"/>
              <a:gd name="connsiteY14" fmla="*/ 142875 h 433388"/>
              <a:gd name="connsiteX15" fmla="*/ 4586288 w 5595938"/>
              <a:gd name="connsiteY15" fmla="*/ 152400 h 433388"/>
              <a:gd name="connsiteX16" fmla="*/ 4600575 w 5595938"/>
              <a:gd name="connsiteY16" fmla="*/ 161925 h 433388"/>
              <a:gd name="connsiteX17" fmla="*/ 4648200 w 5595938"/>
              <a:gd name="connsiteY17" fmla="*/ 171450 h 433388"/>
              <a:gd name="connsiteX18" fmla="*/ 4729163 w 5595938"/>
              <a:gd name="connsiteY18" fmla="*/ 166688 h 433388"/>
              <a:gd name="connsiteX19" fmla="*/ 4752975 w 5595938"/>
              <a:gd name="connsiteY19" fmla="*/ 157163 h 433388"/>
              <a:gd name="connsiteX20" fmla="*/ 4791075 w 5595938"/>
              <a:gd name="connsiteY20" fmla="*/ 152400 h 433388"/>
              <a:gd name="connsiteX21" fmla="*/ 4872038 w 5595938"/>
              <a:gd name="connsiteY21" fmla="*/ 128588 h 433388"/>
              <a:gd name="connsiteX22" fmla="*/ 4900613 w 5595938"/>
              <a:gd name="connsiteY22" fmla="*/ 114300 h 433388"/>
              <a:gd name="connsiteX23" fmla="*/ 4919663 w 5595938"/>
              <a:gd name="connsiteY23" fmla="*/ 109538 h 433388"/>
              <a:gd name="connsiteX24" fmla="*/ 4967288 w 5595938"/>
              <a:gd name="connsiteY24" fmla="*/ 90488 h 433388"/>
              <a:gd name="connsiteX25" fmla="*/ 5019675 w 5595938"/>
              <a:gd name="connsiteY25" fmla="*/ 71438 h 433388"/>
              <a:gd name="connsiteX26" fmla="*/ 5062538 w 5595938"/>
              <a:gd name="connsiteY26" fmla="*/ 52388 h 433388"/>
              <a:gd name="connsiteX27" fmla="*/ 5081588 w 5595938"/>
              <a:gd name="connsiteY27" fmla="*/ 47625 h 433388"/>
              <a:gd name="connsiteX28" fmla="*/ 5124450 w 5595938"/>
              <a:gd name="connsiteY28" fmla="*/ 33338 h 433388"/>
              <a:gd name="connsiteX29" fmla="*/ 5143500 w 5595938"/>
              <a:gd name="connsiteY29" fmla="*/ 23813 h 433388"/>
              <a:gd name="connsiteX30" fmla="*/ 5186363 w 5595938"/>
              <a:gd name="connsiteY30" fmla="*/ 14288 h 433388"/>
              <a:gd name="connsiteX31" fmla="*/ 5233988 w 5595938"/>
              <a:gd name="connsiteY31" fmla="*/ 0 h 433388"/>
              <a:gd name="connsiteX32" fmla="*/ 5510213 w 5595938"/>
              <a:gd name="connsiteY32" fmla="*/ 4763 h 433388"/>
              <a:gd name="connsiteX33" fmla="*/ 5576888 w 5595938"/>
              <a:gd name="connsiteY33" fmla="*/ 14288 h 433388"/>
              <a:gd name="connsiteX34" fmla="*/ 5595938 w 5595938"/>
              <a:gd name="connsiteY34" fmla="*/ 23813 h 433388"/>
              <a:gd name="connsiteX35" fmla="*/ 5562600 w 5595938"/>
              <a:gd name="connsiteY35" fmla="*/ 85725 h 433388"/>
              <a:gd name="connsiteX0" fmla="*/ 0 w 5579074"/>
              <a:gd name="connsiteY0" fmla="*/ 433388 h 433388"/>
              <a:gd name="connsiteX1" fmla="*/ 85725 w 5579074"/>
              <a:gd name="connsiteY1" fmla="*/ 433388 h 433388"/>
              <a:gd name="connsiteX2" fmla="*/ 147638 w 5579074"/>
              <a:gd name="connsiteY2" fmla="*/ 342900 h 433388"/>
              <a:gd name="connsiteX3" fmla="*/ 276225 w 5579074"/>
              <a:gd name="connsiteY3" fmla="*/ 266700 h 433388"/>
              <a:gd name="connsiteX4" fmla="*/ 476250 w 5579074"/>
              <a:gd name="connsiteY4" fmla="*/ 247650 h 433388"/>
              <a:gd name="connsiteX5" fmla="*/ 585788 w 5579074"/>
              <a:gd name="connsiteY5" fmla="*/ 209550 h 433388"/>
              <a:gd name="connsiteX6" fmla="*/ 847725 w 5579074"/>
              <a:gd name="connsiteY6" fmla="*/ 176213 h 433388"/>
              <a:gd name="connsiteX7" fmla="*/ 1062038 w 5579074"/>
              <a:gd name="connsiteY7" fmla="*/ 147638 h 433388"/>
              <a:gd name="connsiteX8" fmla="*/ 1381125 w 5579074"/>
              <a:gd name="connsiteY8" fmla="*/ 142875 h 433388"/>
              <a:gd name="connsiteX9" fmla="*/ 1538288 w 5579074"/>
              <a:gd name="connsiteY9" fmla="*/ 114300 h 433388"/>
              <a:gd name="connsiteX10" fmla="*/ 2576513 w 5579074"/>
              <a:gd name="connsiteY10" fmla="*/ 114300 h 433388"/>
              <a:gd name="connsiteX11" fmla="*/ 2652713 w 5579074"/>
              <a:gd name="connsiteY11" fmla="*/ 61913 h 433388"/>
              <a:gd name="connsiteX12" fmla="*/ 4448175 w 5579074"/>
              <a:gd name="connsiteY12" fmla="*/ 61913 h 433388"/>
              <a:gd name="connsiteX13" fmla="*/ 4500563 w 5579074"/>
              <a:gd name="connsiteY13" fmla="*/ 133350 h 433388"/>
              <a:gd name="connsiteX14" fmla="*/ 4557713 w 5579074"/>
              <a:gd name="connsiteY14" fmla="*/ 142875 h 433388"/>
              <a:gd name="connsiteX15" fmla="*/ 4586288 w 5579074"/>
              <a:gd name="connsiteY15" fmla="*/ 152400 h 433388"/>
              <a:gd name="connsiteX16" fmla="*/ 4600575 w 5579074"/>
              <a:gd name="connsiteY16" fmla="*/ 161925 h 433388"/>
              <a:gd name="connsiteX17" fmla="*/ 4648200 w 5579074"/>
              <a:gd name="connsiteY17" fmla="*/ 171450 h 433388"/>
              <a:gd name="connsiteX18" fmla="*/ 4729163 w 5579074"/>
              <a:gd name="connsiteY18" fmla="*/ 166688 h 433388"/>
              <a:gd name="connsiteX19" fmla="*/ 4752975 w 5579074"/>
              <a:gd name="connsiteY19" fmla="*/ 157163 h 433388"/>
              <a:gd name="connsiteX20" fmla="*/ 4791075 w 5579074"/>
              <a:gd name="connsiteY20" fmla="*/ 152400 h 433388"/>
              <a:gd name="connsiteX21" fmla="*/ 4872038 w 5579074"/>
              <a:gd name="connsiteY21" fmla="*/ 128588 h 433388"/>
              <a:gd name="connsiteX22" fmla="*/ 4900613 w 5579074"/>
              <a:gd name="connsiteY22" fmla="*/ 114300 h 433388"/>
              <a:gd name="connsiteX23" fmla="*/ 4919663 w 5579074"/>
              <a:gd name="connsiteY23" fmla="*/ 109538 h 433388"/>
              <a:gd name="connsiteX24" fmla="*/ 4967288 w 5579074"/>
              <a:gd name="connsiteY24" fmla="*/ 90488 h 433388"/>
              <a:gd name="connsiteX25" fmla="*/ 5019675 w 5579074"/>
              <a:gd name="connsiteY25" fmla="*/ 71438 h 433388"/>
              <a:gd name="connsiteX26" fmla="*/ 5062538 w 5579074"/>
              <a:gd name="connsiteY26" fmla="*/ 52388 h 433388"/>
              <a:gd name="connsiteX27" fmla="*/ 5081588 w 5579074"/>
              <a:gd name="connsiteY27" fmla="*/ 47625 h 433388"/>
              <a:gd name="connsiteX28" fmla="*/ 5124450 w 5579074"/>
              <a:gd name="connsiteY28" fmla="*/ 33338 h 433388"/>
              <a:gd name="connsiteX29" fmla="*/ 5143500 w 5579074"/>
              <a:gd name="connsiteY29" fmla="*/ 23813 h 433388"/>
              <a:gd name="connsiteX30" fmla="*/ 5186363 w 5579074"/>
              <a:gd name="connsiteY30" fmla="*/ 14288 h 433388"/>
              <a:gd name="connsiteX31" fmla="*/ 5233988 w 5579074"/>
              <a:gd name="connsiteY31" fmla="*/ 0 h 433388"/>
              <a:gd name="connsiteX32" fmla="*/ 5510213 w 5579074"/>
              <a:gd name="connsiteY32" fmla="*/ 4763 h 433388"/>
              <a:gd name="connsiteX33" fmla="*/ 5576888 w 5579074"/>
              <a:gd name="connsiteY33" fmla="*/ 14288 h 433388"/>
              <a:gd name="connsiteX34" fmla="*/ 5562600 w 5579074"/>
              <a:gd name="connsiteY34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500563 w 5562600"/>
              <a:gd name="connsiteY13" fmla="*/ 133350 h 433388"/>
              <a:gd name="connsiteX14" fmla="*/ 4557713 w 5562600"/>
              <a:gd name="connsiteY14" fmla="*/ 142875 h 433388"/>
              <a:gd name="connsiteX15" fmla="*/ 4586288 w 5562600"/>
              <a:gd name="connsiteY15" fmla="*/ 152400 h 433388"/>
              <a:gd name="connsiteX16" fmla="*/ 4600575 w 5562600"/>
              <a:gd name="connsiteY16" fmla="*/ 161925 h 433388"/>
              <a:gd name="connsiteX17" fmla="*/ 4648200 w 5562600"/>
              <a:gd name="connsiteY17" fmla="*/ 171450 h 433388"/>
              <a:gd name="connsiteX18" fmla="*/ 4729163 w 5562600"/>
              <a:gd name="connsiteY18" fmla="*/ 166688 h 433388"/>
              <a:gd name="connsiteX19" fmla="*/ 4752975 w 5562600"/>
              <a:gd name="connsiteY19" fmla="*/ 157163 h 433388"/>
              <a:gd name="connsiteX20" fmla="*/ 4791075 w 5562600"/>
              <a:gd name="connsiteY20" fmla="*/ 152400 h 433388"/>
              <a:gd name="connsiteX21" fmla="*/ 4872038 w 5562600"/>
              <a:gd name="connsiteY21" fmla="*/ 128588 h 433388"/>
              <a:gd name="connsiteX22" fmla="*/ 4900613 w 5562600"/>
              <a:gd name="connsiteY22" fmla="*/ 114300 h 433388"/>
              <a:gd name="connsiteX23" fmla="*/ 4919663 w 5562600"/>
              <a:gd name="connsiteY23" fmla="*/ 109538 h 433388"/>
              <a:gd name="connsiteX24" fmla="*/ 4967288 w 5562600"/>
              <a:gd name="connsiteY24" fmla="*/ 90488 h 433388"/>
              <a:gd name="connsiteX25" fmla="*/ 5019675 w 5562600"/>
              <a:gd name="connsiteY25" fmla="*/ 71438 h 433388"/>
              <a:gd name="connsiteX26" fmla="*/ 5062538 w 5562600"/>
              <a:gd name="connsiteY26" fmla="*/ 52388 h 433388"/>
              <a:gd name="connsiteX27" fmla="*/ 5081588 w 5562600"/>
              <a:gd name="connsiteY27" fmla="*/ 47625 h 433388"/>
              <a:gd name="connsiteX28" fmla="*/ 5124450 w 5562600"/>
              <a:gd name="connsiteY28" fmla="*/ 33338 h 433388"/>
              <a:gd name="connsiteX29" fmla="*/ 5143500 w 5562600"/>
              <a:gd name="connsiteY29" fmla="*/ 23813 h 433388"/>
              <a:gd name="connsiteX30" fmla="*/ 5186363 w 5562600"/>
              <a:gd name="connsiteY30" fmla="*/ 14288 h 433388"/>
              <a:gd name="connsiteX31" fmla="*/ 5233988 w 5562600"/>
              <a:gd name="connsiteY31" fmla="*/ 0 h 433388"/>
              <a:gd name="connsiteX32" fmla="*/ 5510213 w 5562600"/>
              <a:gd name="connsiteY32" fmla="*/ 4763 h 433388"/>
              <a:gd name="connsiteX33" fmla="*/ 5562600 w 5562600"/>
              <a:gd name="connsiteY33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557713 w 5562600"/>
              <a:gd name="connsiteY13" fmla="*/ 142875 h 433388"/>
              <a:gd name="connsiteX14" fmla="*/ 4586288 w 5562600"/>
              <a:gd name="connsiteY14" fmla="*/ 152400 h 433388"/>
              <a:gd name="connsiteX15" fmla="*/ 4600575 w 5562600"/>
              <a:gd name="connsiteY15" fmla="*/ 161925 h 433388"/>
              <a:gd name="connsiteX16" fmla="*/ 4648200 w 5562600"/>
              <a:gd name="connsiteY16" fmla="*/ 171450 h 433388"/>
              <a:gd name="connsiteX17" fmla="*/ 4729163 w 5562600"/>
              <a:gd name="connsiteY17" fmla="*/ 166688 h 433388"/>
              <a:gd name="connsiteX18" fmla="*/ 4752975 w 5562600"/>
              <a:gd name="connsiteY18" fmla="*/ 157163 h 433388"/>
              <a:gd name="connsiteX19" fmla="*/ 4791075 w 5562600"/>
              <a:gd name="connsiteY19" fmla="*/ 152400 h 433388"/>
              <a:gd name="connsiteX20" fmla="*/ 4872038 w 5562600"/>
              <a:gd name="connsiteY20" fmla="*/ 128588 h 433388"/>
              <a:gd name="connsiteX21" fmla="*/ 4900613 w 5562600"/>
              <a:gd name="connsiteY21" fmla="*/ 114300 h 433388"/>
              <a:gd name="connsiteX22" fmla="*/ 4919663 w 5562600"/>
              <a:gd name="connsiteY22" fmla="*/ 109538 h 433388"/>
              <a:gd name="connsiteX23" fmla="*/ 4967288 w 5562600"/>
              <a:gd name="connsiteY23" fmla="*/ 90488 h 433388"/>
              <a:gd name="connsiteX24" fmla="*/ 5019675 w 5562600"/>
              <a:gd name="connsiteY24" fmla="*/ 71438 h 433388"/>
              <a:gd name="connsiteX25" fmla="*/ 5062538 w 5562600"/>
              <a:gd name="connsiteY25" fmla="*/ 52388 h 433388"/>
              <a:gd name="connsiteX26" fmla="*/ 5081588 w 5562600"/>
              <a:gd name="connsiteY26" fmla="*/ 47625 h 433388"/>
              <a:gd name="connsiteX27" fmla="*/ 5124450 w 5562600"/>
              <a:gd name="connsiteY27" fmla="*/ 33338 h 433388"/>
              <a:gd name="connsiteX28" fmla="*/ 5143500 w 5562600"/>
              <a:gd name="connsiteY28" fmla="*/ 23813 h 433388"/>
              <a:gd name="connsiteX29" fmla="*/ 5186363 w 5562600"/>
              <a:gd name="connsiteY29" fmla="*/ 14288 h 433388"/>
              <a:gd name="connsiteX30" fmla="*/ 5233988 w 5562600"/>
              <a:gd name="connsiteY30" fmla="*/ 0 h 433388"/>
              <a:gd name="connsiteX31" fmla="*/ 5510213 w 5562600"/>
              <a:gd name="connsiteY31" fmla="*/ 4763 h 433388"/>
              <a:gd name="connsiteX32" fmla="*/ 5562600 w 5562600"/>
              <a:gd name="connsiteY32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586288 w 5562600"/>
              <a:gd name="connsiteY13" fmla="*/ 152400 h 433388"/>
              <a:gd name="connsiteX14" fmla="*/ 4600575 w 5562600"/>
              <a:gd name="connsiteY14" fmla="*/ 161925 h 433388"/>
              <a:gd name="connsiteX15" fmla="*/ 4648200 w 5562600"/>
              <a:gd name="connsiteY15" fmla="*/ 171450 h 433388"/>
              <a:gd name="connsiteX16" fmla="*/ 4729163 w 5562600"/>
              <a:gd name="connsiteY16" fmla="*/ 166688 h 433388"/>
              <a:gd name="connsiteX17" fmla="*/ 4752975 w 5562600"/>
              <a:gd name="connsiteY17" fmla="*/ 157163 h 433388"/>
              <a:gd name="connsiteX18" fmla="*/ 4791075 w 5562600"/>
              <a:gd name="connsiteY18" fmla="*/ 152400 h 433388"/>
              <a:gd name="connsiteX19" fmla="*/ 4872038 w 5562600"/>
              <a:gd name="connsiteY19" fmla="*/ 128588 h 433388"/>
              <a:gd name="connsiteX20" fmla="*/ 4900613 w 5562600"/>
              <a:gd name="connsiteY20" fmla="*/ 114300 h 433388"/>
              <a:gd name="connsiteX21" fmla="*/ 4919663 w 5562600"/>
              <a:gd name="connsiteY21" fmla="*/ 109538 h 433388"/>
              <a:gd name="connsiteX22" fmla="*/ 4967288 w 5562600"/>
              <a:gd name="connsiteY22" fmla="*/ 90488 h 433388"/>
              <a:gd name="connsiteX23" fmla="*/ 5019675 w 5562600"/>
              <a:gd name="connsiteY23" fmla="*/ 71438 h 433388"/>
              <a:gd name="connsiteX24" fmla="*/ 5062538 w 5562600"/>
              <a:gd name="connsiteY24" fmla="*/ 52388 h 433388"/>
              <a:gd name="connsiteX25" fmla="*/ 5081588 w 5562600"/>
              <a:gd name="connsiteY25" fmla="*/ 47625 h 433388"/>
              <a:gd name="connsiteX26" fmla="*/ 5124450 w 5562600"/>
              <a:gd name="connsiteY26" fmla="*/ 33338 h 433388"/>
              <a:gd name="connsiteX27" fmla="*/ 5143500 w 5562600"/>
              <a:gd name="connsiteY27" fmla="*/ 23813 h 433388"/>
              <a:gd name="connsiteX28" fmla="*/ 5186363 w 5562600"/>
              <a:gd name="connsiteY28" fmla="*/ 14288 h 433388"/>
              <a:gd name="connsiteX29" fmla="*/ 5233988 w 5562600"/>
              <a:gd name="connsiteY29" fmla="*/ 0 h 433388"/>
              <a:gd name="connsiteX30" fmla="*/ 5510213 w 5562600"/>
              <a:gd name="connsiteY30" fmla="*/ 4763 h 433388"/>
              <a:gd name="connsiteX31" fmla="*/ 5562600 w 5562600"/>
              <a:gd name="connsiteY31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586288 w 5562600"/>
              <a:gd name="connsiteY13" fmla="*/ 152400 h 433388"/>
              <a:gd name="connsiteX14" fmla="*/ 4648200 w 5562600"/>
              <a:gd name="connsiteY14" fmla="*/ 171450 h 433388"/>
              <a:gd name="connsiteX15" fmla="*/ 4729163 w 5562600"/>
              <a:gd name="connsiteY15" fmla="*/ 166688 h 433388"/>
              <a:gd name="connsiteX16" fmla="*/ 4752975 w 5562600"/>
              <a:gd name="connsiteY16" fmla="*/ 157163 h 433388"/>
              <a:gd name="connsiteX17" fmla="*/ 4791075 w 5562600"/>
              <a:gd name="connsiteY17" fmla="*/ 152400 h 433388"/>
              <a:gd name="connsiteX18" fmla="*/ 4872038 w 5562600"/>
              <a:gd name="connsiteY18" fmla="*/ 128588 h 433388"/>
              <a:gd name="connsiteX19" fmla="*/ 4900613 w 5562600"/>
              <a:gd name="connsiteY19" fmla="*/ 114300 h 433388"/>
              <a:gd name="connsiteX20" fmla="*/ 4919663 w 5562600"/>
              <a:gd name="connsiteY20" fmla="*/ 109538 h 433388"/>
              <a:gd name="connsiteX21" fmla="*/ 4967288 w 5562600"/>
              <a:gd name="connsiteY21" fmla="*/ 90488 h 433388"/>
              <a:gd name="connsiteX22" fmla="*/ 5019675 w 5562600"/>
              <a:gd name="connsiteY22" fmla="*/ 71438 h 433388"/>
              <a:gd name="connsiteX23" fmla="*/ 5062538 w 5562600"/>
              <a:gd name="connsiteY23" fmla="*/ 52388 h 433388"/>
              <a:gd name="connsiteX24" fmla="*/ 5081588 w 5562600"/>
              <a:gd name="connsiteY24" fmla="*/ 47625 h 433388"/>
              <a:gd name="connsiteX25" fmla="*/ 5124450 w 5562600"/>
              <a:gd name="connsiteY25" fmla="*/ 33338 h 433388"/>
              <a:gd name="connsiteX26" fmla="*/ 5143500 w 5562600"/>
              <a:gd name="connsiteY26" fmla="*/ 23813 h 433388"/>
              <a:gd name="connsiteX27" fmla="*/ 5186363 w 5562600"/>
              <a:gd name="connsiteY27" fmla="*/ 14288 h 433388"/>
              <a:gd name="connsiteX28" fmla="*/ 5233988 w 5562600"/>
              <a:gd name="connsiteY28" fmla="*/ 0 h 433388"/>
              <a:gd name="connsiteX29" fmla="*/ 5510213 w 5562600"/>
              <a:gd name="connsiteY29" fmla="*/ 4763 h 433388"/>
              <a:gd name="connsiteX30" fmla="*/ 5562600 w 5562600"/>
              <a:gd name="connsiteY30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586288 w 5562600"/>
              <a:gd name="connsiteY13" fmla="*/ 152400 h 433388"/>
              <a:gd name="connsiteX14" fmla="*/ 4729163 w 5562600"/>
              <a:gd name="connsiteY14" fmla="*/ 166688 h 433388"/>
              <a:gd name="connsiteX15" fmla="*/ 4752975 w 5562600"/>
              <a:gd name="connsiteY15" fmla="*/ 157163 h 433388"/>
              <a:gd name="connsiteX16" fmla="*/ 4791075 w 5562600"/>
              <a:gd name="connsiteY16" fmla="*/ 152400 h 433388"/>
              <a:gd name="connsiteX17" fmla="*/ 4872038 w 5562600"/>
              <a:gd name="connsiteY17" fmla="*/ 128588 h 433388"/>
              <a:gd name="connsiteX18" fmla="*/ 4900613 w 5562600"/>
              <a:gd name="connsiteY18" fmla="*/ 114300 h 433388"/>
              <a:gd name="connsiteX19" fmla="*/ 4919663 w 5562600"/>
              <a:gd name="connsiteY19" fmla="*/ 109538 h 433388"/>
              <a:gd name="connsiteX20" fmla="*/ 4967288 w 5562600"/>
              <a:gd name="connsiteY20" fmla="*/ 90488 h 433388"/>
              <a:gd name="connsiteX21" fmla="*/ 5019675 w 5562600"/>
              <a:gd name="connsiteY21" fmla="*/ 71438 h 433388"/>
              <a:gd name="connsiteX22" fmla="*/ 5062538 w 5562600"/>
              <a:gd name="connsiteY22" fmla="*/ 52388 h 433388"/>
              <a:gd name="connsiteX23" fmla="*/ 5081588 w 5562600"/>
              <a:gd name="connsiteY23" fmla="*/ 47625 h 433388"/>
              <a:gd name="connsiteX24" fmla="*/ 5124450 w 5562600"/>
              <a:gd name="connsiteY24" fmla="*/ 33338 h 433388"/>
              <a:gd name="connsiteX25" fmla="*/ 5143500 w 5562600"/>
              <a:gd name="connsiteY25" fmla="*/ 23813 h 433388"/>
              <a:gd name="connsiteX26" fmla="*/ 5186363 w 5562600"/>
              <a:gd name="connsiteY26" fmla="*/ 14288 h 433388"/>
              <a:gd name="connsiteX27" fmla="*/ 5233988 w 5562600"/>
              <a:gd name="connsiteY27" fmla="*/ 0 h 433388"/>
              <a:gd name="connsiteX28" fmla="*/ 5510213 w 5562600"/>
              <a:gd name="connsiteY28" fmla="*/ 4763 h 433388"/>
              <a:gd name="connsiteX29" fmla="*/ 5562600 w 5562600"/>
              <a:gd name="connsiteY29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729163 w 5562600"/>
              <a:gd name="connsiteY13" fmla="*/ 166688 h 433388"/>
              <a:gd name="connsiteX14" fmla="*/ 4752975 w 5562600"/>
              <a:gd name="connsiteY14" fmla="*/ 157163 h 433388"/>
              <a:gd name="connsiteX15" fmla="*/ 4791075 w 5562600"/>
              <a:gd name="connsiteY15" fmla="*/ 152400 h 433388"/>
              <a:gd name="connsiteX16" fmla="*/ 4872038 w 5562600"/>
              <a:gd name="connsiteY16" fmla="*/ 128588 h 433388"/>
              <a:gd name="connsiteX17" fmla="*/ 4900613 w 5562600"/>
              <a:gd name="connsiteY17" fmla="*/ 114300 h 433388"/>
              <a:gd name="connsiteX18" fmla="*/ 4919663 w 5562600"/>
              <a:gd name="connsiteY18" fmla="*/ 109538 h 433388"/>
              <a:gd name="connsiteX19" fmla="*/ 4967288 w 5562600"/>
              <a:gd name="connsiteY19" fmla="*/ 90488 h 433388"/>
              <a:gd name="connsiteX20" fmla="*/ 5019675 w 5562600"/>
              <a:gd name="connsiteY20" fmla="*/ 71438 h 433388"/>
              <a:gd name="connsiteX21" fmla="*/ 5062538 w 5562600"/>
              <a:gd name="connsiteY21" fmla="*/ 52388 h 433388"/>
              <a:gd name="connsiteX22" fmla="*/ 5081588 w 5562600"/>
              <a:gd name="connsiteY22" fmla="*/ 47625 h 433388"/>
              <a:gd name="connsiteX23" fmla="*/ 5124450 w 5562600"/>
              <a:gd name="connsiteY23" fmla="*/ 33338 h 433388"/>
              <a:gd name="connsiteX24" fmla="*/ 5143500 w 5562600"/>
              <a:gd name="connsiteY24" fmla="*/ 23813 h 433388"/>
              <a:gd name="connsiteX25" fmla="*/ 5186363 w 5562600"/>
              <a:gd name="connsiteY25" fmla="*/ 14288 h 433388"/>
              <a:gd name="connsiteX26" fmla="*/ 5233988 w 5562600"/>
              <a:gd name="connsiteY26" fmla="*/ 0 h 433388"/>
              <a:gd name="connsiteX27" fmla="*/ 5510213 w 5562600"/>
              <a:gd name="connsiteY27" fmla="*/ 4763 h 433388"/>
              <a:gd name="connsiteX28" fmla="*/ 5562600 w 5562600"/>
              <a:gd name="connsiteY28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752975 w 5562600"/>
              <a:gd name="connsiteY13" fmla="*/ 157163 h 433388"/>
              <a:gd name="connsiteX14" fmla="*/ 4791075 w 5562600"/>
              <a:gd name="connsiteY14" fmla="*/ 152400 h 433388"/>
              <a:gd name="connsiteX15" fmla="*/ 4872038 w 5562600"/>
              <a:gd name="connsiteY15" fmla="*/ 128588 h 433388"/>
              <a:gd name="connsiteX16" fmla="*/ 4900613 w 5562600"/>
              <a:gd name="connsiteY16" fmla="*/ 114300 h 433388"/>
              <a:gd name="connsiteX17" fmla="*/ 4919663 w 5562600"/>
              <a:gd name="connsiteY17" fmla="*/ 109538 h 433388"/>
              <a:gd name="connsiteX18" fmla="*/ 4967288 w 5562600"/>
              <a:gd name="connsiteY18" fmla="*/ 90488 h 433388"/>
              <a:gd name="connsiteX19" fmla="*/ 5019675 w 5562600"/>
              <a:gd name="connsiteY19" fmla="*/ 71438 h 433388"/>
              <a:gd name="connsiteX20" fmla="*/ 5062538 w 5562600"/>
              <a:gd name="connsiteY20" fmla="*/ 52388 h 433388"/>
              <a:gd name="connsiteX21" fmla="*/ 5081588 w 5562600"/>
              <a:gd name="connsiteY21" fmla="*/ 47625 h 433388"/>
              <a:gd name="connsiteX22" fmla="*/ 5124450 w 5562600"/>
              <a:gd name="connsiteY22" fmla="*/ 33338 h 433388"/>
              <a:gd name="connsiteX23" fmla="*/ 5143500 w 5562600"/>
              <a:gd name="connsiteY23" fmla="*/ 23813 h 433388"/>
              <a:gd name="connsiteX24" fmla="*/ 5186363 w 5562600"/>
              <a:gd name="connsiteY24" fmla="*/ 14288 h 433388"/>
              <a:gd name="connsiteX25" fmla="*/ 5233988 w 5562600"/>
              <a:gd name="connsiteY25" fmla="*/ 0 h 433388"/>
              <a:gd name="connsiteX26" fmla="*/ 5510213 w 5562600"/>
              <a:gd name="connsiteY26" fmla="*/ 4763 h 433388"/>
              <a:gd name="connsiteX27" fmla="*/ 5562600 w 5562600"/>
              <a:gd name="connsiteY27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791075 w 5562600"/>
              <a:gd name="connsiteY13" fmla="*/ 152400 h 433388"/>
              <a:gd name="connsiteX14" fmla="*/ 4872038 w 5562600"/>
              <a:gd name="connsiteY14" fmla="*/ 128588 h 433388"/>
              <a:gd name="connsiteX15" fmla="*/ 4900613 w 5562600"/>
              <a:gd name="connsiteY15" fmla="*/ 114300 h 433388"/>
              <a:gd name="connsiteX16" fmla="*/ 4919663 w 5562600"/>
              <a:gd name="connsiteY16" fmla="*/ 109538 h 433388"/>
              <a:gd name="connsiteX17" fmla="*/ 4967288 w 5562600"/>
              <a:gd name="connsiteY17" fmla="*/ 90488 h 433388"/>
              <a:gd name="connsiteX18" fmla="*/ 5019675 w 5562600"/>
              <a:gd name="connsiteY18" fmla="*/ 71438 h 433388"/>
              <a:gd name="connsiteX19" fmla="*/ 5062538 w 5562600"/>
              <a:gd name="connsiteY19" fmla="*/ 52388 h 433388"/>
              <a:gd name="connsiteX20" fmla="*/ 5081588 w 5562600"/>
              <a:gd name="connsiteY20" fmla="*/ 47625 h 433388"/>
              <a:gd name="connsiteX21" fmla="*/ 5124450 w 5562600"/>
              <a:gd name="connsiteY21" fmla="*/ 33338 h 433388"/>
              <a:gd name="connsiteX22" fmla="*/ 5143500 w 5562600"/>
              <a:gd name="connsiteY22" fmla="*/ 23813 h 433388"/>
              <a:gd name="connsiteX23" fmla="*/ 5186363 w 5562600"/>
              <a:gd name="connsiteY23" fmla="*/ 14288 h 433388"/>
              <a:gd name="connsiteX24" fmla="*/ 5233988 w 5562600"/>
              <a:gd name="connsiteY24" fmla="*/ 0 h 433388"/>
              <a:gd name="connsiteX25" fmla="*/ 5510213 w 5562600"/>
              <a:gd name="connsiteY25" fmla="*/ 4763 h 433388"/>
              <a:gd name="connsiteX26" fmla="*/ 5562600 w 5562600"/>
              <a:gd name="connsiteY26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872038 w 5562600"/>
              <a:gd name="connsiteY13" fmla="*/ 128588 h 433388"/>
              <a:gd name="connsiteX14" fmla="*/ 4900613 w 5562600"/>
              <a:gd name="connsiteY14" fmla="*/ 114300 h 433388"/>
              <a:gd name="connsiteX15" fmla="*/ 4919663 w 5562600"/>
              <a:gd name="connsiteY15" fmla="*/ 109538 h 433388"/>
              <a:gd name="connsiteX16" fmla="*/ 4967288 w 5562600"/>
              <a:gd name="connsiteY16" fmla="*/ 90488 h 433388"/>
              <a:gd name="connsiteX17" fmla="*/ 5019675 w 5562600"/>
              <a:gd name="connsiteY17" fmla="*/ 71438 h 433388"/>
              <a:gd name="connsiteX18" fmla="*/ 5062538 w 5562600"/>
              <a:gd name="connsiteY18" fmla="*/ 52388 h 433388"/>
              <a:gd name="connsiteX19" fmla="*/ 5081588 w 5562600"/>
              <a:gd name="connsiteY19" fmla="*/ 47625 h 433388"/>
              <a:gd name="connsiteX20" fmla="*/ 5124450 w 5562600"/>
              <a:gd name="connsiteY20" fmla="*/ 33338 h 433388"/>
              <a:gd name="connsiteX21" fmla="*/ 5143500 w 5562600"/>
              <a:gd name="connsiteY21" fmla="*/ 23813 h 433388"/>
              <a:gd name="connsiteX22" fmla="*/ 5186363 w 5562600"/>
              <a:gd name="connsiteY22" fmla="*/ 14288 h 433388"/>
              <a:gd name="connsiteX23" fmla="*/ 5233988 w 5562600"/>
              <a:gd name="connsiteY23" fmla="*/ 0 h 433388"/>
              <a:gd name="connsiteX24" fmla="*/ 5510213 w 5562600"/>
              <a:gd name="connsiteY24" fmla="*/ 4763 h 433388"/>
              <a:gd name="connsiteX25" fmla="*/ 5562600 w 5562600"/>
              <a:gd name="connsiteY25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900613 w 5562600"/>
              <a:gd name="connsiteY13" fmla="*/ 114300 h 433388"/>
              <a:gd name="connsiteX14" fmla="*/ 4919663 w 5562600"/>
              <a:gd name="connsiteY14" fmla="*/ 109538 h 433388"/>
              <a:gd name="connsiteX15" fmla="*/ 4967288 w 5562600"/>
              <a:gd name="connsiteY15" fmla="*/ 90488 h 433388"/>
              <a:gd name="connsiteX16" fmla="*/ 5019675 w 5562600"/>
              <a:gd name="connsiteY16" fmla="*/ 71438 h 433388"/>
              <a:gd name="connsiteX17" fmla="*/ 5062538 w 5562600"/>
              <a:gd name="connsiteY17" fmla="*/ 52388 h 433388"/>
              <a:gd name="connsiteX18" fmla="*/ 5081588 w 5562600"/>
              <a:gd name="connsiteY18" fmla="*/ 47625 h 433388"/>
              <a:gd name="connsiteX19" fmla="*/ 5124450 w 5562600"/>
              <a:gd name="connsiteY19" fmla="*/ 33338 h 433388"/>
              <a:gd name="connsiteX20" fmla="*/ 5143500 w 5562600"/>
              <a:gd name="connsiteY20" fmla="*/ 23813 h 433388"/>
              <a:gd name="connsiteX21" fmla="*/ 5186363 w 5562600"/>
              <a:gd name="connsiteY21" fmla="*/ 14288 h 433388"/>
              <a:gd name="connsiteX22" fmla="*/ 5233988 w 5562600"/>
              <a:gd name="connsiteY22" fmla="*/ 0 h 433388"/>
              <a:gd name="connsiteX23" fmla="*/ 5510213 w 5562600"/>
              <a:gd name="connsiteY23" fmla="*/ 4763 h 433388"/>
              <a:gd name="connsiteX24" fmla="*/ 5562600 w 5562600"/>
              <a:gd name="connsiteY24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900613 w 5562600"/>
              <a:gd name="connsiteY13" fmla="*/ 114300 h 433388"/>
              <a:gd name="connsiteX14" fmla="*/ 4967288 w 5562600"/>
              <a:gd name="connsiteY14" fmla="*/ 90488 h 433388"/>
              <a:gd name="connsiteX15" fmla="*/ 5019675 w 5562600"/>
              <a:gd name="connsiteY15" fmla="*/ 71438 h 433388"/>
              <a:gd name="connsiteX16" fmla="*/ 5062538 w 5562600"/>
              <a:gd name="connsiteY16" fmla="*/ 52388 h 433388"/>
              <a:gd name="connsiteX17" fmla="*/ 5081588 w 5562600"/>
              <a:gd name="connsiteY17" fmla="*/ 47625 h 433388"/>
              <a:gd name="connsiteX18" fmla="*/ 5124450 w 5562600"/>
              <a:gd name="connsiteY18" fmla="*/ 33338 h 433388"/>
              <a:gd name="connsiteX19" fmla="*/ 5143500 w 5562600"/>
              <a:gd name="connsiteY19" fmla="*/ 23813 h 433388"/>
              <a:gd name="connsiteX20" fmla="*/ 5186363 w 5562600"/>
              <a:gd name="connsiteY20" fmla="*/ 14288 h 433388"/>
              <a:gd name="connsiteX21" fmla="*/ 5233988 w 5562600"/>
              <a:gd name="connsiteY21" fmla="*/ 0 h 433388"/>
              <a:gd name="connsiteX22" fmla="*/ 5510213 w 5562600"/>
              <a:gd name="connsiteY22" fmla="*/ 4763 h 433388"/>
              <a:gd name="connsiteX23" fmla="*/ 5562600 w 5562600"/>
              <a:gd name="connsiteY23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900613 w 5562600"/>
              <a:gd name="connsiteY13" fmla="*/ 114300 h 433388"/>
              <a:gd name="connsiteX14" fmla="*/ 5019675 w 5562600"/>
              <a:gd name="connsiteY14" fmla="*/ 71438 h 433388"/>
              <a:gd name="connsiteX15" fmla="*/ 5062538 w 5562600"/>
              <a:gd name="connsiteY15" fmla="*/ 52388 h 433388"/>
              <a:gd name="connsiteX16" fmla="*/ 5081588 w 5562600"/>
              <a:gd name="connsiteY16" fmla="*/ 47625 h 433388"/>
              <a:gd name="connsiteX17" fmla="*/ 5124450 w 5562600"/>
              <a:gd name="connsiteY17" fmla="*/ 33338 h 433388"/>
              <a:gd name="connsiteX18" fmla="*/ 5143500 w 5562600"/>
              <a:gd name="connsiteY18" fmla="*/ 23813 h 433388"/>
              <a:gd name="connsiteX19" fmla="*/ 5186363 w 5562600"/>
              <a:gd name="connsiteY19" fmla="*/ 14288 h 433388"/>
              <a:gd name="connsiteX20" fmla="*/ 5233988 w 5562600"/>
              <a:gd name="connsiteY20" fmla="*/ 0 h 433388"/>
              <a:gd name="connsiteX21" fmla="*/ 5510213 w 5562600"/>
              <a:gd name="connsiteY21" fmla="*/ 4763 h 433388"/>
              <a:gd name="connsiteX22" fmla="*/ 5562600 w 5562600"/>
              <a:gd name="connsiteY22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900613 w 5562600"/>
              <a:gd name="connsiteY13" fmla="*/ 114300 h 433388"/>
              <a:gd name="connsiteX14" fmla="*/ 5019675 w 5562600"/>
              <a:gd name="connsiteY14" fmla="*/ 71438 h 433388"/>
              <a:gd name="connsiteX15" fmla="*/ 5081588 w 5562600"/>
              <a:gd name="connsiteY15" fmla="*/ 47625 h 433388"/>
              <a:gd name="connsiteX16" fmla="*/ 5124450 w 5562600"/>
              <a:gd name="connsiteY16" fmla="*/ 33338 h 433388"/>
              <a:gd name="connsiteX17" fmla="*/ 5143500 w 5562600"/>
              <a:gd name="connsiteY17" fmla="*/ 23813 h 433388"/>
              <a:gd name="connsiteX18" fmla="*/ 5186363 w 5562600"/>
              <a:gd name="connsiteY18" fmla="*/ 14288 h 433388"/>
              <a:gd name="connsiteX19" fmla="*/ 5233988 w 5562600"/>
              <a:gd name="connsiteY19" fmla="*/ 0 h 433388"/>
              <a:gd name="connsiteX20" fmla="*/ 5510213 w 5562600"/>
              <a:gd name="connsiteY20" fmla="*/ 4763 h 433388"/>
              <a:gd name="connsiteX21" fmla="*/ 5562600 w 5562600"/>
              <a:gd name="connsiteY21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900613 w 5562600"/>
              <a:gd name="connsiteY13" fmla="*/ 114300 h 433388"/>
              <a:gd name="connsiteX14" fmla="*/ 5019675 w 5562600"/>
              <a:gd name="connsiteY14" fmla="*/ 71438 h 433388"/>
              <a:gd name="connsiteX15" fmla="*/ 5081588 w 5562600"/>
              <a:gd name="connsiteY15" fmla="*/ 47625 h 433388"/>
              <a:gd name="connsiteX16" fmla="*/ 5100638 w 5562600"/>
              <a:gd name="connsiteY16" fmla="*/ 38100 h 433388"/>
              <a:gd name="connsiteX17" fmla="*/ 5124450 w 5562600"/>
              <a:gd name="connsiteY17" fmla="*/ 33338 h 433388"/>
              <a:gd name="connsiteX18" fmla="*/ 5143500 w 5562600"/>
              <a:gd name="connsiteY18" fmla="*/ 23813 h 433388"/>
              <a:gd name="connsiteX19" fmla="*/ 5186363 w 5562600"/>
              <a:gd name="connsiteY19" fmla="*/ 14288 h 433388"/>
              <a:gd name="connsiteX20" fmla="*/ 5233988 w 5562600"/>
              <a:gd name="connsiteY20" fmla="*/ 0 h 433388"/>
              <a:gd name="connsiteX21" fmla="*/ 5510213 w 5562600"/>
              <a:gd name="connsiteY21" fmla="*/ 4763 h 433388"/>
              <a:gd name="connsiteX22" fmla="*/ 5562600 w 5562600"/>
              <a:gd name="connsiteY22" fmla="*/ 85725 h 433388"/>
              <a:gd name="connsiteX0" fmla="*/ 0 w 5562600"/>
              <a:gd name="connsiteY0" fmla="*/ 433388 h 433388"/>
              <a:gd name="connsiteX1" fmla="*/ 85725 w 5562600"/>
              <a:gd name="connsiteY1" fmla="*/ 433388 h 433388"/>
              <a:gd name="connsiteX2" fmla="*/ 147638 w 5562600"/>
              <a:gd name="connsiteY2" fmla="*/ 342900 h 433388"/>
              <a:gd name="connsiteX3" fmla="*/ 276225 w 5562600"/>
              <a:gd name="connsiteY3" fmla="*/ 266700 h 433388"/>
              <a:gd name="connsiteX4" fmla="*/ 476250 w 5562600"/>
              <a:gd name="connsiteY4" fmla="*/ 247650 h 433388"/>
              <a:gd name="connsiteX5" fmla="*/ 585788 w 5562600"/>
              <a:gd name="connsiteY5" fmla="*/ 209550 h 433388"/>
              <a:gd name="connsiteX6" fmla="*/ 847725 w 5562600"/>
              <a:gd name="connsiteY6" fmla="*/ 176213 h 433388"/>
              <a:gd name="connsiteX7" fmla="*/ 1062038 w 5562600"/>
              <a:gd name="connsiteY7" fmla="*/ 147638 h 433388"/>
              <a:gd name="connsiteX8" fmla="*/ 1381125 w 5562600"/>
              <a:gd name="connsiteY8" fmla="*/ 142875 h 433388"/>
              <a:gd name="connsiteX9" fmla="*/ 1538288 w 5562600"/>
              <a:gd name="connsiteY9" fmla="*/ 114300 h 433388"/>
              <a:gd name="connsiteX10" fmla="*/ 2576513 w 5562600"/>
              <a:gd name="connsiteY10" fmla="*/ 114300 h 433388"/>
              <a:gd name="connsiteX11" fmla="*/ 2652713 w 5562600"/>
              <a:gd name="connsiteY11" fmla="*/ 61913 h 433388"/>
              <a:gd name="connsiteX12" fmla="*/ 4448175 w 5562600"/>
              <a:gd name="connsiteY12" fmla="*/ 61913 h 433388"/>
              <a:gd name="connsiteX13" fmla="*/ 4900613 w 5562600"/>
              <a:gd name="connsiteY13" fmla="*/ 114300 h 433388"/>
              <a:gd name="connsiteX14" fmla="*/ 5019675 w 5562600"/>
              <a:gd name="connsiteY14" fmla="*/ 71438 h 433388"/>
              <a:gd name="connsiteX15" fmla="*/ 5081588 w 5562600"/>
              <a:gd name="connsiteY15" fmla="*/ 47625 h 433388"/>
              <a:gd name="connsiteX16" fmla="*/ 5100638 w 5562600"/>
              <a:gd name="connsiteY16" fmla="*/ 38100 h 433388"/>
              <a:gd name="connsiteX17" fmla="*/ 5124450 w 5562600"/>
              <a:gd name="connsiteY17" fmla="*/ 33338 h 433388"/>
              <a:gd name="connsiteX18" fmla="*/ 5186363 w 5562600"/>
              <a:gd name="connsiteY18" fmla="*/ 14288 h 433388"/>
              <a:gd name="connsiteX19" fmla="*/ 5233988 w 5562600"/>
              <a:gd name="connsiteY19" fmla="*/ 0 h 433388"/>
              <a:gd name="connsiteX20" fmla="*/ 5510213 w 5562600"/>
              <a:gd name="connsiteY20" fmla="*/ 4763 h 433388"/>
              <a:gd name="connsiteX21" fmla="*/ 5562600 w 5562600"/>
              <a:gd name="connsiteY21" fmla="*/ 85725 h 433388"/>
              <a:gd name="connsiteX0" fmla="*/ 0 w 5562600"/>
              <a:gd name="connsiteY0" fmla="*/ 434890 h 434890"/>
              <a:gd name="connsiteX1" fmla="*/ 85725 w 5562600"/>
              <a:gd name="connsiteY1" fmla="*/ 434890 h 434890"/>
              <a:gd name="connsiteX2" fmla="*/ 147638 w 5562600"/>
              <a:gd name="connsiteY2" fmla="*/ 344402 h 434890"/>
              <a:gd name="connsiteX3" fmla="*/ 276225 w 5562600"/>
              <a:gd name="connsiteY3" fmla="*/ 268202 h 434890"/>
              <a:gd name="connsiteX4" fmla="*/ 476250 w 5562600"/>
              <a:gd name="connsiteY4" fmla="*/ 249152 h 434890"/>
              <a:gd name="connsiteX5" fmla="*/ 585788 w 5562600"/>
              <a:gd name="connsiteY5" fmla="*/ 211052 h 434890"/>
              <a:gd name="connsiteX6" fmla="*/ 847725 w 5562600"/>
              <a:gd name="connsiteY6" fmla="*/ 177715 h 434890"/>
              <a:gd name="connsiteX7" fmla="*/ 1062038 w 5562600"/>
              <a:gd name="connsiteY7" fmla="*/ 149140 h 434890"/>
              <a:gd name="connsiteX8" fmla="*/ 1381125 w 5562600"/>
              <a:gd name="connsiteY8" fmla="*/ 144377 h 434890"/>
              <a:gd name="connsiteX9" fmla="*/ 1538288 w 5562600"/>
              <a:gd name="connsiteY9" fmla="*/ 115802 h 434890"/>
              <a:gd name="connsiteX10" fmla="*/ 2576513 w 5562600"/>
              <a:gd name="connsiteY10" fmla="*/ 115802 h 434890"/>
              <a:gd name="connsiteX11" fmla="*/ 2652713 w 5562600"/>
              <a:gd name="connsiteY11" fmla="*/ 63415 h 434890"/>
              <a:gd name="connsiteX12" fmla="*/ 4448175 w 5562600"/>
              <a:gd name="connsiteY12" fmla="*/ 63415 h 434890"/>
              <a:gd name="connsiteX13" fmla="*/ 4900613 w 5562600"/>
              <a:gd name="connsiteY13" fmla="*/ 115802 h 434890"/>
              <a:gd name="connsiteX14" fmla="*/ 5019675 w 5562600"/>
              <a:gd name="connsiteY14" fmla="*/ 72940 h 434890"/>
              <a:gd name="connsiteX15" fmla="*/ 5081588 w 5562600"/>
              <a:gd name="connsiteY15" fmla="*/ 49127 h 434890"/>
              <a:gd name="connsiteX16" fmla="*/ 5100638 w 5562600"/>
              <a:gd name="connsiteY16" fmla="*/ 39602 h 434890"/>
              <a:gd name="connsiteX17" fmla="*/ 5124450 w 5562600"/>
              <a:gd name="connsiteY17" fmla="*/ 34840 h 434890"/>
              <a:gd name="connsiteX18" fmla="*/ 5233988 w 5562600"/>
              <a:gd name="connsiteY18" fmla="*/ 1502 h 434890"/>
              <a:gd name="connsiteX19" fmla="*/ 5510213 w 5562600"/>
              <a:gd name="connsiteY19" fmla="*/ 6265 h 434890"/>
              <a:gd name="connsiteX20" fmla="*/ 5562600 w 5562600"/>
              <a:gd name="connsiteY20" fmla="*/ 87227 h 434890"/>
              <a:gd name="connsiteX0" fmla="*/ 0 w 5562600"/>
              <a:gd name="connsiteY0" fmla="*/ 430135 h 430135"/>
              <a:gd name="connsiteX1" fmla="*/ 85725 w 5562600"/>
              <a:gd name="connsiteY1" fmla="*/ 430135 h 430135"/>
              <a:gd name="connsiteX2" fmla="*/ 147638 w 5562600"/>
              <a:gd name="connsiteY2" fmla="*/ 339647 h 430135"/>
              <a:gd name="connsiteX3" fmla="*/ 276225 w 5562600"/>
              <a:gd name="connsiteY3" fmla="*/ 263447 h 430135"/>
              <a:gd name="connsiteX4" fmla="*/ 476250 w 5562600"/>
              <a:gd name="connsiteY4" fmla="*/ 244397 h 430135"/>
              <a:gd name="connsiteX5" fmla="*/ 585788 w 5562600"/>
              <a:gd name="connsiteY5" fmla="*/ 206297 h 430135"/>
              <a:gd name="connsiteX6" fmla="*/ 847725 w 5562600"/>
              <a:gd name="connsiteY6" fmla="*/ 172960 h 430135"/>
              <a:gd name="connsiteX7" fmla="*/ 1062038 w 5562600"/>
              <a:gd name="connsiteY7" fmla="*/ 144385 h 430135"/>
              <a:gd name="connsiteX8" fmla="*/ 1381125 w 5562600"/>
              <a:gd name="connsiteY8" fmla="*/ 139622 h 430135"/>
              <a:gd name="connsiteX9" fmla="*/ 1538288 w 5562600"/>
              <a:gd name="connsiteY9" fmla="*/ 111047 h 430135"/>
              <a:gd name="connsiteX10" fmla="*/ 2576513 w 5562600"/>
              <a:gd name="connsiteY10" fmla="*/ 111047 h 430135"/>
              <a:gd name="connsiteX11" fmla="*/ 2652713 w 5562600"/>
              <a:gd name="connsiteY11" fmla="*/ 58660 h 430135"/>
              <a:gd name="connsiteX12" fmla="*/ 4448175 w 5562600"/>
              <a:gd name="connsiteY12" fmla="*/ 58660 h 430135"/>
              <a:gd name="connsiteX13" fmla="*/ 4900613 w 5562600"/>
              <a:gd name="connsiteY13" fmla="*/ 111047 h 430135"/>
              <a:gd name="connsiteX14" fmla="*/ 5019675 w 5562600"/>
              <a:gd name="connsiteY14" fmla="*/ 68185 h 430135"/>
              <a:gd name="connsiteX15" fmla="*/ 5081588 w 5562600"/>
              <a:gd name="connsiteY15" fmla="*/ 44372 h 430135"/>
              <a:gd name="connsiteX16" fmla="*/ 5100638 w 5562600"/>
              <a:gd name="connsiteY16" fmla="*/ 34847 h 430135"/>
              <a:gd name="connsiteX17" fmla="*/ 5124450 w 5562600"/>
              <a:gd name="connsiteY17" fmla="*/ 30085 h 430135"/>
              <a:gd name="connsiteX18" fmla="*/ 5510213 w 5562600"/>
              <a:gd name="connsiteY18" fmla="*/ 1510 h 430135"/>
              <a:gd name="connsiteX19" fmla="*/ 5562600 w 5562600"/>
              <a:gd name="connsiteY19" fmla="*/ 82472 h 430135"/>
              <a:gd name="connsiteX0" fmla="*/ 0 w 5562600"/>
              <a:gd name="connsiteY0" fmla="*/ 403003 h 403003"/>
              <a:gd name="connsiteX1" fmla="*/ 85725 w 5562600"/>
              <a:gd name="connsiteY1" fmla="*/ 403003 h 403003"/>
              <a:gd name="connsiteX2" fmla="*/ 147638 w 5562600"/>
              <a:gd name="connsiteY2" fmla="*/ 312515 h 403003"/>
              <a:gd name="connsiteX3" fmla="*/ 276225 w 5562600"/>
              <a:gd name="connsiteY3" fmla="*/ 236315 h 403003"/>
              <a:gd name="connsiteX4" fmla="*/ 476250 w 5562600"/>
              <a:gd name="connsiteY4" fmla="*/ 217265 h 403003"/>
              <a:gd name="connsiteX5" fmla="*/ 585788 w 5562600"/>
              <a:gd name="connsiteY5" fmla="*/ 179165 h 403003"/>
              <a:gd name="connsiteX6" fmla="*/ 847725 w 5562600"/>
              <a:gd name="connsiteY6" fmla="*/ 145828 h 403003"/>
              <a:gd name="connsiteX7" fmla="*/ 1062038 w 5562600"/>
              <a:gd name="connsiteY7" fmla="*/ 117253 h 403003"/>
              <a:gd name="connsiteX8" fmla="*/ 1381125 w 5562600"/>
              <a:gd name="connsiteY8" fmla="*/ 112490 h 403003"/>
              <a:gd name="connsiteX9" fmla="*/ 1538288 w 5562600"/>
              <a:gd name="connsiteY9" fmla="*/ 83915 h 403003"/>
              <a:gd name="connsiteX10" fmla="*/ 2576513 w 5562600"/>
              <a:gd name="connsiteY10" fmla="*/ 83915 h 403003"/>
              <a:gd name="connsiteX11" fmla="*/ 2652713 w 5562600"/>
              <a:gd name="connsiteY11" fmla="*/ 31528 h 403003"/>
              <a:gd name="connsiteX12" fmla="*/ 4448175 w 5562600"/>
              <a:gd name="connsiteY12" fmla="*/ 31528 h 403003"/>
              <a:gd name="connsiteX13" fmla="*/ 4900613 w 5562600"/>
              <a:gd name="connsiteY13" fmla="*/ 83915 h 403003"/>
              <a:gd name="connsiteX14" fmla="*/ 5019675 w 5562600"/>
              <a:gd name="connsiteY14" fmla="*/ 41053 h 403003"/>
              <a:gd name="connsiteX15" fmla="*/ 5081588 w 5562600"/>
              <a:gd name="connsiteY15" fmla="*/ 17240 h 403003"/>
              <a:gd name="connsiteX16" fmla="*/ 5100638 w 5562600"/>
              <a:gd name="connsiteY16" fmla="*/ 7715 h 403003"/>
              <a:gd name="connsiteX17" fmla="*/ 5124450 w 5562600"/>
              <a:gd name="connsiteY17" fmla="*/ 2953 h 403003"/>
              <a:gd name="connsiteX18" fmla="*/ 5562600 w 5562600"/>
              <a:gd name="connsiteY18" fmla="*/ 55340 h 403003"/>
              <a:gd name="connsiteX0" fmla="*/ 0 w 5124450"/>
              <a:gd name="connsiteY0" fmla="*/ 403003 h 403003"/>
              <a:gd name="connsiteX1" fmla="*/ 85725 w 5124450"/>
              <a:gd name="connsiteY1" fmla="*/ 403003 h 403003"/>
              <a:gd name="connsiteX2" fmla="*/ 147638 w 5124450"/>
              <a:gd name="connsiteY2" fmla="*/ 312515 h 403003"/>
              <a:gd name="connsiteX3" fmla="*/ 276225 w 5124450"/>
              <a:gd name="connsiteY3" fmla="*/ 236315 h 403003"/>
              <a:gd name="connsiteX4" fmla="*/ 476250 w 5124450"/>
              <a:gd name="connsiteY4" fmla="*/ 217265 h 403003"/>
              <a:gd name="connsiteX5" fmla="*/ 585788 w 5124450"/>
              <a:gd name="connsiteY5" fmla="*/ 179165 h 403003"/>
              <a:gd name="connsiteX6" fmla="*/ 847725 w 5124450"/>
              <a:gd name="connsiteY6" fmla="*/ 145828 h 403003"/>
              <a:gd name="connsiteX7" fmla="*/ 1062038 w 5124450"/>
              <a:gd name="connsiteY7" fmla="*/ 117253 h 403003"/>
              <a:gd name="connsiteX8" fmla="*/ 1381125 w 5124450"/>
              <a:gd name="connsiteY8" fmla="*/ 112490 h 403003"/>
              <a:gd name="connsiteX9" fmla="*/ 1538288 w 5124450"/>
              <a:gd name="connsiteY9" fmla="*/ 83915 h 403003"/>
              <a:gd name="connsiteX10" fmla="*/ 2576513 w 5124450"/>
              <a:gd name="connsiteY10" fmla="*/ 83915 h 403003"/>
              <a:gd name="connsiteX11" fmla="*/ 2652713 w 5124450"/>
              <a:gd name="connsiteY11" fmla="*/ 31528 h 403003"/>
              <a:gd name="connsiteX12" fmla="*/ 4448175 w 5124450"/>
              <a:gd name="connsiteY12" fmla="*/ 31528 h 403003"/>
              <a:gd name="connsiteX13" fmla="*/ 4900613 w 5124450"/>
              <a:gd name="connsiteY13" fmla="*/ 83915 h 403003"/>
              <a:gd name="connsiteX14" fmla="*/ 5019675 w 5124450"/>
              <a:gd name="connsiteY14" fmla="*/ 41053 h 403003"/>
              <a:gd name="connsiteX15" fmla="*/ 5081588 w 5124450"/>
              <a:gd name="connsiteY15" fmla="*/ 17240 h 403003"/>
              <a:gd name="connsiteX16" fmla="*/ 5100638 w 5124450"/>
              <a:gd name="connsiteY16" fmla="*/ 7715 h 403003"/>
              <a:gd name="connsiteX17" fmla="*/ 5124450 w 5124450"/>
              <a:gd name="connsiteY17" fmla="*/ 2953 h 403003"/>
              <a:gd name="connsiteX0" fmla="*/ 0 w 5100638"/>
              <a:gd name="connsiteY0" fmla="*/ 395288 h 395288"/>
              <a:gd name="connsiteX1" fmla="*/ 85725 w 5100638"/>
              <a:gd name="connsiteY1" fmla="*/ 395288 h 395288"/>
              <a:gd name="connsiteX2" fmla="*/ 147638 w 5100638"/>
              <a:gd name="connsiteY2" fmla="*/ 304800 h 395288"/>
              <a:gd name="connsiteX3" fmla="*/ 276225 w 5100638"/>
              <a:gd name="connsiteY3" fmla="*/ 228600 h 395288"/>
              <a:gd name="connsiteX4" fmla="*/ 476250 w 5100638"/>
              <a:gd name="connsiteY4" fmla="*/ 209550 h 395288"/>
              <a:gd name="connsiteX5" fmla="*/ 585788 w 5100638"/>
              <a:gd name="connsiteY5" fmla="*/ 171450 h 395288"/>
              <a:gd name="connsiteX6" fmla="*/ 847725 w 5100638"/>
              <a:gd name="connsiteY6" fmla="*/ 138113 h 395288"/>
              <a:gd name="connsiteX7" fmla="*/ 1062038 w 5100638"/>
              <a:gd name="connsiteY7" fmla="*/ 109538 h 395288"/>
              <a:gd name="connsiteX8" fmla="*/ 1381125 w 5100638"/>
              <a:gd name="connsiteY8" fmla="*/ 104775 h 395288"/>
              <a:gd name="connsiteX9" fmla="*/ 1538288 w 5100638"/>
              <a:gd name="connsiteY9" fmla="*/ 76200 h 395288"/>
              <a:gd name="connsiteX10" fmla="*/ 2576513 w 5100638"/>
              <a:gd name="connsiteY10" fmla="*/ 76200 h 395288"/>
              <a:gd name="connsiteX11" fmla="*/ 2652713 w 5100638"/>
              <a:gd name="connsiteY11" fmla="*/ 23813 h 395288"/>
              <a:gd name="connsiteX12" fmla="*/ 4448175 w 5100638"/>
              <a:gd name="connsiteY12" fmla="*/ 23813 h 395288"/>
              <a:gd name="connsiteX13" fmla="*/ 4900613 w 5100638"/>
              <a:gd name="connsiteY13" fmla="*/ 76200 h 395288"/>
              <a:gd name="connsiteX14" fmla="*/ 5019675 w 5100638"/>
              <a:gd name="connsiteY14" fmla="*/ 33338 h 395288"/>
              <a:gd name="connsiteX15" fmla="*/ 5081588 w 5100638"/>
              <a:gd name="connsiteY15" fmla="*/ 9525 h 395288"/>
              <a:gd name="connsiteX16" fmla="*/ 5100638 w 5100638"/>
              <a:gd name="connsiteY16" fmla="*/ 0 h 395288"/>
              <a:gd name="connsiteX0" fmla="*/ 0 w 5081588"/>
              <a:gd name="connsiteY0" fmla="*/ 385763 h 385763"/>
              <a:gd name="connsiteX1" fmla="*/ 85725 w 5081588"/>
              <a:gd name="connsiteY1" fmla="*/ 385763 h 385763"/>
              <a:gd name="connsiteX2" fmla="*/ 147638 w 5081588"/>
              <a:gd name="connsiteY2" fmla="*/ 295275 h 385763"/>
              <a:gd name="connsiteX3" fmla="*/ 276225 w 5081588"/>
              <a:gd name="connsiteY3" fmla="*/ 219075 h 385763"/>
              <a:gd name="connsiteX4" fmla="*/ 476250 w 5081588"/>
              <a:gd name="connsiteY4" fmla="*/ 200025 h 385763"/>
              <a:gd name="connsiteX5" fmla="*/ 585788 w 5081588"/>
              <a:gd name="connsiteY5" fmla="*/ 161925 h 385763"/>
              <a:gd name="connsiteX6" fmla="*/ 847725 w 5081588"/>
              <a:gd name="connsiteY6" fmla="*/ 128588 h 385763"/>
              <a:gd name="connsiteX7" fmla="*/ 1062038 w 5081588"/>
              <a:gd name="connsiteY7" fmla="*/ 100013 h 385763"/>
              <a:gd name="connsiteX8" fmla="*/ 1381125 w 5081588"/>
              <a:gd name="connsiteY8" fmla="*/ 95250 h 385763"/>
              <a:gd name="connsiteX9" fmla="*/ 1538288 w 5081588"/>
              <a:gd name="connsiteY9" fmla="*/ 66675 h 385763"/>
              <a:gd name="connsiteX10" fmla="*/ 2576513 w 5081588"/>
              <a:gd name="connsiteY10" fmla="*/ 66675 h 385763"/>
              <a:gd name="connsiteX11" fmla="*/ 2652713 w 5081588"/>
              <a:gd name="connsiteY11" fmla="*/ 14288 h 385763"/>
              <a:gd name="connsiteX12" fmla="*/ 4448175 w 5081588"/>
              <a:gd name="connsiteY12" fmla="*/ 14288 h 385763"/>
              <a:gd name="connsiteX13" fmla="*/ 4900613 w 5081588"/>
              <a:gd name="connsiteY13" fmla="*/ 66675 h 385763"/>
              <a:gd name="connsiteX14" fmla="*/ 5019675 w 5081588"/>
              <a:gd name="connsiteY14" fmla="*/ 23813 h 385763"/>
              <a:gd name="connsiteX15" fmla="*/ 5081588 w 5081588"/>
              <a:gd name="connsiteY15" fmla="*/ 0 h 385763"/>
              <a:gd name="connsiteX0" fmla="*/ 0 w 5019675"/>
              <a:gd name="connsiteY0" fmla="*/ 371475 h 371475"/>
              <a:gd name="connsiteX1" fmla="*/ 85725 w 5019675"/>
              <a:gd name="connsiteY1" fmla="*/ 371475 h 371475"/>
              <a:gd name="connsiteX2" fmla="*/ 147638 w 5019675"/>
              <a:gd name="connsiteY2" fmla="*/ 280987 h 371475"/>
              <a:gd name="connsiteX3" fmla="*/ 276225 w 5019675"/>
              <a:gd name="connsiteY3" fmla="*/ 204787 h 371475"/>
              <a:gd name="connsiteX4" fmla="*/ 476250 w 5019675"/>
              <a:gd name="connsiteY4" fmla="*/ 185737 h 371475"/>
              <a:gd name="connsiteX5" fmla="*/ 585788 w 5019675"/>
              <a:gd name="connsiteY5" fmla="*/ 147637 h 371475"/>
              <a:gd name="connsiteX6" fmla="*/ 847725 w 5019675"/>
              <a:gd name="connsiteY6" fmla="*/ 114300 h 371475"/>
              <a:gd name="connsiteX7" fmla="*/ 1062038 w 5019675"/>
              <a:gd name="connsiteY7" fmla="*/ 85725 h 371475"/>
              <a:gd name="connsiteX8" fmla="*/ 1381125 w 5019675"/>
              <a:gd name="connsiteY8" fmla="*/ 80962 h 371475"/>
              <a:gd name="connsiteX9" fmla="*/ 1538288 w 5019675"/>
              <a:gd name="connsiteY9" fmla="*/ 52387 h 371475"/>
              <a:gd name="connsiteX10" fmla="*/ 2576513 w 5019675"/>
              <a:gd name="connsiteY10" fmla="*/ 52387 h 371475"/>
              <a:gd name="connsiteX11" fmla="*/ 2652713 w 5019675"/>
              <a:gd name="connsiteY11" fmla="*/ 0 h 371475"/>
              <a:gd name="connsiteX12" fmla="*/ 4448175 w 5019675"/>
              <a:gd name="connsiteY12" fmla="*/ 0 h 371475"/>
              <a:gd name="connsiteX13" fmla="*/ 4900613 w 5019675"/>
              <a:gd name="connsiteY13" fmla="*/ 52387 h 371475"/>
              <a:gd name="connsiteX14" fmla="*/ 5019675 w 5019675"/>
              <a:gd name="connsiteY14" fmla="*/ 9525 h 371475"/>
              <a:gd name="connsiteX0" fmla="*/ 0 w 4900613"/>
              <a:gd name="connsiteY0" fmla="*/ 371475 h 371475"/>
              <a:gd name="connsiteX1" fmla="*/ 85725 w 4900613"/>
              <a:gd name="connsiteY1" fmla="*/ 371475 h 371475"/>
              <a:gd name="connsiteX2" fmla="*/ 147638 w 4900613"/>
              <a:gd name="connsiteY2" fmla="*/ 280987 h 371475"/>
              <a:gd name="connsiteX3" fmla="*/ 276225 w 4900613"/>
              <a:gd name="connsiteY3" fmla="*/ 204787 h 371475"/>
              <a:gd name="connsiteX4" fmla="*/ 476250 w 4900613"/>
              <a:gd name="connsiteY4" fmla="*/ 185737 h 371475"/>
              <a:gd name="connsiteX5" fmla="*/ 585788 w 4900613"/>
              <a:gd name="connsiteY5" fmla="*/ 147637 h 371475"/>
              <a:gd name="connsiteX6" fmla="*/ 847725 w 4900613"/>
              <a:gd name="connsiteY6" fmla="*/ 114300 h 371475"/>
              <a:gd name="connsiteX7" fmla="*/ 1062038 w 4900613"/>
              <a:gd name="connsiteY7" fmla="*/ 85725 h 371475"/>
              <a:gd name="connsiteX8" fmla="*/ 1381125 w 4900613"/>
              <a:gd name="connsiteY8" fmla="*/ 80962 h 371475"/>
              <a:gd name="connsiteX9" fmla="*/ 1538288 w 4900613"/>
              <a:gd name="connsiteY9" fmla="*/ 52387 h 371475"/>
              <a:gd name="connsiteX10" fmla="*/ 2576513 w 4900613"/>
              <a:gd name="connsiteY10" fmla="*/ 52387 h 371475"/>
              <a:gd name="connsiteX11" fmla="*/ 2652713 w 4900613"/>
              <a:gd name="connsiteY11" fmla="*/ 0 h 371475"/>
              <a:gd name="connsiteX12" fmla="*/ 4448175 w 4900613"/>
              <a:gd name="connsiteY12" fmla="*/ 0 h 371475"/>
              <a:gd name="connsiteX13" fmla="*/ 4900613 w 4900613"/>
              <a:gd name="connsiteY13" fmla="*/ 52387 h 371475"/>
              <a:gd name="connsiteX0" fmla="*/ 0 w 4448175"/>
              <a:gd name="connsiteY0" fmla="*/ 371475 h 371475"/>
              <a:gd name="connsiteX1" fmla="*/ 85725 w 4448175"/>
              <a:gd name="connsiteY1" fmla="*/ 371475 h 371475"/>
              <a:gd name="connsiteX2" fmla="*/ 147638 w 4448175"/>
              <a:gd name="connsiteY2" fmla="*/ 280987 h 371475"/>
              <a:gd name="connsiteX3" fmla="*/ 276225 w 4448175"/>
              <a:gd name="connsiteY3" fmla="*/ 204787 h 371475"/>
              <a:gd name="connsiteX4" fmla="*/ 476250 w 4448175"/>
              <a:gd name="connsiteY4" fmla="*/ 185737 h 371475"/>
              <a:gd name="connsiteX5" fmla="*/ 585788 w 4448175"/>
              <a:gd name="connsiteY5" fmla="*/ 147637 h 371475"/>
              <a:gd name="connsiteX6" fmla="*/ 847725 w 4448175"/>
              <a:gd name="connsiteY6" fmla="*/ 114300 h 371475"/>
              <a:gd name="connsiteX7" fmla="*/ 1062038 w 4448175"/>
              <a:gd name="connsiteY7" fmla="*/ 85725 h 371475"/>
              <a:gd name="connsiteX8" fmla="*/ 1381125 w 4448175"/>
              <a:gd name="connsiteY8" fmla="*/ 80962 h 371475"/>
              <a:gd name="connsiteX9" fmla="*/ 1538288 w 4448175"/>
              <a:gd name="connsiteY9" fmla="*/ 52387 h 371475"/>
              <a:gd name="connsiteX10" fmla="*/ 2576513 w 4448175"/>
              <a:gd name="connsiteY10" fmla="*/ 52387 h 371475"/>
              <a:gd name="connsiteX11" fmla="*/ 2652713 w 4448175"/>
              <a:gd name="connsiteY11" fmla="*/ 0 h 371475"/>
              <a:gd name="connsiteX12" fmla="*/ 4448175 w 4448175"/>
              <a:gd name="connsiteY12" fmla="*/ 0 h 371475"/>
              <a:gd name="connsiteX0" fmla="*/ 0 w 4578469"/>
              <a:gd name="connsiteY0" fmla="*/ 376239 h 376239"/>
              <a:gd name="connsiteX1" fmla="*/ 85725 w 4578469"/>
              <a:gd name="connsiteY1" fmla="*/ 376239 h 376239"/>
              <a:gd name="connsiteX2" fmla="*/ 147638 w 4578469"/>
              <a:gd name="connsiteY2" fmla="*/ 285751 h 376239"/>
              <a:gd name="connsiteX3" fmla="*/ 276225 w 4578469"/>
              <a:gd name="connsiteY3" fmla="*/ 209551 h 376239"/>
              <a:gd name="connsiteX4" fmla="*/ 476250 w 4578469"/>
              <a:gd name="connsiteY4" fmla="*/ 190501 h 376239"/>
              <a:gd name="connsiteX5" fmla="*/ 585788 w 4578469"/>
              <a:gd name="connsiteY5" fmla="*/ 152401 h 376239"/>
              <a:gd name="connsiteX6" fmla="*/ 847725 w 4578469"/>
              <a:gd name="connsiteY6" fmla="*/ 119064 h 376239"/>
              <a:gd name="connsiteX7" fmla="*/ 1062038 w 4578469"/>
              <a:gd name="connsiteY7" fmla="*/ 90489 h 376239"/>
              <a:gd name="connsiteX8" fmla="*/ 1381125 w 4578469"/>
              <a:gd name="connsiteY8" fmla="*/ 85726 h 376239"/>
              <a:gd name="connsiteX9" fmla="*/ 1538288 w 4578469"/>
              <a:gd name="connsiteY9" fmla="*/ 57151 h 376239"/>
              <a:gd name="connsiteX10" fmla="*/ 2576513 w 4578469"/>
              <a:gd name="connsiteY10" fmla="*/ 57151 h 376239"/>
              <a:gd name="connsiteX11" fmla="*/ 2652713 w 4578469"/>
              <a:gd name="connsiteY11" fmla="*/ 4764 h 376239"/>
              <a:gd name="connsiteX12" fmla="*/ 4448175 w 4578469"/>
              <a:gd name="connsiteY12" fmla="*/ 4764 h 376239"/>
              <a:gd name="connsiteX13" fmla="*/ 4438651 w 4578469"/>
              <a:gd name="connsiteY13" fmla="*/ 0 h 376239"/>
              <a:gd name="connsiteX0" fmla="*/ 0 w 5657851"/>
              <a:gd name="connsiteY0" fmla="*/ 371477 h 371477"/>
              <a:gd name="connsiteX1" fmla="*/ 85725 w 5657851"/>
              <a:gd name="connsiteY1" fmla="*/ 371477 h 371477"/>
              <a:gd name="connsiteX2" fmla="*/ 147638 w 5657851"/>
              <a:gd name="connsiteY2" fmla="*/ 280989 h 371477"/>
              <a:gd name="connsiteX3" fmla="*/ 276225 w 5657851"/>
              <a:gd name="connsiteY3" fmla="*/ 204789 h 371477"/>
              <a:gd name="connsiteX4" fmla="*/ 476250 w 5657851"/>
              <a:gd name="connsiteY4" fmla="*/ 185739 h 371477"/>
              <a:gd name="connsiteX5" fmla="*/ 585788 w 5657851"/>
              <a:gd name="connsiteY5" fmla="*/ 147639 h 371477"/>
              <a:gd name="connsiteX6" fmla="*/ 847725 w 5657851"/>
              <a:gd name="connsiteY6" fmla="*/ 114302 h 371477"/>
              <a:gd name="connsiteX7" fmla="*/ 1062038 w 5657851"/>
              <a:gd name="connsiteY7" fmla="*/ 85727 h 371477"/>
              <a:gd name="connsiteX8" fmla="*/ 1381125 w 5657851"/>
              <a:gd name="connsiteY8" fmla="*/ 80964 h 371477"/>
              <a:gd name="connsiteX9" fmla="*/ 1538288 w 5657851"/>
              <a:gd name="connsiteY9" fmla="*/ 52389 h 371477"/>
              <a:gd name="connsiteX10" fmla="*/ 2576513 w 5657851"/>
              <a:gd name="connsiteY10" fmla="*/ 52389 h 371477"/>
              <a:gd name="connsiteX11" fmla="*/ 2652713 w 5657851"/>
              <a:gd name="connsiteY11" fmla="*/ 2 h 371477"/>
              <a:gd name="connsiteX12" fmla="*/ 4448175 w 5657851"/>
              <a:gd name="connsiteY12" fmla="*/ 2 h 371477"/>
              <a:gd name="connsiteX13" fmla="*/ 5657851 w 5657851"/>
              <a:gd name="connsiteY13" fmla="*/ 0 h 37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7851" h="371477">
                <a:moveTo>
                  <a:pt x="0" y="371477"/>
                </a:moveTo>
                <a:lnTo>
                  <a:pt x="85725" y="371477"/>
                </a:lnTo>
                <a:lnTo>
                  <a:pt x="147638" y="280989"/>
                </a:lnTo>
                <a:lnTo>
                  <a:pt x="276225" y="204789"/>
                </a:lnTo>
                <a:lnTo>
                  <a:pt x="476250" y="185739"/>
                </a:lnTo>
                <a:lnTo>
                  <a:pt x="585788" y="147639"/>
                </a:lnTo>
                <a:lnTo>
                  <a:pt x="847725" y="114302"/>
                </a:lnTo>
                <a:lnTo>
                  <a:pt x="1062038" y="85727"/>
                </a:lnTo>
                <a:lnTo>
                  <a:pt x="1381125" y="80964"/>
                </a:lnTo>
                <a:lnTo>
                  <a:pt x="1538288" y="52389"/>
                </a:lnTo>
                <a:lnTo>
                  <a:pt x="2576513" y="52389"/>
                </a:lnTo>
                <a:lnTo>
                  <a:pt x="2652713" y="2"/>
                </a:lnTo>
                <a:lnTo>
                  <a:pt x="4448175" y="2"/>
                </a:lnTo>
                <a:lnTo>
                  <a:pt x="5657851" y="0"/>
                </a:lnTo>
              </a:path>
            </a:pathLst>
          </a:cu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1122" name="TextBox 1121"/>
          <p:cNvSpPr txBox="1"/>
          <p:nvPr/>
        </p:nvSpPr>
        <p:spPr>
          <a:xfrm>
            <a:off x="7464591" y="3814798"/>
            <a:ext cx="1621917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Log rank p-value &lt;0.001</a:t>
            </a:r>
          </a:p>
        </p:txBody>
      </p:sp>
      <p:grpSp>
        <p:nvGrpSpPr>
          <p:cNvPr id="836" name="Group 835"/>
          <p:cNvGrpSpPr/>
          <p:nvPr/>
        </p:nvGrpSpPr>
        <p:grpSpPr>
          <a:xfrm>
            <a:off x="7853429" y="4178530"/>
            <a:ext cx="30455" cy="30455"/>
            <a:chOff x="7944061" y="2590660"/>
            <a:chExt cx="54141" cy="54141"/>
          </a:xfrm>
        </p:grpSpPr>
        <p:cxnSp>
          <p:nvCxnSpPr>
            <p:cNvPr id="837" name="Straight Connector 83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7" name="Group 886"/>
          <p:cNvGrpSpPr/>
          <p:nvPr/>
        </p:nvGrpSpPr>
        <p:grpSpPr>
          <a:xfrm>
            <a:off x="4697612" y="4388006"/>
            <a:ext cx="30455" cy="30455"/>
            <a:chOff x="7944061" y="2590660"/>
            <a:chExt cx="54141" cy="54141"/>
          </a:xfrm>
        </p:grpSpPr>
        <p:cxnSp>
          <p:nvCxnSpPr>
            <p:cNvPr id="888" name="Straight Connector 88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3" name="Group 1122"/>
          <p:cNvGrpSpPr/>
          <p:nvPr/>
        </p:nvGrpSpPr>
        <p:grpSpPr>
          <a:xfrm>
            <a:off x="4723202" y="4388006"/>
            <a:ext cx="30455" cy="30455"/>
            <a:chOff x="7944061" y="2590660"/>
            <a:chExt cx="54141" cy="54141"/>
          </a:xfrm>
        </p:grpSpPr>
        <p:cxnSp>
          <p:nvCxnSpPr>
            <p:cNvPr id="1124" name="Straight Connector 112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" name="Group 1125"/>
          <p:cNvGrpSpPr/>
          <p:nvPr/>
        </p:nvGrpSpPr>
        <p:grpSpPr>
          <a:xfrm>
            <a:off x="4750269" y="4388006"/>
            <a:ext cx="30455" cy="30455"/>
            <a:chOff x="7944061" y="2590660"/>
            <a:chExt cx="54141" cy="54141"/>
          </a:xfrm>
        </p:grpSpPr>
        <p:cxnSp>
          <p:nvCxnSpPr>
            <p:cNvPr id="1127" name="Straight Connector 112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" name="Group 1128"/>
          <p:cNvGrpSpPr/>
          <p:nvPr/>
        </p:nvGrpSpPr>
        <p:grpSpPr>
          <a:xfrm>
            <a:off x="4765495" y="4372779"/>
            <a:ext cx="30455" cy="30455"/>
            <a:chOff x="7944061" y="2590660"/>
            <a:chExt cx="54141" cy="54141"/>
          </a:xfrm>
        </p:grpSpPr>
        <p:cxnSp>
          <p:nvCxnSpPr>
            <p:cNvPr id="1130" name="Straight Connector 112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" name="Group 1131"/>
          <p:cNvGrpSpPr/>
          <p:nvPr/>
        </p:nvGrpSpPr>
        <p:grpSpPr>
          <a:xfrm>
            <a:off x="4794610" y="4359878"/>
            <a:ext cx="30455" cy="30455"/>
            <a:chOff x="7944061" y="2590660"/>
            <a:chExt cx="54141" cy="54141"/>
          </a:xfrm>
        </p:grpSpPr>
        <p:cxnSp>
          <p:nvCxnSpPr>
            <p:cNvPr id="1133" name="Straight Connector 113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5" name="Group 1134"/>
          <p:cNvGrpSpPr/>
          <p:nvPr/>
        </p:nvGrpSpPr>
        <p:grpSpPr>
          <a:xfrm>
            <a:off x="4812164" y="4359878"/>
            <a:ext cx="30455" cy="30455"/>
            <a:chOff x="7944061" y="2590660"/>
            <a:chExt cx="54141" cy="54141"/>
          </a:xfrm>
        </p:grpSpPr>
        <p:cxnSp>
          <p:nvCxnSpPr>
            <p:cNvPr id="1136" name="Straight Connector 113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8" name="Group 1137"/>
          <p:cNvGrpSpPr/>
          <p:nvPr/>
        </p:nvGrpSpPr>
        <p:grpSpPr>
          <a:xfrm>
            <a:off x="4842470" y="4359878"/>
            <a:ext cx="30455" cy="30455"/>
            <a:chOff x="7944061" y="2590660"/>
            <a:chExt cx="54141" cy="54141"/>
          </a:xfrm>
        </p:grpSpPr>
        <p:cxnSp>
          <p:nvCxnSpPr>
            <p:cNvPr id="1139" name="Straight Connector 113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1" name="Group 1140"/>
          <p:cNvGrpSpPr/>
          <p:nvPr/>
        </p:nvGrpSpPr>
        <p:grpSpPr>
          <a:xfrm>
            <a:off x="4872926" y="4359878"/>
            <a:ext cx="30455" cy="30455"/>
            <a:chOff x="7944061" y="2590660"/>
            <a:chExt cx="54141" cy="54141"/>
          </a:xfrm>
        </p:grpSpPr>
        <p:cxnSp>
          <p:nvCxnSpPr>
            <p:cNvPr id="1142" name="Straight Connector 114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4" name="Group 1143"/>
          <p:cNvGrpSpPr/>
          <p:nvPr/>
        </p:nvGrpSpPr>
        <p:grpSpPr>
          <a:xfrm>
            <a:off x="4903379" y="4359878"/>
            <a:ext cx="30455" cy="30455"/>
            <a:chOff x="7944061" y="2590660"/>
            <a:chExt cx="54141" cy="54141"/>
          </a:xfrm>
        </p:grpSpPr>
        <p:cxnSp>
          <p:nvCxnSpPr>
            <p:cNvPr id="1145" name="Straight Connector 114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7" name="Group 1146"/>
          <p:cNvGrpSpPr/>
          <p:nvPr/>
        </p:nvGrpSpPr>
        <p:grpSpPr>
          <a:xfrm>
            <a:off x="4933833" y="4359878"/>
            <a:ext cx="30455" cy="30455"/>
            <a:chOff x="7944061" y="2590660"/>
            <a:chExt cx="54141" cy="54141"/>
          </a:xfrm>
        </p:grpSpPr>
        <p:cxnSp>
          <p:nvCxnSpPr>
            <p:cNvPr id="1148" name="Straight Connector 114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0" name="Group 1149"/>
          <p:cNvGrpSpPr/>
          <p:nvPr/>
        </p:nvGrpSpPr>
        <p:grpSpPr>
          <a:xfrm>
            <a:off x="4949060" y="4348175"/>
            <a:ext cx="30455" cy="30455"/>
            <a:chOff x="7944061" y="2590660"/>
            <a:chExt cx="54141" cy="54141"/>
          </a:xfrm>
        </p:grpSpPr>
        <p:cxnSp>
          <p:nvCxnSpPr>
            <p:cNvPr id="1151" name="Straight Connector 115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3" name="Group 1152"/>
          <p:cNvGrpSpPr/>
          <p:nvPr/>
        </p:nvGrpSpPr>
        <p:grpSpPr>
          <a:xfrm>
            <a:off x="4975964" y="4348175"/>
            <a:ext cx="30455" cy="30455"/>
            <a:chOff x="7944061" y="2590660"/>
            <a:chExt cx="54141" cy="54141"/>
          </a:xfrm>
        </p:grpSpPr>
        <p:cxnSp>
          <p:nvCxnSpPr>
            <p:cNvPr id="1154" name="Straight Connector 115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6" name="Group 1155"/>
          <p:cNvGrpSpPr/>
          <p:nvPr/>
        </p:nvGrpSpPr>
        <p:grpSpPr>
          <a:xfrm>
            <a:off x="5006418" y="4348175"/>
            <a:ext cx="30455" cy="30455"/>
            <a:chOff x="7944061" y="2590660"/>
            <a:chExt cx="54141" cy="54141"/>
          </a:xfrm>
        </p:grpSpPr>
        <p:cxnSp>
          <p:nvCxnSpPr>
            <p:cNvPr id="1157" name="Straight Connector 115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9" name="Group 1158"/>
          <p:cNvGrpSpPr/>
          <p:nvPr/>
        </p:nvGrpSpPr>
        <p:grpSpPr>
          <a:xfrm>
            <a:off x="5034838" y="4348175"/>
            <a:ext cx="30455" cy="30455"/>
            <a:chOff x="7944061" y="2590660"/>
            <a:chExt cx="54141" cy="54141"/>
          </a:xfrm>
        </p:grpSpPr>
        <p:cxnSp>
          <p:nvCxnSpPr>
            <p:cNvPr id="1160" name="Straight Connector 115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Straight Connector 116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2" name="Group 1161"/>
          <p:cNvGrpSpPr/>
          <p:nvPr/>
        </p:nvGrpSpPr>
        <p:grpSpPr>
          <a:xfrm>
            <a:off x="5067402" y="4348175"/>
            <a:ext cx="30455" cy="30455"/>
            <a:chOff x="7944061" y="2590660"/>
            <a:chExt cx="54141" cy="54141"/>
          </a:xfrm>
        </p:grpSpPr>
        <p:cxnSp>
          <p:nvCxnSpPr>
            <p:cNvPr id="1163" name="Straight Connector 116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Straight Connector 116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5" name="Group 1164"/>
          <p:cNvGrpSpPr/>
          <p:nvPr/>
        </p:nvGrpSpPr>
        <p:grpSpPr>
          <a:xfrm>
            <a:off x="5094634" y="4348175"/>
            <a:ext cx="30455" cy="30455"/>
            <a:chOff x="7944061" y="2590660"/>
            <a:chExt cx="54141" cy="54141"/>
          </a:xfrm>
        </p:grpSpPr>
        <p:cxnSp>
          <p:nvCxnSpPr>
            <p:cNvPr id="1166" name="Straight Connector 116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8" name="Group 1167"/>
          <p:cNvGrpSpPr/>
          <p:nvPr/>
        </p:nvGrpSpPr>
        <p:grpSpPr>
          <a:xfrm>
            <a:off x="5124518" y="4348175"/>
            <a:ext cx="30455" cy="30455"/>
            <a:chOff x="7944061" y="2590660"/>
            <a:chExt cx="54141" cy="54141"/>
          </a:xfrm>
        </p:grpSpPr>
        <p:cxnSp>
          <p:nvCxnSpPr>
            <p:cNvPr id="1169" name="Straight Connector 116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1" name="Group 1170"/>
          <p:cNvGrpSpPr/>
          <p:nvPr/>
        </p:nvGrpSpPr>
        <p:grpSpPr>
          <a:xfrm>
            <a:off x="5195011" y="4348175"/>
            <a:ext cx="30455" cy="30455"/>
            <a:chOff x="7944061" y="2590660"/>
            <a:chExt cx="54141" cy="54141"/>
          </a:xfrm>
        </p:grpSpPr>
        <p:cxnSp>
          <p:nvCxnSpPr>
            <p:cNvPr id="1172" name="Straight Connector 117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4" name="Group 1173"/>
          <p:cNvGrpSpPr/>
          <p:nvPr/>
        </p:nvGrpSpPr>
        <p:grpSpPr>
          <a:xfrm>
            <a:off x="5299861" y="4348175"/>
            <a:ext cx="30455" cy="30455"/>
            <a:chOff x="7944061" y="2590660"/>
            <a:chExt cx="54141" cy="54141"/>
          </a:xfrm>
        </p:grpSpPr>
        <p:cxnSp>
          <p:nvCxnSpPr>
            <p:cNvPr id="1175" name="Straight Connector 117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7" name="Group 1176"/>
          <p:cNvGrpSpPr/>
          <p:nvPr/>
        </p:nvGrpSpPr>
        <p:grpSpPr>
          <a:xfrm>
            <a:off x="5330301" y="4348175"/>
            <a:ext cx="30455" cy="30455"/>
            <a:chOff x="7944061" y="2590660"/>
            <a:chExt cx="54141" cy="54141"/>
          </a:xfrm>
        </p:grpSpPr>
        <p:cxnSp>
          <p:nvCxnSpPr>
            <p:cNvPr id="1178" name="Straight Connector 117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0" name="Group 1179"/>
          <p:cNvGrpSpPr/>
          <p:nvPr/>
        </p:nvGrpSpPr>
        <p:grpSpPr>
          <a:xfrm>
            <a:off x="5369381" y="4348175"/>
            <a:ext cx="30455" cy="30455"/>
            <a:chOff x="7944061" y="2590660"/>
            <a:chExt cx="54141" cy="54141"/>
          </a:xfrm>
        </p:grpSpPr>
        <p:cxnSp>
          <p:nvCxnSpPr>
            <p:cNvPr id="1181" name="Straight Connector 118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3" name="Group 1182"/>
          <p:cNvGrpSpPr/>
          <p:nvPr/>
        </p:nvGrpSpPr>
        <p:grpSpPr>
          <a:xfrm>
            <a:off x="5399824" y="4348175"/>
            <a:ext cx="30455" cy="30455"/>
            <a:chOff x="7944061" y="2590660"/>
            <a:chExt cx="54141" cy="54141"/>
          </a:xfrm>
        </p:grpSpPr>
        <p:cxnSp>
          <p:nvCxnSpPr>
            <p:cNvPr id="1184" name="Straight Connector 118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6" name="Group 1185"/>
          <p:cNvGrpSpPr/>
          <p:nvPr/>
        </p:nvGrpSpPr>
        <p:grpSpPr>
          <a:xfrm>
            <a:off x="5440531" y="4348175"/>
            <a:ext cx="30455" cy="30455"/>
            <a:chOff x="7944061" y="2590660"/>
            <a:chExt cx="54141" cy="54141"/>
          </a:xfrm>
        </p:grpSpPr>
        <p:cxnSp>
          <p:nvCxnSpPr>
            <p:cNvPr id="1187" name="Straight Connector 118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9" name="Group 1188"/>
          <p:cNvGrpSpPr/>
          <p:nvPr/>
        </p:nvGrpSpPr>
        <p:grpSpPr>
          <a:xfrm>
            <a:off x="5470971" y="4348175"/>
            <a:ext cx="30455" cy="30455"/>
            <a:chOff x="7944061" y="2590660"/>
            <a:chExt cx="54141" cy="54141"/>
          </a:xfrm>
        </p:grpSpPr>
        <p:cxnSp>
          <p:nvCxnSpPr>
            <p:cNvPr id="1190" name="Straight Connector 118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2" name="Group 1191"/>
          <p:cNvGrpSpPr/>
          <p:nvPr/>
        </p:nvGrpSpPr>
        <p:grpSpPr>
          <a:xfrm>
            <a:off x="5509455" y="4348175"/>
            <a:ext cx="30455" cy="30455"/>
            <a:chOff x="7944061" y="2590660"/>
            <a:chExt cx="54141" cy="54141"/>
          </a:xfrm>
        </p:grpSpPr>
        <p:cxnSp>
          <p:nvCxnSpPr>
            <p:cNvPr id="1193" name="Straight Connector 119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5" name="Group 1194"/>
          <p:cNvGrpSpPr/>
          <p:nvPr/>
        </p:nvGrpSpPr>
        <p:grpSpPr>
          <a:xfrm>
            <a:off x="5539895" y="4348175"/>
            <a:ext cx="30455" cy="30455"/>
            <a:chOff x="7944061" y="2590660"/>
            <a:chExt cx="54141" cy="54141"/>
          </a:xfrm>
        </p:grpSpPr>
        <p:cxnSp>
          <p:nvCxnSpPr>
            <p:cNvPr id="1196" name="Straight Connector 119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8" name="Group 1197"/>
          <p:cNvGrpSpPr/>
          <p:nvPr/>
        </p:nvGrpSpPr>
        <p:grpSpPr>
          <a:xfrm>
            <a:off x="5583919" y="4348175"/>
            <a:ext cx="30455" cy="30455"/>
            <a:chOff x="7944061" y="2590660"/>
            <a:chExt cx="54141" cy="54141"/>
          </a:xfrm>
        </p:grpSpPr>
        <p:cxnSp>
          <p:nvCxnSpPr>
            <p:cNvPr id="1199" name="Straight Connector 119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1" name="Group 1200"/>
          <p:cNvGrpSpPr/>
          <p:nvPr/>
        </p:nvGrpSpPr>
        <p:grpSpPr>
          <a:xfrm>
            <a:off x="5614359" y="4348175"/>
            <a:ext cx="30455" cy="30455"/>
            <a:chOff x="7944061" y="2590660"/>
            <a:chExt cx="54141" cy="54141"/>
          </a:xfrm>
        </p:grpSpPr>
        <p:cxnSp>
          <p:nvCxnSpPr>
            <p:cNvPr id="1202" name="Straight Connector 120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4" name="Group 1203"/>
          <p:cNvGrpSpPr/>
          <p:nvPr/>
        </p:nvGrpSpPr>
        <p:grpSpPr>
          <a:xfrm>
            <a:off x="5644813" y="4348175"/>
            <a:ext cx="30455" cy="30455"/>
            <a:chOff x="7944061" y="2590660"/>
            <a:chExt cx="54141" cy="54141"/>
          </a:xfrm>
        </p:grpSpPr>
        <p:cxnSp>
          <p:nvCxnSpPr>
            <p:cNvPr id="1205" name="Straight Connector 120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7" name="Group 1206"/>
          <p:cNvGrpSpPr/>
          <p:nvPr/>
        </p:nvGrpSpPr>
        <p:grpSpPr>
          <a:xfrm>
            <a:off x="5675269" y="4348175"/>
            <a:ext cx="30455" cy="30455"/>
            <a:chOff x="7944061" y="2590660"/>
            <a:chExt cx="54141" cy="54141"/>
          </a:xfrm>
        </p:grpSpPr>
        <p:cxnSp>
          <p:nvCxnSpPr>
            <p:cNvPr id="1208" name="Straight Connector 120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0" name="Group 1209"/>
          <p:cNvGrpSpPr/>
          <p:nvPr/>
        </p:nvGrpSpPr>
        <p:grpSpPr>
          <a:xfrm>
            <a:off x="5694878" y="4348175"/>
            <a:ext cx="30455" cy="30455"/>
            <a:chOff x="7944061" y="2590660"/>
            <a:chExt cx="54141" cy="54141"/>
          </a:xfrm>
        </p:grpSpPr>
        <p:cxnSp>
          <p:nvCxnSpPr>
            <p:cNvPr id="1211" name="Straight Connector 121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3" name="Group 1212"/>
          <p:cNvGrpSpPr/>
          <p:nvPr/>
        </p:nvGrpSpPr>
        <p:grpSpPr>
          <a:xfrm>
            <a:off x="5759457" y="4338307"/>
            <a:ext cx="30455" cy="30455"/>
            <a:chOff x="7944061" y="2590660"/>
            <a:chExt cx="54141" cy="54141"/>
          </a:xfrm>
        </p:grpSpPr>
        <p:cxnSp>
          <p:nvCxnSpPr>
            <p:cNvPr id="1214" name="Straight Connector 121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6" name="Group 1215"/>
          <p:cNvGrpSpPr/>
          <p:nvPr/>
        </p:nvGrpSpPr>
        <p:grpSpPr>
          <a:xfrm>
            <a:off x="5782166" y="4338307"/>
            <a:ext cx="30455" cy="30455"/>
            <a:chOff x="7944061" y="2590660"/>
            <a:chExt cx="54141" cy="54141"/>
          </a:xfrm>
        </p:grpSpPr>
        <p:cxnSp>
          <p:nvCxnSpPr>
            <p:cNvPr id="1217" name="Straight Connector 121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9" name="Group 1218"/>
          <p:cNvGrpSpPr/>
          <p:nvPr/>
        </p:nvGrpSpPr>
        <p:grpSpPr>
          <a:xfrm>
            <a:off x="5812620" y="4338307"/>
            <a:ext cx="30455" cy="30455"/>
            <a:chOff x="7944061" y="2590660"/>
            <a:chExt cx="54141" cy="54141"/>
          </a:xfrm>
        </p:grpSpPr>
        <p:cxnSp>
          <p:nvCxnSpPr>
            <p:cNvPr id="1220" name="Straight Connector 121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2" name="Group 1221"/>
          <p:cNvGrpSpPr/>
          <p:nvPr/>
        </p:nvGrpSpPr>
        <p:grpSpPr>
          <a:xfrm>
            <a:off x="5861472" y="4338307"/>
            <a:ext cx="30455" cy="30455"/>
            <a:chOff x="7944061" y="2590660"/>
            <a:chExt cx="54141" cy="54141"/>
          </a:xfrm>
        </p:grpSpPr>
        <p:cxnSp>
          <p:nvCxnSpPr>
            <p:cNvPr id="1223" name="Straight Connector 122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5" name="Group 1224"/>
          <p:cNvGrpSpPr/>
          <p:nvPr/>
        </p:nvGrpSpPr>
        <p:grpSpPr>
          <a:xfrm>
            <a:off x="5876700" y="4338307"/>
            <a:ext cx="30455" cy="30455"/>
            <a:chOff x="7944061" y="2590660"/>
            <a:chExt cx="54141" cy="54141"/>
          </a:xfrm>
        </p:grpSpPr>
        <p:cxnSp>
          <p:nvCxnSpPr>
            <p:cNvPr id="1226" name="Straight Connector 122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8" name="Group 1227"/>
          <p:cNvGrpSpPr/>
          <p:nvPr/>
        </p:nvGrpSpPr>
        <p:grpSpPr>
          <a:xfrm>
            <a:off x="5901317" y="4338307"/>
            <a:ext cx="30455" cy="30455"/>
            <a:chOff x="7944061" y="2590660"/>
            <a:chExt cx="54141" cy="54141"/>
          </a:xfrm>
        </p:grpSpPr>
        <p:cxnSp>
          <p:nvCxnSpPr>
            <p:cNvPr id="1229" name="Straight Connector 122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" name="Group 1230"/>
          <p:cNvGrpSpPr/>
          <p:nvPr/>
        </p:nvGrpSpPr>
        <p:grpSpPr>
          <a:xfrm>
            <a:off x="5927453" y="4338307"/>
            <a:ext cx="30455" cy="30455"/>
            <a:chOff x="7944061" y="2590660"/>
            <a:chExt cx="54141" cy="54141"/>
          </a:xfrm>
        </p:grpSpPr>
        <p:cxnSp>
          <p:nvCxnSpPr>
            <p:cNvPr id="1232" name="Straight Connector 123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4" name="Group 1233"/>
          <p:cNvGrpSpPr/>
          <p:nvPr/>
        </p:nvGrpSpPr>
        <p:grpSpPr>
          <a:xfrm>
            <a:off x="5956845" y="4338307"/>
            <a:ext cx="30455" cy="30455"/>
            <a:chOff x="7944061" y="2590660"/>
            <a:chExt cx="54141" cy="54141"/>
          </a:xfrm>
        </p:grpSpPr>
        <p:cxnSp>
          <p:nvCxnSpPr>
            <p:cNvPr id="1235" name="Straight Connector 123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7" name="Group 1236"/>
          <p:cNvGrpSpPr/>
          <p:nvPr/>
        </p:nvGrpSpPr>
        <p:grpSpPr>
          <a:xfrm>
            <a:off x="5985251" y="4338307"/>
            <a:ext cx="30455" cy="30455"/>
            <a:chOff x="7944061" y="2590660"/>
            <a:chExt cx="54141" cy="54141"/>
          </a:xfrm>
        </p:grpSpPr>
        <p:cxnSp>
          <p:nvCxnSpPr>
            <p:cNvPr id="1238" name="Straight Connector 123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0" name="Group 1239"/>
          <p:cNvGrpSpPr/>
          <p:nvPr/>
        </p:nvGrpSpPr>
        <p:grpSpPr>
          <a:xfrm>
            <a:off x="6013372" y="4338307"/>
            <a:ext cx="30455" cy="30455"/>
            <a:chOff x="7944061" y="2590660"/>
            <a:chExt cx="54141" cy="54141"/>
          </a:xfrm>
        </p:grpSpPr>
        <p:cxnSp>
          <p:nvCxnSpPr>
            <p:cNvPr id="1241" name="Straight Connector 124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3" name="Group 1242"/>
          <p:cNvGrpSpPr/>
          <p:nvPr/>
        </p:nvGrpSpPr>
        <p:grpSpPr>
          <a:xfrm>
            <a:off x="6042487" y="4338307"/>
            <a:ext cx="30455" cy="30455"/>
            <a:chOff x="7944061" y="2590660"/>
            <a:chExt cx="54141" cy="54141"/>
          </a:xfrm>
        </p:grpSpPr>
        <p:cxnSp>
          <p:nvCxnSpPr>
            <p:cNvPr id="1244" name="Straight Connector 124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6" name="Group 1245"/>
          <p:cNvGrpSpPr/>
          <p:nvPr/>
        </p:nvGrpSpPr>
        <p:grpSpPr>
          <a:xfrm>
            <a:off x="6070909" y="4338307"/>
            <a:ext cx="30455" cy="30455"/>
            <a:chOff x="7944061" y="2590660"/>
            <a:chExt cx="54141" cy="54141"/>
          </a:xfrm>
        </p:grpSpPr>
        <p:cxnSp>
          <p:nvCxnSpPr>
            <p:cNvPr id="1247" name="Straight Connector 124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" name="Group 1248"/>
          <p:cNvGrpSpPr/>
          <p:nvPr/>
        </p:nvGrpSpPr>
        <p:grpSpPr>
          <a:xfrm>
            <a:off x="6099486" y="4338307"/>
            <a:ext cx="30455" cy="30455"/>
            <a:chOff x="7944061" y="2590660"/>
            <a:chExt cx="54141" cy="54141"/>
          </a:xfrm>
        </p:grpSpPr>
        <p:cxnSp>
          <p:nvCxnSpPr>
            <p:cNvPr id="1250" name="Straight Connector 124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2" name="Group 1251"/>
          <p:cNvGrpSpPr/>
          <p:nvPr/>
        </p:nvGrpSpPr>
        <p:grpSpPr>
          <a:xfrm>
            <a:off x="6124937" y="4338307"/>
            <a:ext cx="30455" cy="30455"/>
            <a:chOff x="7944061" y="2590660"/>
            <a:chExt cx="54141" cy="54141"/>
          </a:xfrm>
        </p:grpSpPr>
        <p:cxnSp>
          <p:nvCxnSpPr>
            <p:cNvPr id="1253" name="Straight Connector 125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5" name="Group 1254"/>
          <p:cNvGrpSpPr/>
          <p:nvPr/>
        </p:nvGrpSpPr>
        <p:grpSpPr>
          <a:xfrm>
            <a:off x="6152712" y="4338307"/>
            <a:ext cx="30455" cy="30455"/>
            <a:chOff x="7944061" y="2590660"/>
            <a:chExt cx="54141" cy="54141"/>
          </a:xfrm>
        </p:grpSpPr>
        <p:cxnSp>
          <p:nvCxnSpPr>
            <p:cNvPr id="1256" name="Straight Connector 125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8" name="Group 1257"/>
          <p:cNvGrpSpPr/>
          <p:nvPr/>
        </p:nvGrpSpPr>
        <p:grpSpPr>
          <a:xfrm>
            <a:off x="6179402" y="4338307"/>
            <a:ext cx="30455" cy="30455"/>
            <a:chOff x="7944061" y="2590660"/>
            <a:chExt cx="54141" cy="54141"/>
          </a:xfrm>
        </p:grpSpPr>
        <p:cxnSp>
          <p:nvCxnSpPr>
            <p:cNvPr id="1259" name="Straight Connector 125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1" name="Group 1260"/>
          <p:cNvGrpSpPr/>
          <p:nvPr/>
        </p:nvGrpSpPr>
        <p:grpSpPr>
          <a:xfrm>
            <a:off x="5154038" y="4348175"/>
            <a:ext cx="30455" cy="30455"/>
            <a:chOff x="7944061" y="2590660"/>
            <a:chExt cx="54141" cy="54141"/>
          </a:xfrm>
        </p:grpSpPr>
        <p:cxnSp>
          <p:nvCxnSpPr>
            <p:cNvPr id="1262" name="Straight Connector 126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4" name="Group 1263"/>
          <p:cNvGrpSpPr/>
          <p:nvPr/>
        </p:nvGrpSpPr>
        <p:grpSpPr>
          <a:xfrm>
            <a:off x="5656072" y="4348175"/>
            <a:ext cx="30455" cy="30455"/>
            <a:chOff x="7944061" y="2590660"/>
            <a:chExt cx="54141" cy="54141"/>
          </a:xfrm>
        </p:grpSpPr>
        <p:cxnSp>
          <p:nvCxnSpPr>
            <p:cNvPr id="1265" name="Straight Connector 126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Straight Connector 126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7" name="Group 1266"/>
          <p:cNvGrpSpPr/>
          <p:nvPr/>
        </p:nvGrpSpPr>
        <p:grpSpPr>
          <a:xfrm>
            <a:off x="5624720" y="4348175"/>
            <a:ext cx="30455" cy="30455"/>
            <a:chOff x="7944061" y="2590660"/>
            <a:chExt cx="54141" cy="54141"/>
          </a:xfrm>
        </p:grpSpPr>
        <p:cxnSp>
          <p:nvCxnSpPr>
            <p:cNvPr id="1268" name="Straight Connector 126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0" name="Group 1269"/>
          <p:cNvGrpSpPr/>
          <p:nvPr/>
        </p:nvGrpSpPr>
        <p:grpSpPr>
          <a:xfrm>
            <a:off x="5601008" y="4348175"/>
            <a:ext cx="30455" cy="30455"/>
            <a:chOff x="7944061" y="2590660"/>
            <a:chExt cx="54141" cy="54141"/>
          </a:xfrm>
        </p:grpSpPr>
        <p:cxnSp>
          <p:nvCxnSpPr>
            <p:cNvPr id="1271" name="Straight Connector 127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Straight Connector 127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3" name="Group 1272"/>
          <p:cNvGrpSpPr/>
          <p:nvPr/>
        </p:nvGrpSpPr>
        <p:grpSpPr>
          <a:xfrm>
            <a:off x="5772005" y="4338307"/>
            <a:ext cx="30455" cy="30455"/>
            <a:chOff x="7944061" y="2590660"/>
            <a:chExt cx="54141" cy="54141"/>
          </a:xfrm>
        </p:grpSpPr>
        <p:cxnSp>
          <p:nvCxnSpPr>
            <p:cNvPr id="1274" name="Straight Connector 127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Straight Connector 127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6" name="Group 1275"/>
          <p:cNvGrpSpPr/>
          <p:nvPr/>
        </p:nvGrpSpPr>
        <p:grpSpPr>
          <a:xfrm>
            <a:off x="5835037" y="4338307"/>
            <a:ext cx="30455" cy="30455"/>
            <a:chOff x="7944061" y="2590660"/>
            <a:chExt cx="54141" cy="54141"/>
          </a:xfrm>
        </p:grpSpPr>
        <p:cxnSp>
          <p:nvCxnSpPr>
            <p:cNvPr id="1277" name="Straight Connector 127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Straight Connector 127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9" name="Group 1278"/>
          <p:cNvGrpSpPr/>
          <p:nvPr/>
        </p:nvGrpSpPr>
        <p:grpSpPr>
          <a:xfrm>
            <a:off x="6207176" y="4338307"/>
            <a:ext cx="30455" cy="30455"/>
            <a:chOff x="7944061" y="2590660"/>
            <a:chExt cx="54141" cy="54141"/>
          </a:xfrm>
        </p:grpSpPr>
        <p:cxnSp>
          <p:nvCxnSpPr>
            <p:cNvPr id="1280" name="Straight Connector 127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Straight Connector 128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2" name="Group 1281"/>
          <p:cNvGrpSpPr/>
          <p:nvPr/>
        </p:nvGrpSpPr>
        <p:grpSpPr>
          <a:xfrm>
            <a:off x="6218687" y="4338307"/>
            <a:ext cx="30455" cy="30455"/>
            <a:chOff x="7944061" y="2590660"/>
            <a:chExt cx="54141" cy="54141"/>
          </a:xfrm>
        </p:grpSpPr>
        <p:cxnSp>
          <p:nvCxnSpPr>
            <p:cNvPr id="1283" name="Straight Connector 128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Straight Connector 128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5" name="Group 1284"/>
          <p:cNvGrpSpPr/>
          <p:nvPr/>
        </p:nvGrpSpPr>
        <p:grpSpPr>
          <a:xfrm>
            <a:off x="6247824" y="4338307"/>
            <a:ext cx="30455" cy="30455"/>
            <a:chOff x="7944061" y="2590660"/>
            <a:chExt cx="54141" cy="54141"/>
          </a:xfrm>
        </p:grpSpPr>
        <p:cxnSp>
          <p:nvCxnSpPr>
            <p:cNvPr id="1286" name="Straight Connector 128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8" name="Group 1287"/>
          <p:cNvGrpSpPr/>
          <p:nvPr/>
        </p:nvGrpSpPr>
        <p:grpSpPr>
          <a:xfrm>
            <a:off x="6275598" y="4338307"/>
            <a:ext cx="30455" cy="30455"/>
            <a:chOff x="7944061" y="2590660"/>
            <a:chExt cx="54141" cy="54141"/>
          </a:xfrm>
        </p:grpSpPr>
        <p:cxnSp>
          <p:nvCxnSpPr>
            <p:cNvPr id="1289" name="Straight Connector 128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1" name="Group 1290"/>
          <p:cNvGrpSpPr/>
          <p:nvPr/>
        </p:nvGrpSpPr>
        <p:grpSpPr>
          <a:xfrm>
            <a:off x="6303374" y="4338307"/>
            <a:ext cx="30455" cy="30455"/>
            <a:chOff x="7944061" y="2590660"/>
            <a:chExt cx="54141" cy="54141"/>
          </a:xfrm>
        </p:grpSpPr>
        <p:cxnSp>
          <p:nvCxnSpPr>
            <p:cNvPr id="1292" name="Straight Connector 129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Straight Connector 129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4" name="Group 1293"/>
          <p:cNvGrpSpPr/>
          <p:nvPr/>
        </p:nvGrpSpPr>
        <p:grpSpPr>
          <a:xfrm>
            <a:off x="6329994" y="4338307"/>
            <a:ext cx="30455" cy="30455"/>
            <a:chOff x="7944061" y="2590660"/>
            <a:chExt cx="54141" cy="54141"/>
          </a:xfrm>
        </p:grpSpPr>
        <p:cxnSp>
          <p:nvCxnSpPr>
            <p:cNvPr id="1295" name="Straight Connector 129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Connector 129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7" name="Group 1296"/>
          <p:cNvGrpSpPr/>
          <p:nvPr/>
        </p:nvGrpSpPr>
        <p:grpSpPr>
          <a:xfrm>
            <a:off x="6359138" y="4338307"/>
            <a:ext cx="30455" cy="30455"/>
            <a:chOff x="7944061" y="2590660"/>
            <a:chExt cx="54141" cy="54141"/>
          </a:xfrm>
        </p:grpSpPr>
        <p:cxnSp>
          <p:nvCxnSpPr>
            <p:cNvPr id="1298" name="Straight Connector 129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Straight Connector 129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0" name="Group 1299"/>
          <p:cNvGrpSpPr/>
          <p:nvPr/>
        </p:nvGrpSpPr>
        <p:grpSpPr>
          <a:xfrm>
            <a:off x="6388427" y="4338307"/>
            <a:ext cx="30455" cy="30455"/>
            <a:chOff x="7944061" y="2590660"/>
            <a:chExt cx="54141" cy="54141"/>
          </a:xfrm>
        </p:grpSpPr>
        <p:cxnSp>
          <p:nvCxnSpPr>
            <p:cNvPr id="1301" name="Straight Connector 130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Straight Connector 130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3" name="Group 1302"/>
          <p:cNvGrpSpPr/>
          <p:nvPr/>
        </p:nvGrpSpPr>
        <p:grpSpPr>
          <a:xfrm>
            <a:off x="6370519" y="4338307"/>
            <a:ext cx="30455" cy="30455"/>
            <a:chOff x="7944061" y="2590660"/>
            <a:chExt cx="54141" cy="54141"/>
          </a:xfrm>
        </p:grpSpPr>
        <p:cxnSp>
          <p:nvCxnSpPr>
            <p:cNvPr id="1304" name="Straight Connector 130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Straight Connector 130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6" name="Group 1305"/>
          <p:cNvGrpSpPr/>
          <p:nvPr/>
        </p:nvGrpSpPr>
        <p:grpSpPr>
          <a:xfrm>
            <a:off x="6417962" y="4338307"/>
            <a:ext cx="30455" cy="30455"/>
            <a:chOff x="7944061" y="2590660"/>
            <a:chExt cx="54141" cy="54141"/>
          </a:xfrm>
        </p:grpSpPr>
        <p:cxnSp>
          <p:nvCxnSpPr>
            <p:cNvPr id="1307" name="Straight Connector 130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9" name="Group 1308"/>
          <p:cNvGrpSpPr/>
          <p:nvPr/>
        </p:nvGrpSpPr>
        <p:grpSpPr>
          <a:xfrm>
            <a:off x="6403297" y="4338307"/>
            <a:ext cx="30455" cy="30455"/>
            <a:chOff x="7944061" y="2590660"/>
            <a:chExt cx="54141" cy="54141"/>
          </a:xfrm>
        </p:grpSpPr>
        <p:cxnSp>
          <p:nvCxnSpPr>
            <p:cNvPr id="1310" name="Straight Connector 130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Straight Connector 131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2" name="Group 1311"/>
          <p:cNvGrpSpPr/>
          <p:nvPr/>
        </p:nvGrpSpPr>
        <p:grpSpPr>
          <a:xfrm>
            <a:off x="6446463" y="4338307"/>
            <a:ext cx="30455" cy="30455"/>
            <a:chOff x="7944061" y="2590660"/>
            <a:chExt cx="54141" cy="54141"/>
          </a:xfrm>
        </p:grpSpPr>
        <p:cxnSp>
          <p:nvCxnSpPr>
            <p:cNvPr id="1313" name="Straight Connector 131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Straight Connector 131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5" name="Group 1314"/>
          <p:cNvGrpSpPr/>
          <p:nvPr/>
        </p:nvGrpSpPr>
        <p:grpSpPr>
          <a:xfrm>
            <a:off x="6474255" y="4338307"/>
            <a:ext cx="30455" cy="30455"/>
            <a:chOff x="7944061" y="2590660"/>
            <a:chExt cx="54141" cy="54141"/>
          </a:xfrm>
        </p:grpSpPr>
        <p:cxnSp>
          <p:nvCxnSpPr>
            <p:cNvPr id="1316" name="Straight Connector 131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Straight Connector 131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8" name="Group 1317"/>
          <p:cNvGrpSpPr/>
          <p:nvPr/>
        </p:nvGrpSpPr>
        <p:grpSpPr>
          <a:xfrm>
            <a:off x="6488142" y="4338307"/>
            <a:ext cx="30455" cy="30455"/>
            <a:chOff x="7944061" y="2590660"/>
            <a:chExt cx="54141" cy="54141"/>
          </a:xfrm>
        </p:grpSpPr>
        <p:cxnSp>
          <p:nvCxnSpPr>
            <p:cNvPr id="1319" name="Straight Connector 131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1" name="Group 1320"/>
          <p:cNvGrpSpPr/>
          <p:nvPr/>
        </p:nvGrpSpPr>
        <p:grpSpPr>
          <a:xfrm>
            <a:off x="6533099" y="4338307"/>
            <a:ext cx="30455" cy="30455"/>
            <a:chOff x="7944061" y="2590660"/>
            <a:chExt cx="54141" cy="54141"/>
          </a:xfrm>
        </p:grpSpPr>
        <p:cxnSp>
          <p:nvCxnSpPr>
            <p:cNvPr id="1322" name="Straight Connector 132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4" name="Group 1323"/>
          <p:cNvGrpSpPr/>
          <p:nvPr/>
        </p:nvGrpSpPr>
        <p:grpSpPr>
          <a:xfrm>
            <a:off x="6510352" y="4338307"/>
            <a:ext cx="30455" cy="30455"/>
            <a:chOff x="7944061" y="2590660"/>
            <a:chExt cx="54141" cy="54141"/>
          </a:xfrm>
        </p:grpSpPr>
        <p:cxnSp>
          <p:nvCxnSpPr>
            <p:cNvPr id="1325" name="Straight Connector 132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Straight Connector 132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7" name="Group 1326"/>
          <p:cNvGrpSpPr/>
          <p:nvPr/>
        </p:nvGrpSpPr>
        <p:grpSpPr>
          <a:xfrm>
            <a:off x="6548006" y="4338307"/>
            <a:ext cx="30455" cy="30455"/>
            <a:chOff x="7944061" y="2590660"/>
            <a:chExt cx="54141" cy="54141"/>
          </a:xfrm>
        </p:grpSpPr>
        <p:cxnSp>
          <p:nvCxnSpPr>
            <p:cNvPr id="1328" name="Straight Connector 132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Straight Connector 132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0" name="Group 1329"/>
          <p:cNvGrpSpPr/>
          <p:nvPr/>
        </p:nvGrpSpPr>
        <p:grpSpPr>
          <a:xfrm>
            <a:off x="6566231" y="4338307"/>
            <a:ext cx="30455" cy="30455"/>
            <a:chOff x="7944061" y="2590660"/>
            <a:chExt cx="54141" cy="54141"/>
          </a:xfrm>
        </p:grpSpPr>
        <p:cxnSp>
          <p:nvCxnSpPr>
            <p:cNvPr id="1331" name="Straight Connector 133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Straight Connector 133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3" name="Group 1332"/>
          <p:cNvGrpSpPr/>
          <p:nvPr/>
        </p:nvGrpSpPr>
        <p:grpSpPr>
          <a:xfrm>
            <a:off x="6581459" y="4338307"/>
            <a:ext cx="30455" cy="30455"/>
            <a:chOff x="7944061" y="2590660"/>
            <a:chExt cx="54141" cy="54141"/>
          </a:xfrm>
        </p:grpSpPr>
        <p:cxnSp>
          <p:nvCxnSpPr>
            <p:cNvPr id="1334" name="Straight Connector 133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6" name="Group 1335"/>
          <p:cNvGrpSpPr/>
          <p:nvPr/>
        </p:nvGrpSpPr>
        <p:grpSpPr>
          <a:xfrm>
            <a:off x="6604944" y="4338307"/>
            <a:ext cx="30455" cy="30455"/>
            <a:chOff x="7944061" y="2590660"/>
            <a:chExt cx="54141" cy="54141"/>
          </a:xfrm>
        </p:grpSpPr>
        <p:cxnSp>
          <p:nvCxnSpPr>
            <p:cNvPr id="1337" name="Straight Connector 133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9" name="Group 1338"/>
          <p:cNvGrpSpPr/>
          <p:nvPr/>
        </p:nvGrpSpPr>
        <p:grpSpPr>
          <a:xfrm>
            <a:off x="6624029" y="4338307"/>
            <a:ext cx="30455" cy="30455"/>
            <a:chOff x="7944061" y="2590660"/>
            <a:chExt cx="54141" cy="54141"/>
          </a:xfrm>
        </p:grpSpPr>
        <p:cxnSp>
          <p:nvCxnSpPr>
            <p:cNvPr id="1340" name="Straight Connector 133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2" name="Group 1341"/>
          <p:cNvGrpSpPr/>
          <p:nvPr/>
        </p:nvGrpSpPr>
        <p:grpSpPr>
          <a:xfrm>
            <a:off x="6676337" y="4338307"/>
            <a:ext cx="30455" cy="30455"/>
            <a:chOff x="7944061" y="2590660"/>
            <a:chExt cx="54141" cy="54141"/>
          </a:xfrm>
        </p:grpSpPr>
        <p:cxnSp>
          <p:nvCxnSpPr>
            <p:cNvPr id="1343" name="Straight Connector 134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Connector 134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5" name="Group 1344"/>
          <p:cNvGrpSpPr/>
          <p:nvPr/>
        </p:nvGrpSpPr>
        <p:grpSpPr>
          <a:xfrm>
            <a:off x="6647222" y="4338307"/>
            <a:ext cx="30455" cy="30455"/>
            <a:chOff x="7944061" y="2590660"/>
            <a:chExt cx="54141" cy="54141"/>
          </a:xfrm>
        </p:grpSpPr>
        <p:cxnSp>
          <p:nvCxnSpPr>
            <p:cNvPr id="1346" name="Straight Connector 134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8" name="Group 1347"/>
          <p:cNvGrpSpPr/>
          <p:nvPr/>
        </p:nvGrpSpPr>
        <p:grpSpPr>
          <a:xfrm>
            <a:off x="6704113" y="4338307"/>
            <a:ext cx="30455" cy="30455"/>
            <a:chOff x="7944061" y="2590660"/>
            <a:chExt cx="54141" cy="54141"/>
          </a:xfrm>
        </p:grpSpPr>
        <p:cxnSp>
          <p:nvCxnSpPr>
            <p:cNvPr id="1349" name="Straight Connector 134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Connector 134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1" name="Group 1350"/>
          <p:cNvGrpSpPr/>
          <p:nvPr/>
        </p:nvGrpSpPr>
        <p:grpSpPr>
          <a:xfrm>
            <a:off x="6720531" y="4338307"/>
            <a:ext cx="30455" cy="30455"/>
            <a:chOff x="7944061" y="2590660"/>
            <a:chExt cx="54141" cy="54141"/>
          </a:xfrm>
        </p:grpSpPr>
        <p:cxnSp>
          <p:nvCxnSpPr>
            <p:cNvPr id="1352" name="Straight Connector 135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Connector 135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4" name="Group 1353"/>
          <p:cNvGrpSpPr/>
          <p:nvPr/>
        </p:nvGrpSpPr>
        <p:grpSpPr>
          <a:xfrm>
            <a:off x="6738437" y="4338307"/>
            <a:ext cx="30455" cy="30455"/>
            <a:chOff x="7944061" y="2590660"/>
            <a:chExt cx="54141" cy="54141"/>
          </a:xfrm>
        </p:grpSpPr>
        <p:cxnSp>
          <p:nvCxnSpPr>
            <p:cNvPr id="1355" name="Straight Connector 135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7" name="Group 1356"/>
          <p:cNvGrpSpPr/>
          <p:nvPr/>
        </p:nvGrpSpPr>
        <p:grpSpPr>
          <a:xfrm>
            <a:off x="6768890" y="4338307"/>
            <a:ext cx="30455" cy="30455"/>
            <a:chOff x="7944061" y="2590660"/>
            <a:chExt cx="54141" cy="54141"/>
          </a:xfrm>
        </p:grpSpPr>
        <p:cxnSp>
          <p:nvCxnSpPr>
            <p:cNvPr id="1358" name="Straight Connector 135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Connector 135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0" name="Group 1359"/>
          <p:cNvGrpSpPr/>
          <p:nvPr/>
        </p:nvGrpSpPr>
        <p:grpSpPr>
          <a:xfrm>
            <a:off x="6798910" y="4338307"/>
            <a:ext cx="30455" cy="30455"/>
            <a:chOff x="7944061" y="2590660"/>
            <a:chExt cx="54141" cy="54141"/>
          </a:xfrm>
        </p:grpSpPr>
        <p:cxnSp>
          <p:nvCxnSpPr>
            <p:cNvPr id="1361" name="Straight Connector 136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3" name="Group 1362"/>
          <p:cNvGrpSpPr/>
          <p:nvPr/>
        </p:nvGrpSpPr>
        <p:grpSpPr>
          <a:xfrm>
            <a:off x="6814138" y="4338307"/>
            <a:ext cx="30455" cy="30455"/>
            <a:chOff x="7944061" y="2590660"/>
            <a:chExt cx="54141" cy="54141"/>
          </a:xfrm>
        </p:grpSpPr>
        <p:cxnSp>
          <p:nvCxnSpPr>
            <p:cNvPr id="1364" name="Straight Connector 136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Connector 136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6" name="Group 1365"/>
          <p:cNvGrpSpPr/>
          <p:nvPr/>
        </p:nvGrpSpPr>
        <p:grpSpPr>
          <a:xfrm>
            <a:off x="6848653" y="4338307"/>
            <a:ext cx="30455" cy="30455"/>
            <a:chOff x="7944061" y="2590660"/>
            <a:chExt cx="54141" cy="54141"/>
          </a:xfrm>
        </p:grpSpPr>
        <p:cxnSp>
          <p:nvCxnSpPr>
            <p:cNvPr id="1367" name="Straight Connector 136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Connector 136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9" name="Group 1368"/>
          <p:cNvGrpSpPr/>
          <p:nvPr/>
        </p:nvGrpSpPr>
        <p:grpSpPr>
          <a:xfrm>
            <a:off x="6915626" y="4338307"/>
            <a:ext cx="30455" cy="30455"/>
            <a:chOff x="7944061" y="2590660"/>
            <a:chExt cx="54141" cy="54141"/>
          </a:xfrm>
        </p:grpSpPr>
        <p:cxnSp>
          <p:nvCxnSpPr>
            <p:cNvPr id="1370" name="Straight Connector 136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2" name="Group 1371"/>
          <p:cNvGrpSpPr/>
          <p:nvPr/>
        </p:nvGrpSpPr>
        <p:grpSpPr>
          <a:xfrm>
            <a:off x="7012719" y="4338307"/>
            <a:ext cx="30455" cy="30455"/>
            <a:chOff x="7944061" y="2590660"/>
            <a:chExt cx="54141" cy="54141"/>
          </a:xfrm>
        </p:grpSpPr>
        <p:cxnSp>
          <p:nvCxnSpPr>
            <p:cNvPr id="1373" name="Straight Connector 137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5" name="Group 1374"/>
          <p:cNvGrpSpPr/>
          <p:nvPr/>
        </p:nvGrpSpPr>
        <p:grpSpPr>
          <a:xfrm>
            <a:off x="7030255" y="4338307"/>
            <a:ext cx="30455" cy="30455"/>
            <a:chOff x="7944061" y="2590660"/>
            <a:chExt cx="54141" cy="54141"/>
          </a:xfrm>
        </p:grpSpPr>
        <p:cxnSp>
          <p:nvCxnSpPr>
            <p:cNvPr id="1376" name="Straight Connector 137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8" name="Group 1377"/>
          <p:cNvGrpSpPr/>
          <p:nvPr/>
        </p:nvGrpSpPr>
        <p:grpSpPr>
          <a:xfrm>
            <a:off x="7045481" y="4338307"/>
            <a:ext cx="30455" cy="30455"/>
            <a:chOff x="7944061" y="2590660"/>
            <a:chExt cx="54141" cy="54141"/>
          </a:xfrm>
        </p:grpSpPr>
        <p:cxnSp>
          <p:nvCxnSpPr>
            <p:cNvPr id="1379" name="Straight Connector 137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Connector 137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1" name="Group 1380"/>
          <p:cNvGrpSpPr/>
          <p:nvPr/>
        </p:nvGrpSpPr>
        <p:grpSpPr>
          <a:xfrm>
            <a:off x="7097719" y="4338307"/>
            <a:ext cx="30455" cy="30455"/>
            <a:chOff x="7944061" y="2590660"/>
            <a:chExt cx="54141" cy="54141"/>
          </a:xfrm>
        </p:grpSpPr>
        <p:cxnSp>
          <p:nvCxnSpPr>
            <p:cNvPr id="1382" name="Straight Connector 138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Straight Connector 138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4" name="Group 1383"/>
          <p:cNvGrpSpPr/>
          <p:nvPr/>
        </p:nvGrpSpPr>
        <p:grpSpPr>
          <a:xfrm>
            <a:off x="7118228" y="4338307"/>
            <a:ext cx="30455" cy="30455"/>
            <a:chOff x="7944061" y="2590660"/>
            <a:chExt cx="54141" cy="54141"/>
          </a:xfrm>
        </p:grpSpPr>
        <p:cxnSp>
          <p:nvCxnSpPr>
            <p:cNvPr id="1385" name="Straight Connector 138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7" name="Group 1386"/>
          <p:cNvGrpSpPr/>
          <p:nvPr/>
        </p:nvGrpSpPr>
        <p:grpSpPr>
          <a:xfrm>
            <a:off x="7365512" y="4338307"/>
            <a:ext cx="30455" cy="30455"/>
            <a:chOff x="7944061" y="2590660"/>
            <a:chExt cx="54141" cy="54141"/>
          </a:xfrm>
        </p:grpSpPr>
        <p:cxnSp>
          <p:nvCxnSpPr>
            <p:cNvPr id="1388" name="Straight Connector 138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0" name="Group 1389"/>
          <p:cNvGrpSpPr/>
          <p:nvPr/>
        </p:nvGrpSpPr>
        <p:grpSpPr>
          <a:xfrm>
            <a:off x="7554908" y="4338307"/>
            <a:ext cx="30455" cy="30455"/>
            <a:chOff x="7944061" y="2590660"/>
            <a:chExt cx="54141" cy="54141"/>
          </a:xfrm>
        </p:grpSpPr>
        <p:cxnSp>
          <p:nvCxnSpPr>
            <p:cNvPr id="1391" name="Straight Connector 139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3" name="Group 1392"/>
          <p:cNvGrpSpPr/>
          <p:nvPr/>
        </p:nvGrpSpPr>
        <p:grpSpPr>
          <a:xfrm>
            <a:off x="7693476" y="4338307"/>
            <a:ext cx="30455" cy="30455"/>
            <a:chOff x="7944061" y="2590660"/>
            <a:chExt cx="54141" cy="54141"/>
          </a:xfrm>
        </p:grpSpPr>
        <p:cxnSp>
          <p:nvCxnSpPr>
            <p:cNvPr id="1394" name="Straight Connector 139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Connector 139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6" name="Group 1395"/>
          <p:cNvGrpSpPr/>
          <p:nvPr/>
        </p:nvGrpSpPr>
        <p:grpSpPr>
          <a:xfrm>
            <a:off x="7294452" y="4178530"/>
            <a:ext cx="30455" cy="30455"/>
            <a:chOff x="7944061" y="2590660"/>
            <a:chExt cx="54141" cy="54141"/>
          </a:xfrm>
        </p:grpSpPr>
        <p:cxnSp>
          <p:nvCxnSpPr>
            <p:cNvPr id="1397" name="Straight Connector 139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Straight Connector 139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9" name="Group 1398"/>
          <p:cNvGrpSpPr/>
          <p:nvPr/>
        </p:nvGrpSpPr>
        <p:grpSpPr>
          <a:xfrm>
            <a:off x="7176651" y="4178530"/>
            <a:ext cx="30455" cy="30455"/>
            <a:chOff x="7944061" y="2590660"/>
            <a:chExt cx="54141" cy="54141"/>
          </a:xfrm>
        </p:grpSpPr>
        <p:cxnSp>
          <p:nvCxnSpPr>
            <p:cNvPr id="1400" name="Straight Connector 139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Straight Connector 140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2" name="Group 1401"/>
          <p:cNvGrpSpPr/>
          <p:nvPr/>
        </p:nvGrpSpPr>
        <p:grpSpPr>
          <a:xfrm>
            <a:off x="7153386" y="4178530"/>
            <a:ext cx="30455" cy="30455"/>
            <a:chOff x="7944061" y="2590660"/>
            <a:chExt cx="54141" cy="54141"/>
          </a:xfrm>
        </p:grpSpPr>
        <p:cxnSp>
          <p:nvCxnSpPr>
            <p:cNvPr id="1403" name="Straight Connector 140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5" name="Group 1404"/>
          <p:cNvGrpSpPr/>
          <p:nvPr/>
        </p:nvGrpSpPr>
        <p:grpSpPr>
          <a:xfrm>
            <a:off x="7099058" y="4178530"/>
            <a:ext cx="30455" cy="30455"/>
            <a:chOff x="7944061" y="2590660"/>
            <a:chExt cx="54141" cy="54141"/>
          </a:xfrm>
        </p:grpSpPr>
        <p:cxnSp>
          <p:nvCxnSpPr>
            <p:cNvPr id="1406" name="Straight Connector 140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8" name="Group 1407"/>
          <p:cNvGrpSpPr/>
          <p:nvPr/>
        </p:nvGrpSpPr>
        <p:grpSpPr>
          <a:xfrm>
            <a:off x="6876429" y="4178530"/>
            <a:ext cx="30455" cy="30455"/>
            <a:chOff x="7944061" y="2590660"/>
            <a:chExt cx="54141" cy="54141"/>
          </a:xfrm>
        </p:grpSpPr>
        <p:cxnSp>
          <p:nvCxnSpPr>
            <p:cNvPr id="1409" name="Straight Connector 140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Connector 140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1" name="Group 1410"/>
          <p:cNvGrpSpPr/>
          <p:nvPr/>
        </p:nvGrpSpPr>
        <p:grpSpPr>
          <a:xfrm>
            <a:off x="6861201" y="4178530"/>
            <a:ext cx="30455" cy="30455"/>
            <a:chOff x="7944061" y="2590660"/>
            <a:chExt cx="54141" cy="54141"/>
          </a:xfrm>
        </p:grpSpPr>
        <p:cxnSp>
          <p:nvCxnSpPr>
            <p:cNvPr id="1412" name="Straight Connector 141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Straight Connector 141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4" name="Group 1413"/>
          <p:cNvGrpSpPr/>
          <p:nvPr/>
        </p:nvGrpSpPr>
        <p:grpSpPr>
          <a:xfrm>
            <a:off x="6844160" y="4178530"/>
            <a:ext cx="30455" cy="30455"/>
            <a:chOff x="7944061" y="2590660"/>
            <a:chExt cx="54141" cy="54141"/>
          </a:xfrm>
        </p:grpSpPr>
        <p:cxnSp>
          <p:nvCxnSpPr>
            <p:cNvPr id="1415" name="Straight Connector 141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Straight Connector 141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7" name="Group 1416"/>
          <p:cNvGrpSpPr/>
          <p:nvPr/>
        </p:nvGrpSpPr>
        <p:grpSpPr>
          <a:xfrm>
            <a:off x="6828934" y="4178530"/>
            <a:ext cx="30455" cy="30455"/>
            <a:chOff x="7944061" y="2590660"/>
            <a:chExt cx="54141" cy="54141"/>
          </a:xfrm>
        </p:grpSpPr>
        <p:cxnSp>
          <p:nvCxnSpPr>
            <p:cNvPr id="1418" name="Straight Connector 141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Straight Connector 141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0" name="Group 1419"/>
          <p:cNvGrpSpPr/>
          <p:nvPr/>
        </p:nvGrpSpPr>
        <p:grpSpPr>
          <a:xfrm>
            <a:off x="6813540" y="4178530"/>
            <a:ext cx="30455" cy="30455"/>
            <a:chOff x="7944061" y="2590660"/>
            <a:chExt cx="54141" cy="54141"/>
          </a:xfrm>
        </p:grpSpPr>
        <p:cxnSp>
          <p:nvCxnSpPr>
            <p:cNvPr id="1421" name="Straight Connector 142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Straight Connector 142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" name="Group 1422"/>
          <p:cNvGrpSpPr/>
          <p:nvPr/>
        </p:nvGrpSpPr>
        <p:grpSpPr>
          <a:xfrm>
            <a:off x="6798314" y="4178530"/>
            <a:ext cx="30455" cy="30455"/>
            <a:chOff x="7944061" y="2590660"/>
            <a:chExt cx="54141" cy="54141"/>
          </a:xfrm>
        </p:grpSpPr>
        <p:cxnSp>
          <p:nvCxnSpPr>
            <p:cNvPr id="1424" name="Straight Connector 142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Straight Connector 142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6" name="Group 1425"/>
          <p:cNvGrpSpPr/>
          <p:nvPr/>
        </p:nvGrpSpPr>
        <p:grpSpPr>
          <a:xfrm>
            <a:off x="6783684" y="4178530"/>
            <a:ext cx="30455" cy="30455"/>
            <a:chOff x="7944061" y="2590660"/>
            <a:chExt cx="54141" cy="54141"/>
          </a:xfrm>
        </p:grpSpPr>
        <p:cxnSp>
          <p:nvCxnSpPr>
            <p:cNvPr id="1427" name="Straight Connector 142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Straight Connector 142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9" name="Group 1428"/>
          <p:cNvGrpSpPr/>
          <p:nvPr/>
        </p:nvGrpSpPr>
        <p:grpSpPr>
          <a:xfrm>
            <a:off x="6740214" y="4178530"/>
            <a:ext cx="30455" cy="30455"/>
            <a:chOff x="7944061" y="2590660"/>
            <a:chExt cx="54141" cy="54141"/>
          </a:xfrm>
        </p:grpSpPr>
        <p:cxnSp>
          <p:nvCxnSpPr>
            <p:cNvPr id="1430" name="Straight Connector 142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Straight Connector 143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2" name="Group 1431"/>
          <p:cNvGrpSpPr/>
          <p:nvPr/>
        </p:nvGrpSpPr>
        <p:grpSpPr>
          <a:xfrm>
            <a:off x="6754529" y="4178530"/>
            <a:ext cx="30455" cy="30455"/>
            <a:chOff x="7944061" y="2590660"/>
            <a:chExt cx="54141" cy="54141"/>
          </a:xfrm>
        </p:grpSpPr>
        <p:cxnSp>
          <p:nvCxnSpPr>
            <p:cNvPr id="1433" name="Straight Connector 143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Straight Connector 143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5" name="Group 1434"/>
          <p:cNvGrpSpPr/>
          <p:nvPr/>
        </p:nvGrpSpPr>
        <p:grpSpPr>
          <a:xfrm>
            <a:off x="6727227" y="4178530"/>
            <a:ext cx="30455" cy="30455"/>
            <a:chOff x="7944061" y="2590660"/>
            <a:chExt cx="54141" cy="54141"/>
          </a:xfrm>
        </p:grpSpPr>
        <p:cxnSp>
          <p:nvCxnSpPr>
            <p:cNvPr id="1436" name="Straight Connector 143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Straight Connector 143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8" name="Group 1437"/>
          <p:cNvGrpSpPr/>
          <p:nvPr/>
        </p:nvGrpSpPr>
        <p:grpSpPr>
          <a:xfrm>
            <a:off x="6712836" y="4178530"/>
            <a:ext cx="30455" cy="30455"/>
            <a:chOff x="7944061" y="2590660"/>
            <a:chExt cx="54141" cy="54141"/>
          </a:xfrm>
        </p:grpSpPr>
        <p:cxnSp>
          <p:nvCxnSpPr>
            <p:cNvPr id="1439" name="Straight Connector 143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Connector 143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1" name="Group 1440"/>
          <p:cNvGrpSpPr/>
          <p:nvPr/>
        </p:nvGrpSpPr>
        <p:grpSpPr>
          <a:xfrm>
            <a:off x="6697608" y="4178530"/>
            <a:ext cx="30455" cy="30455"/>
            <a:chOff x="7944061" y="2590660"/>
            <a:chExt cx="54141" cy="54141"/>
          </a:xfrm>
        </p:grpSpPr>
        <p:cxnSp>
          <p:nvCxnSpPr>
            <p:cNvPr id="1442" name="Straight Connector 144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3" name="Straight Connector 144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4" name="Group 1443"/>
          <p:cNvGrpSpPr/>
          <p:nvPr/>
        </p:nvGrpSpPr>
        <p:grpSpPr>
          <a:xfrm>
            <a:off x="6682382" y="4178530"/>
            <a:ext cx="30455" cy="30455"/>
            <a:chOff x="7944061" y="2590660"/>
            <a:chExt cx="54141" cy="54141"/>
          </a:xfrm>
        </p:grpSpPr>
        <p:cxnSp>
          <p:nvCxnSpPr>
            <p:cNvPr id="1445" name="Straight Connector 144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Straight Connector 144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7" name="Group 1446"/>
          <p:cNvGrpSpPr/>
          <p:nvPr/>
        </p:nvGrpSpPr>
        <p:grpSpPr>
          <a:xfrm>
            <a:off x="6663422" y="4178530"/>
            <a:ext cx="30455" cy="30455"/>
            <a:chOff x="7944061" y="2590660"/>
            <a:chExt cx="54141" cy="54141"/>
          </a:xfrm>
        </p:grpSpPr>
        <p:cxnSp>
          <p:nvCxnSpPr>
            <p:cNvPr id="1448" name="Straight Connector 144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0" name="Group 1449"/>
          <p:cNvGrpSpPr/>
          <p:nvPr/>
        </p:nvGrpSpPr>
        <p:grpSpPr>
          <a:xfrm>
            <a:off x="6651927" y="4178530"/>
            <a:ext cx="30455" cy="30455"/>
            <a:chOff x="7944061" y="2590660"/>
            <a:chExt cx="54141" cy="54141"/>
          </a:xfrm>
        </p:grpSpPr>
        <p:cxnSp>
          <p:nvCxnSpPr>
            <p:cNvPr id="1451" name="Straight Connector 145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Straight Connector 145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3" name="Group 1452"/>
          <p:cNvGrpSpPr/>
          <p:nvPr/>
        </p:nvGrpSpPr>
        <p:grpSpPr>
          <a:xfrm>
            <a:off x="6631994" y="4178530"/>
            <a:ext cx="30455" cy="30455"/>
            <a:chOff x="7944061" y="2590660"/>
            <a:chExt cx="54141" cy="54141"/>
          </a:xfrm>
        </p:grpSpPr>
        <p:cxnSp>
          <p:nvCxnSpPr>
            <p:cNvPr id="1454" name="Straight Connector 145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5" name="Straight Connector 145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6" name="Group 1455"/>
          <p:cNvGrpSpPr/>
          <p:nvPr/>
        </p:nvGrpSpPr>
        <p:grpSpPr>
          <a:xfrm>
            <a:off x="6601540" y="4178530"/>
            <a:ext cx="30455" cy="30455"/>
            <a:chOff x="7944061" y="2590660"/>
            <a:chExt cx="54141" cy="54141"/>
          </a:xfrm>
        </p:grpSpPr>
        <p:cxnSp>
          <p:nvCxnSpPr>
            <p:cNvPr id="1457" name="Straight Connector 145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Connector 145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9" name="Group 1458"/>
          <p:cNvGrpSpPr/>
          <p:nvPr/>
        </p:nvGrpSpPr>
        <p:grpSpPr>
          <a:xfrm>
            <a:off x="6574160" y="4178530"/>
            <a:ext cx="30455" cy="30455"/>
            <a:chOff x="7944061" y="2590660"/>
            <a:chExt cx="54141" cy="54141"/>
          </a:xfrm>
        </p:grpSpPr>
        <p:cxnSp>
          <p:nvCxnSpPr>
            <p:cNvPr id="1460" name="Straight Connector 145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Straight Connector 146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2" name="Group 1461"/>
          <p:cNvGrpSpPr/>
          <p:nvPr/>
        </p:nvGrpSpPr>
        <p:grpSpPr>
          <a:xfrm>
            <a:off x="6544169" y="4178530"/>
            <a:ext cx="30455" cy="30455"/>
            <a:chOff x="7944061" y="2590660"/>
            <a:chExt cx="54141" cy="54141"/>
          </a:xfrm>
        </p:grpSpPr>
        <p:cxnSp>
          <p:nvCxnSpPr>
            <p:cNvPr id="1463" name="Straight Connector 146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Straight Connector 146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5" name="Group 1464"/>
          <p:cNvGrpSpPr/>
          <p:nvPr/>
        </p:nvGrpSpPr>
        <p:grpSpPr>
          <a:xfrm>
            <a:off x="6530339" y="4178530"/>
            <a:ext cx="30455" cy="30455"/>
            <a:chOff x="7944061" y="2590660"/>
            <a:chExt cx="54141" cy="54141"/>
          </a:xfrm>
        </p:grpSpPr>
        <p:cxnSp>
          <p:nvCxnSpPr>
            <p:cNvPr id="1466" name="Straight Connector 146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7" name="Straight Connector 146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8" name="Group 1467"/>
          <p:cNvGrpSpPr/>
          <p:nvPr/>
        </p:nvGrpSpPr>
        <p:grpSpPr>
          <a:xfrm>
            <a:off x="6517001" y="4178530"/>
            <a:ext cx="30455" cy="30455"/>
            <a:chOff x="7944061" y="2590660"/>
            <a:chExt cx="54141" cy="54141"/>
          </a:xfrm>
        </p:grpSpPr>
        <p:cxnSp>
          <p:nvCxnSpPr>
            <p:cNvPr id="1469" name="Straight Connector 146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0" name="Straight Connector 146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1" name="Group 1470"/>
          <p:cNvGrpSpPr/>
          <p:nvPr/>
        </p:nvGrpSpPr>
        <p:grpSpPr>
          <a:xfrm>
            <a:off x="6499757" y="4178530"/>
            <a:ext cx="30455" cy="30455"/>
            <a:chOff x="7944061" y="2590660"/>
            <a:chExt cx="54141" cy="54141"/>
          </a:xfrm>
        </p:grpSpPr>
        <p:cxnSp>
          <p:nvCxnSpPr>
            <p:cNvPr id="1472" name="Straight Connector 147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Connector 147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4" name="Group 1473"/>
          <p:cNvGrpSpPr/>
          <p:nvPr/>
        </p:nvGrpSpPr>
        <p:grpSpPr>
          <a:xfrm>
            <a:off x="6475578" y="4178530"/>
            <a:ext cx="30455" cy="30455"/>
            <a:chOff x="7944061" y="2590660"/>
            <a:chExt cx="54141" cy="54141"/>
          </a:xfrm>
        </p:grpSpPr>
        <p:cxnSp>
          <p:nvCxnSpPr>
            <p:cNvPr id="1475" name="Straight Connector 147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Straight Connector 147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7" name="Group 1476"/>
          <p:cNvGrpSpPr/>
          <p:nvPr/>
        </p:nvGrpSpPr>
        <p:grpSpPr>
          <a:xfrm>
            <a:off x="6460350" y="4178530"/>
            <a:ext cx="30455" cy="30455"/>
            <a:chOff x="7944061" y="2590660"/>
            <a:chExt cx="54141" cy="54141"/>
          </a:xfrm>
        </p:grpSpPr>
        <p:cxnSp>
          <p:nvCxnSpPr>
            <p:cNvPr id="1478" name="Straight Connector 147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9" name="Straight Connector 147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0" name="Group 1479"/>
          <p:cNvGrpSpPr/>
          <p:nvPr/>
        </p:nvGrpSpPr>
        <p:grpSpPr>
          <a:xfrm>
            <a:off x="6434261" y="4178530"/>
            <a:ext cx="30455" cy="30455"/>
            <a:chOff x="7944061" y="2590660"/>
            <a:chExt cx="54141" cy="54141"/>
          </a:xfrm>
        </p:grpSpPr>
        <p:cxnSp>
          <p:nvCxnSpPr>
            <p:cNvPr id="1481" name="Straight Connector 148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2" name="Straight Connector 148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3" name="Group 1482"/>
          <p:cNvGrpSpPr/>
          <p:nvPr/>
        </p:nvGrpSpPr>
        <p:grpSpPr>
          <a:xfrm>
            <a:off x="6403808" y="4178530"/>
            <a:ext cx="30455" cy="30455"/>
            <a:chOff x="7944061" y="2590660"/>
            <a:chExt cx="54141" cy="54141"/>
          </a:xfrm>
        </p:grpSpPr>
        <p:cxnSp>
          <p:nvCxnSpPr>
            <p:cNvPr id="1484" name="Straight Connector 148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Straight Connector 148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6" name="Group 1485"/>
          <p:cNvGrpSpPr/>
          <p:nvPr/>
        </p:nvGrpSpPr>
        <p:grpSpPr>
          <a:xfrm>
            <a:off x="6379697" y="4178530"/>
            <a:ext cx="30455" cy="30455"/>
            <a:chOff x="7944061" y="2590660"/>
            <a:chExt cx="54141" cy="54141"/>
          </a:xfrm>
        </p:grpSpPr>
        <p:cxnSp>
          <p:nvCxnSpPr>
            <p:cNvPr id="1487" name="Straight Connector 148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Straight Connector 148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9" name="Group 1488"/>
          <p:cNvGrpSpPr/>
          <p:nvPr/>
        </p:nvGrpSpPr>
        <p:grpSpPr>
          <a:xfrm>
            <a:off x="6362549" y="4178530"/>
            <a:ext cx="30455" cy="30455"/>
            <a:chOff x="7944061" y="2590660"/>
            <a:chExt cx="54141" cy="54141"/>
          </a:xfrm>
        </p:grpSpPr>
        <p:cxnSp>
          <p:nvCxnSpPr>
            <p:cNvPr id="1490" name="Straight Connector 148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1" name="Straight Connector 149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2" name="Group 1491"/>
          <p:cNvGrpSpPr/>
          <p:nvPr/>
        </p:nvGrpSpPr>
        <p:grpSpPr>
          <a:xfrm>
            <a:off x="6346732" y="4178530"/>
            <a:ext cx="30455" cy="30455"/>
            <a:chOff x="7944061" y="2590660"/>
            <a:chExt cx="54141" cy="54141"/>
          </a:xfrm>
        </p:grpSpPr>
        <p:cxnSp>
          <p:nvCxnSpPr>
            <p:cNvPr id="1493" name="Straight Connector 149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4" name="Straight Connector 149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5" name="Group 1494"/>
          <p:cNvGrpSpPr/>
          <p:nvPr/>
        </p:nvGrpSpPr>
        <p:grpSpPr>
          <a:xfrm>
            <a:off x="6328685" y="4178530"/>
            <a:ext cx="30455" cy="30455"/>
            <a:chOff x="7944061" y="2590660"/>
            <a:chExt cx="54141" cy="54141"/>
          </a:xfrm>
        </p:grpSpPr>
        <p:cxnSp>
          <p:nvCxnSpPr>
            <p:cNvPr id="1496" name="Straight Connector 149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Straight Connector 149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8" name="Group 1497"/>
          <p:cNvGrpSpPr/>
          <p:nvPr/>
        </p:nvGrpSpPr>
        <p:grpSpPr>
          <a:xfrm>
            <a:off x="6307503" y="4178530"/>
            <a:ext cx="30455" cy="30455"/>
            <a:chOff x="7944061" y="2590660"/>
            <a:chExt cx="54141" cy="54141"/>
          </a:xfrm>
        </p:grpSpPr>
        <p:cxnSp>
          <p:nvCxnSpPr>
            <p:cNvPr id="1499" name="Straight Connector 149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0" name="Straight Connector 149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1" name="Group 1500"/>
          <p:cNvGrpSpPr/>
          <p:nvPr/>
        </p:nvGrpSpPr>
        <p:grpSpPr>
          <a:xfrm>
            <a:off x="6298231" y="4178530"/>
            <a:ext cx="30455" cy="30455"/>
            <a:chOff x="7944061" y="2590660"/>
            <a:chExt cx="54141" cy="54141"/>
          </a:xfrm>
        </p:grpSpPr>
        <p:cxnSp>
          <p:nvCxnSpPr>
            <p:cNvPr id="1502" name="Straight Connector 150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3" name="Straight Connector 150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4" name="Group 1503"/>
          <p:cNvGrpSpPr/>
          <p:nvPr/>
        </p:nvGrpSpPr>
        <p:grpSpPr>
          <a:xfrm>
            <a:off x="6257830" y="4178530"/>
            <a:ext cx="30455" cy="30455"/>
            <a:chOff x="7944061" y="2590660"/>
            <a:chExt cx="54141" cy="54141"/>
          </a:xfrm>
        </p:grpSpPr>
        <p:cxnSp>
          <p:nvCxnSpPr>
            <p:cNvPr id="1505" name="Straight Connector 150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6" name="Straight Connector 150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7" name="Group 1506"/>
          <p:cNvGrpSpPr/>
          <p:nvPr/>
        </p:nvGrpSpPr>
        <p:grpSpPr>
          <a:xfrm>
            <a:off x="6243914" y="4178530"/>
            <a:ext cx="30455" cy="30455"/>
            <a:chOff x="7944061" y="2590660"/>
            <a:chExt cx="54141" cy="54141"/>
          </a:xfrm>
        </p:grpSpPr>
        <p:cxnSp>
          <p:nvCxnSpPr>
            <p:cNvPr id="1508" name="Straight Connector 150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9" name="Straight Connector 150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0" name="Group 1509"/>
          <p:cNvGrpSpPr/>
          <p:nvPr/>
        </p:nvGrpSpPr>
        <p:grpSpPr>
          <a:xfrm>
            <a:off x="6220788" y="4178530"/>
            <a:ext cx="30455" cy="30455"/>
            <a:chOff x="7944061" y="2590660"/>
            <a:chExt cx="54141" cy="54141"/>
          </a:xfrm>
        </p:grpSpPr>
        <p:cxnSp>
          <p:nvCxnSpPr>
            <p:cNvPr id="1511" name="Straight Connector 151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2" name="Straight Connector 151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3" name="Group 1512"/>
          <p:cNvGrpSpPr/>
          <p:nvPr/>
        </p:nvGrpSpPr>
        <p:grpSpPr>
          <a:xfrm>
            <a:off x="6196016" y="4178530"/>
            <a:ext cx="30455" cy="30455"/>
            <a:chOff x="7944061" y="2590660"/>
            <a:chExt cx="54141" cy="54141"/>
          </a:xfrm>
        </p:grpSpPr>
        <p:cxnSp>
          <p:nvCxnSpPr>
            <p:cNvPr id="1514" name="Straight Connector 151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5" name="Straight Connector 151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6" name="Group 1515"/>
          <p:cNvGrpSpPr/>
          <p:nvPr/>
        </p:nvGrpSpPr>
        <p:grpSpPr>
          <a:xfrm>
            <a:off x="6181582" y="4178530"/>
            <a:ext cx="30455" cy="30455"/>
            <a:chOff x="7944061" y="2590660"/>
            <a:chExt cx="54141" cy="54141"/>
          </a:xfrm>
        </p:grpSpPr>
        <p:cxnSp>
          <p:nvCxnSpPr>
            <p:cNvPr id="1517" name="Straight Connector 151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8" name="Straight Connector 151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9" name="Group 1518"/>
          <p:cNvGrpSpPr/>
          <p:nvPr/>
        </p:nvGrpSpPr>
        <p:grpSpPr>
          <a:xfrm>
            <a:off x="6158069" y="4188425"/>
            <a:ext cx="30455" cy="30455"/>
            <a:chOff x="7944061" y="2590660"/>
            <a:chExt cx="54141" cy="54141"/>
          </a:xfrm>
        </p:grpSpPr>
        <p:cxnSp>
          <p:nvCxnSpPr>
            <p:cNvPr id="1520" name="Straight Connector 151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1" name="Straight Connector 152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2" name="Group 1521"/>
          <p:cNvGrpSpPr/>
          <p:nvPr/>
        </p:nvGrpSpPr>
        <p:grpSpPr>
          <a:xfrm>
            <a:off x="6140164" y="4202311"/>
            <a:ext cx="30455" cy="30455"/>
            <a:chOff x="7944061" y="2590660"/>
            <a:chExt cx="54141" cy="54141"/>
          </a:xfrm>
        </p:grpSpPr>
        <p:cxnSp>
          <p:nvCxnSpPr>
            <p:cNvPr id="1523" name="Straight Connector 152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Connector 152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5" name="Group 1524"/>
          <p:cNvGrpSpPr/>
          <p:nvPr/>
        </p:nvGrpSpPr>
        <p:grpSpPr>
          <a:xfrm>
            <a:off x="6126277" y="4206820"/>
            <a:ext cx="30455" cy="30455"/>
            <a:chOff x="7944061" y="2590660"/>
            <a:chExt cx="54141" cy="54141"/>
          </a:xfrm>
        </p:grpSpPr>
        <p:cxnSp>
          <p:nvCxnSpPr>
            <p:cNvPr id="1526" name="Straight Connector 152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7" name="Straight Connector 152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8" name="Group 1527"/>
          <p:cNvGrpSpPr/>
          <p:nvPr/>
        </p:nvGrpSpPr>
        <p:grpSpPr>
          <a:xfrm>
            <a:off x="6104303" y="4206820"/>
            <a:ext cx="30455" cy="30455"/>
            <a:chOff x="7944061" y="2590660"/>
            <a:chExt cx="54141" cy="54141"/>
          </a:xfrm>
        </p:grpSpPr>
        <p:cxnSp>
          <p:nvCxnSpPr>
            <p:cNvPr id="1529" name="Straight Connector 152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0" name="Straight Connector 152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1" name="Group 1530"/>
          <p:cNvGrpSpPr/>
          <p:nvPr/>
        </p:nvGrpSpPr>
        <p:grpSpPr>
          <a:xfrm>
            <a:off x="6086135" y="4206820"/>
            <a:ext cx="30455" cy="30455"/>
            <a:chOff x="7944061" y="2590660"/>
            <a:chExt cx="54141" cy="54141"/>
          </a:xfrm>
        </p:grpSpPr>
        <p:cxnSp>
          <p:nvCxnSpPr>
            <p:cNvPr id="1532" name="Straight Connector 153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Straight Connector 153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4" name="Group 1533"/>
          <p:cNvGrpSpPr/>
          <p:nvPr/>
        </p:nvGrpSpPr>
        <p:grpSpPr>
          <a:xfrm>
            <a:off x="6068918" y="4206820"/>
            <a:ext cx="30455" cy="30455"/>
            <a:chOff x="7944061" y="2590660"/>
            <a:chExt cx="54141" cy="54141"/>
          </a:xfrm>
        </p:grpSpPr>
        <p:cxnSp>
          <p:nvCxnSpPr>
            <p:cNvPr id="1535" name="Straight Connector 153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Straight Connector 153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" name="Group 1536"/>
          <p:cNvGrpSpPr/>
          <p:nvPr/>
        </p:nvGrpSpPr>
        <p:grpSpPr>
          <a:xfrm>
            <a:off x="6053690" y="4206820"/>
            <a:ext cx="30455" cy="30455"/>
            <a:chOff x="7944061" y="2590660"/>
            <a:chExt cx="54141" cy="54141"/>
          </a:xfrm>
        </p:grpSpPr>
        <p:cxnSp>
          <p:nvCxnSpPr>
            <p:cNvPr id="1538" name="Straight Connector 153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Straight Connector 153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0" name="Group 1539"/>
          <p:cNvGrpSpPr/>
          <p:nvPr/>
        </p:nvGrpSpPr>
        <p:grpSpPr>
          <a:xfrm>
            <a:off x="6025628" y="4206820"/>
            <a:ext cx="30455" cy="30455"/>
            <a:chOff x="7944061" y="2590660"/>
            <a:chExt cx="54141" cy="54141"/>
          </a:xfrm>
        </p:grpSpPr>
        <p:cxnSp>
          <p:nvCxnSpPr>
            <p:cNvPr id="1541" name="Straight Connector 154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Straight Connector 154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3" name="Group 1542"/>
          <p:cNvGrpSpPr/>
          <p:nvPr/>
        </p:nvGrpSpPr>
        <p:grpSpPr>
          <a:xfrm>
            <a:off x="6013372" y="4206820"/>
            <a:ext cx="30455" cy="30455"/>
            <a:chOff x="7944061" y="2590660"/>
            <a:chExt cx="54141" cy="54141"/>
          </a:xfrm>
        </p:grpSpPr>
        <p:cxnSp>
          <p:nvCxnSpPr>
            <p:cNvPr id="1544" name="Straight Connector 154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Straight Connector 154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6" name="Group 1545"/>
          <p:cNvGrpSpPr/>
          <p:nvPr/>
        </p:nvGrpSpPr>
        <p:grpSpPr>
          <a:xfrm>
            <a:off x="5990379" y="4206820"/>
            <a:ext cx="30455" cy="30455"/>
            <a:chOff x="7944061" y="2590660"/>
            <a:chExt cx="54141" cy="54141"/>
          </a:xfrm>
        </p:grpSpPr>
        <p:cxnSp>
          <p:nvCxnSpPr>
            <p:cNvPr id="1547" name="Straight Connector 154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8" name="Straight Connector 154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9" name="Group 1548"/>
          <p:cNvGrpSpPr/>
          <p:nvPr/>
        </p:nvGrpSpPr>
        <p:grpSpPr>
          <a:xfrm>
            <a:off x="5972278" y="4206820"/>
            <a:ext cx="30455" cy="30455"/>
            <a:chOff x="7944061" y="2590660"/>
            <a:chExt cx="54141" cy="54141"/>
          </a:xfrm>
        </p:grpSpPr>
        <p:cxnSp>
          <p:nvCxnSpPr>
            <p:cNvPr id="1550" name="Straight Connector 154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1" name="Straight Connector 155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2" name="Group 1551"/>
          <p:cNvGrpSpPr/>
          <p:nvPr/>
        </p:nvGrpSpPr>
        <p:grpSpPr>
          <a:xfrm>
            <a:off x="5953457" y="4206820"/>
            <a:ext cx="30455" cy="30455"/>
            <a:chOff x="7944061" y="2590660"/>
            <a:chExt cx="54141" cy="54141"/>
          </a:xfrm>
        </p:grpSpPr>
        <p:cxnSp>
          <p:nvCxnSpPr>
            <p:cNvPr id="1553" name="Straight Connector 155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4" name="Straight Connector 155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5" name="Group 1554"/>
          <p:cNvGrpSpPr/>
          <p:nvPr/>
        </p:nvGrpSpPr>
        <p:grpSpPr>
          <a:xfrm>
            <a:off x="5931771" y="4206820"/>
            <a:ext cx="30455" cy="30455"/>
            <a:chOff x="7944061" y="2590660"/>
            <a:chExt cx="54141" cy="54141"/>
          </a:xfrm>
        </p:grpSpPr>
        <p:cxnSp>
          <p:nvCxnSpPr>
            <p:cNvPr id="1556" name="Straight Connector 155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7" name="Straight Connector 155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8" name="Group 1557"/>
          <p:cNvGrpSpPr/>
          <p:nvPr/>
        </p:nvGrpSpPr>
        <p:grpSpPr>
          <a:xfrm>
            <a:off x="5912225" y="4206820"/>
            <a:ext cx="30455" cy="30455"/>
            <a:chOff x="7944061" y="2590660"/>
            <a:chExt cx="54141" cy="54141"/>
          </a:xfrm>
        </p:grpSpPr>
        <p:cxnSp>
          <p:nvCxnSpPr>
            <p:cNvPr id="1559" name="Straight Connector 155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1" name="Group 1560"/>
          <p:cNvGrpSpPr/>
          <p:nvPr/>
        </p:nvGrpSpPr>
        <p:grpSpPr>
          <a:xfrm>
            <a:off x="5897000" y="4206820"/>
            <a:ext cx="30455" cy="30455"/>
            <a:chOff x="7944061" y="2590660"/>
            <a:chExt cx="54141" cy="54141"/>
          </a:xfrm>
        </p:grpSpPr>
        <p:cxnSp>
          <p:nvCxnSpPr>
            <p:cNvPr id="1562" name="Straight Connector 156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4" name="Group 1563"/>
          <p:cNvGrpSpPr/>
          <p:nvPr/>
        </p:nvGrpSpPr>
        <p:grpSpPr>
          <a:xfrm>
            <a:off x="5876700" y="4206820"/>
            <a:ext cx="30455" cy="30455"/>
            <a:chOff x="7944061" y="2590660"/>
            <a:chExt cx="54141" cy="54141"/>
          </a:xfrm>
        </p:grpSpPr>
        <p:cxnSp>
          <p:nvCxnSpPr>
            <p:cNvPr id="1565" name="Straight Connector 156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7" name="Group 1566"/>
          <p:cNvGrpSpPr/>
          <p:nvPr/>
        </p:nvGrpSpPr>
        <p:grpSpPr>
          <a:xfrm>
            <a:off x="5802459" y="4206820"/>
            <a:ext cx="30455" cy="30455"/>
            <a:chOff x="7944061" y="2590660"/>
            <a:chExt cx="54141" cy="54141"/>
          </a:xfrm>
        </p:grpSpPr>
        <p:cxnSp>
          <p:nvCxnSpPr>
            <p:cNvPr id="1568" name="Straight Connector 156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9" name="Straight Connector 156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0" name="Group 1569"/>
          <p:cNvGrpSpPr/>
          <p:nvPr/>
        </p:nvGrpSpPr>
        <p:grpSpPr>
          <a:xfrm>
            <a:off x="5784844" y="4206820"/>
            <a:ext cx="30455" cy="30455"/>
            <a:chOff x="7944061" y="2590660"/>
            <a:chExt cx="54141" cy="54141"/>
          </a:xfrm>
        </p:grpSpPr>
        <p:cxnSp>
          <p:nvCxnSpPr>
            <p:cNvPr id="1571" name="Straight Connector 157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2" name="Straight Connector 157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3" name="Group 1572"/>
          <p:cNvGrpSpPr/>
          <p:nvPr/>
        </p:nvGrpSpPr>
        <p:grpSpPr>
          <a:xfrm>
            <a:off x="5768077" y="4206820"/>
            <a:ext cx="30455" cy="30455"/>
            <a:chOff x="7944061" y="2590660"/>
            <a:chExt cx="54141" cy="54141"/>
          </a:xfrm>
        </p:grpSpPr>
        <p:cxnSp>
          <p:nvCxnSpPr>
            <p:cNvPr id="1574" name="Straight Connector 157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6" name="Group 1575"/>
          <p:cNvGrpSpPr/>
          <p:nvPr/>
        </p:nvGrpSpPr>
        <p:grpSpPr>
          <a:xfrm>
            <a:off x="5749197" y="4206820"/>
            <a:ext cx="30455" cy="30455"/>
            <a:chOff x="7944061" y="2590660"/>
            <a:chExt cx="54141" cy="54141"/>
          </a:xfrm>
        </p:grpSpPr>
        <p:cxnSp>
          <p:nvCxnSpPr>
            <p:cNvPr id="1577" name="Straight Connector 157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8" name="Straight Connector 157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9" name="Group 1578"/>
          <p:cNvGrpSpPr/>
          <p:nvPr/>
        </p:nvGrpSpPr>
        <p:grpSpPr>
          <a:xfrm>
            <a:off x="5718010" y="4206820"/>
            <a:ext cx="30455" cy="30455"/>
            <a:chOff x="7944061" y="2590660"/>
            <a:chExt cx="54141" cy="54141"/>
          </a:xfrm>
        </p:grpSpPr>
        <p:cxnSp>
          <p:nvCxnSpPr>
            <p:cNvPr id="1580" name="Straight Connector 157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2" name="Group 1581"/>
          <p:cNvGrpSpPr/>
          <p:nvPr/>
        </p:nvGrpSpPr>
        <p:grpSpPr>
          <a:xfrm>
            <a:off x="5690495" y="4206820"/>
            <a:ext cx="30455" cy="30455"/>
            <a:chOff x="7944061" y="2590660"/>
            <a:chExt cx="54141" cy="54141"/>
          </a:xfrm>
        </p:grpSpPr>
        <p:cxnSp>
          <p:nvCxnSpPr>
            <p:cNvPr id="1583" name="Straight Connector 158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5" name="Group 1584"/>
          <p:cNvGrpSpPr/>
          <p:nvPr/>
        </p:nvGrpSpPr>
        <p:grpSpPr>
          <a:xfrm>
            <a:off x="5660090" y="4206820"/>
            <a:ext cx="30455" cy="30455"/>
            <a:chOff x="7944061" y="2590660"/>
            <a:chExt cx="54141" cy="54141"/>
          </a:xfrm>
        </p:grpSpPr>
        <p:cxnSp>
          <p:nvCxnSpPr>
            <p:cNvPr id="1586" name="Straight Connector 158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8" name="Group 1587"/>
          <p:cNvGrpSpPr/>
          <p:nvPr/>
        </p:nvGrpSpPr>
        <p:grpSpPr>
          <a:xfrm>
            <a:off x="5630975" y="4206820"/>
            <a:ext cx="30455" cy="30455"/>
            <a:chOff x="7944061" y="2590660"/>
            <a:chExt cx="54141" cy="54141"/>
          </a:xfrm>
        </p:grpSpPr>
        <p:cxnSp>
          <p:nvCxnSpPr>
            <p:cNvPr id="1589" name="Straight Connector 158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1" name="Group 1590"/>
          <p:cNvGrpSpPr/>
          <p:nvPr/>
        </p:nvGrpSpPr>
        <p:grpSpPr>
          <a:xfrm>
            <a:off x="5602603" y="4206820"/>
            <a:ext cx="30455" cy="30455"/>
            <a:chOff x="7944061" y="2590660"/>
            <a:chExt cx="54141" cy="54141"/>
          </a:xfrm>
        </p:grpSpPr>
        <p:cxnSp>
          <p:nvCxnSpPr>
            <p:cNvPr id="1592" name="Straight Connector 159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3" name="Straight Connector 159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4" name="Group 1593"/>
          <p:cNvGrpSpPr/>
          <p:nvPr/>
        </p:nvGrpSpPr>
        <p:grpSpPr>
          <a:xfrm>
            <a:off x="5574719" y="4206820"/>
            <a:ext cx="30455" cy="30455"/>
            <a:chOff x="7944061" y="2590660"/>
            <a:chExt cx="54141" cy="54141"/>
          </a:xfrm>
        </p:grpSpPr>
        <p:cxnSp>
          <p:nvCxnSpPr>
            <p:cNvPr id="1595" name="Straight Connector 159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6" name="Straight Connector 159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7" name="Group 1596"/>
          <p:cNvGrpSpPr/>
          <p:nvPr/>
        </p:nvGrpSpPr>
        <p:grpSpPr>
          <a:xfrm>
            <a:off x="5544267" y="4209499"/>
            <a:ext cx="30455" cy="30455"/>
            <a:chOff x="7944061" y="2590660"/>
            <a:chExt cx="54141" cy="54141"/>
          </a:xfrm>
        </p:grpSpPr>
        <p:cxnSp>
          <p:nvCxnSpPr>
            <p:cNvPr id="1598" name="Straight Connector 159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9" name="Straight Connector 159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0" name="Group 1599"/>
          <p:cNvGrpSpPr/>
          <p:nvPr/>
        </p:nvGrpSpPr>
        <p:grpSpPr>
          <a:xfrm>
            <a:off x="5524667" y="4210253"/>
            <a:ext cx="30455" cy="30455"/>
            <a:chOff x="7944061" y="2590660"/>
            <a:chExt cx="54141" cy="54141"/>
          </a:xfrm>
        </p:grpSpPr>
        <p:cxnSp>
          <p:nvCxnSpPr>
            <p:cNvPr id="1601" name="Straight Connector 160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2" name="Straight Connector 160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3" name="Group 1602"/>
          <p:cNvGrpSpPr/>
          <p:nvPr/>
        </p:nvGrpSpPr>
        <p:grpSpPr>
          <a:xfrm>
            <a:off x="5504082" y="4213914"/>
            <a:ext cx="30455" cy="30455"/>
            <a:chOff x="7944061" y="2590660"/>
            <a:chExt cx="54141" cy="54141"/>
          </a:xfrm>
        </p:grpSpPr>
        <p:cxnSp>
          <p:nvCxnSpPr>
            <p:cNvPr id="1604" name="Straight Connector 160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5" name="Straight Connector 160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6" name="Group 1605"/>
          <p:cNvGrpSpPr/>
          <p:nvPr/>
        </p:nvGrpSpPr>
        <p:grpSpPr>
          <a:xfrm>
            <a:off x="5458436" y="4223276"/>
            <a:ext cx="30455" cy="30455"/>
            <a:chOff x="7944061" y="2590660"/>
            <a:chExt cx="54141" cy="54141"/>
          </a:xfrm>
        </p:grpSpPr>
        <p:cxnSp>
          <p:nvCxnSpPr>
            <p:cNvPr id="1607" name="Straight Connector 160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8" name="Straight Connector 160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9" name="Group 1608"/>
          <p:cNvGrpSpPr/>
          <p:nvPr/>
        </p:nvGrpSpPr>
        <p:grpSpPr>
          <a:xfrm>
            <a:off x="5432123" y="4223276"/>
            <a:ext cx="30455" cy="30455"/>
            <a:chOff x="7944061" y="2590660"/>
            <a:chExt cx="54141" cy="54141"/>
          </a:xfrm>
        </p:grpSpPr>
        <p:cxnSp>
          <p:nvCxnSpPr>
            <p:cNvPr id="1610" name="Straight Connector 160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1" name="Straight Connector 161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2" name="Group 1611"/>
          <p:cNvGrpSpPr/>
          <p:nvPr/>
        </p:nvGrpSpPr>
        <p:grpSpPr>
          <a:xfrm>
            <a:off x="5407026" y="4223276"/>
            <a:ext cx="30455" cy="30455"/>
            <a:chOff x="7944061" y="2590660"/>
            <a:chExt cx="54141" cy="54141"/>
          </a:xfrm>
        </p:grpSpPr>
        <p:cxnSp>
          <p:nvCxnSpPr>
            <p:cNvPr id="1613" name="Straight Connector 161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4" name="Straight Connector 161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5" name="Group 1614"/>
          <p:cNvGrpSpPr/>
          <p:nvPr/>
        </p:nvGrpSpPr>
        <p:grpSpPr>
          <a:xfrm>
            <a:off x="5381916" y="4223276"/>
            <a:ext cx="30455" cy="30455"/>
            <a:chOff x="7944061" y="2590660"/>
            <a:chExt cx="54141" cy="54141"/>
          </a:xfrm>
        </p:grpSpPr>
        <p:cxnSp>
          <p:nvCxnSpPr>
            <p:cNvPr id="1616" name="Straight Connector 161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7" name="Straight Connector 161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8" name="Group 1617"/>
          <p:cNvGrpSpPr/>
          <p:nvPr/>
        </p:nvGrpSpPr>
        <p:grpSpPr>
          <a:xfrm>
            <a:off x="5359754" y="4223276"/>
            <a:ext cx="30455" cy="30455"/>
            <a:chOff x="7944061" y="2590660"/>
            <a:chExt cx="54141" cy="54141"/>
          </a:xfrm>
        </p:grpSpPr>
        <p:cxnSp>
          <p:nvCxnSpPr>
            <p:cNvPr id="1619" name="Straight Connector 161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0" name="Straight Connector 161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1" name="Group 1620"/>
          <p:cNvGrpSpPr/>
          <p:nvPr/>
        </p:nvGrpSpPr>
        <p:grpSpPr>
          <a:xfrm>
            <a:off x="5370817" y="4223276"/>
            <a:ext cx="30455" cy="30455"/>
            <a:chOff x="7944061" y="2590660"/>
            <a:chExt cx="54141" cy="54141"/>
          </a:xfrm>
        </p:grpSpPr>
        <p:cxnSp>
          <p:nvCxnSpPr>
            <p:cNvPr id="1622" name="Straight Connector 162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3" name="Straight Connector 162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4" name="Group 1623"/>
          <p:cNvGrpSpPr/>
          <p:nvPr/>
        </p:nvGrpSpPr>
        <p:grpSpPr>
          <a:xfrm>
            <a:off x="5340363" y="4223276"/>
            <a:ext cx="30455" cy="30455"/>
            <a:chOff x="7944061" y="2590660"/>
            <a:chExt cx="54141" cy="54141"/>
          </a:xfrm>
        </p:grpSpPr>
        <p:cxnSp>
          <p:nvCxnSpPr>
            <p:cNvPr id="1625" name="Straight Connector 162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6" name="Straight Connector 162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7" name="Group 1626"/>
          <p:cNvGrpSpPr/>
          <p:nvPr/>
        </p:nvGrpSpPr>
        <p:grpSpPr>
          <a:xfrm>
            <a:off x="5325250" y="4223276"/>
            <a:ext cx="30455" cy="30455"/>
            <a:chOff x="7944061" y="2590660"/>
            <a:chExt cx="54141" cy="54141"/>
          </a:xfrm>
        </p:grpSpPr>
        <p:cxnSp>
          <p:nvCxnSpPr>
            <p:cNvPr id="1628" name="Straight Connector 162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9" name="Straight Connector 162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0" name="Group 1629"/>
          <p:cNvGrpSpPr/>
          <p:nvPr/>
        </p:nvGrpSpPr>
        <p:grpSpPr>
          <a:xfrm>
            <a:off x="5297474" y="4223276"/>
            <a:ext cx="30455" cy="30455"/>
            <a:chOff x="7944061" y="2590660"/>
            <a:chExt cx="54141" cy="54141"/>
          </a:xfrm>
        </p:grpSpPr>
        <p:cxnSp>
          <p:nvCxnSpPr>
            <p:cNvPr id="1631" name="Straight Connector 163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2" name="Straight Connector 163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3" name="Group 1632"/>
          <p:cNvGrpSpPr/>
          <p:nvPr/>
        </p:nvGrpSpPr>
        <p:grpSpPr>
          <a:xfrm>
            <a:off x="5271401" y="4225955"/>
            <a:ext cx="30455" cy="30455"/>
            <a:chOff x="7944061" y="2590660"/>
            <a:chExt cx="54141" cy="54141"/>
          </a:xfrm>
        </p:grpSpPr>
        <p:cxnSp>
          <p:nvCxnSpPr>
            <p:cNvPr id="1634" name="Straight Connector 163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5" name="Straight Connector 163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6" name="Group 1635"/>
          <p:cNvGrpSpPr/>
          <p:nvPr/>
        </p:nvGrpSpPr>
        <p:grpSpPr>
          <a:xfrm>
            <a:off x="5242286" y="4231426"/>
            <a:ext cx="30455" cy="30455"/>
            <a:chOff x="7944061" y="2590660"/>
            <a:chExt cx="54141" cy="54141"/>
          </a:xfrm>
        </p:grpSpPr>
        <p:cxnSp>
          <p:nvCxnSpPr>
            <p:cNvPr id="1637" name="Straight Connector 163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8" name="Straight Connector 163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" name="Group 1638"/>
          <p:cNvGrpSpPr/>
          <p:nvPr/>
        </p:nvGrpSpPr>
        <p:grpSpPr>
          <a:xfrm>
            <a:off x="5196350" y="4241292"/>
            <a:ext cx="30455" cy="30455"/>
            <a:chOff x="7944061" y="2590660"/>
            <a:chExt cx="54141" cy="54141"/>
          </a:xfrm>
        </p:grpSpPr>
        <p:cxnSp>
          <p:nvCxnSpPr>
            <p:cNvPr id="1640" name="Straight Connector 163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1" name="Straight Connector 164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" name="Group 1641"/>
          <p:cNvGrpSpPr/>
          <p:nvPr/>
        </p:nvGrpSpPr>
        <p:grpSpPr>
          <a:xfrm>
            <a:off x="5178343" y="4241615"/>
            <a:ext cx="30455" cy="30455"/>
            <a:chOff x="7944061" y="2590660"/>
            <a:chExt cx="54141" cy="54141"/>
          </a:xfrm>
        </p:grpSpPr>
        <p:cxnSp>
          <p:nvCxnSpPr>
            <p:cNvPr id="1643" name="Straight Connector 164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5" name="Group 1644"/>
          <p:cNvGrpSpPr/>
          <p:nvPr/>
        </p:nvGrpSpPr>
        <p:grpSpPr>
          <a:xfrm>
            <a:off x="5140421" y="4244369"/>
            <a:ext cx="30455" cy="30455"/>
            <a:chOff x="7944061" y="2590660"/>
            <a:chExt cx="54141" cy="54141"/>
          </a:xfrm>
        </p:grpSpPr>
        <p:cxnSp>
          <p:nvCxnSpPr>
            <p:cNvPr id="1646" name="Straight Connector 164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8" name="Group 1647"/>
          <p:cNvGrpSpPr/>
          <p:nvPr/>
        </p:nvGrpSpPr>
        <p:grpSpPr>
          <a:xfrm>
            <a:off x="5111455" y="4247663"/>
            <a:ext cx="30455" cy="30455"/>
            <a:chOff x="7944061" y="2590660"/>
            <a:chExt cx="54141" cy="54141"/>
          </a:xfrm>
        </p:grpSpPr>
        <p:cxnSp>
          <p:nvCxnSpPr>
            <p:cNvPr id="1649" name="Straight Connector 164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0" name="Straight Connector 164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1" name="Group 1650"/>
          <p:cNvGrpSpPr/>
          <p:nvPr/>
        </p:nvGrpSpPr>
        <p:grpSpPr>
          <a:xfrm>
            <a:off x="5090807" y="4252691"/>
            <a:ext cx="30455" cy="30455"/>
            <a:chOff x="7944061" y="2590660"/>
            <a:chExt cx="54141" cy="54141"/>
          </a:xfrm>
        </p:grpSpPr>
        <p:cxnSp>
          <p:nvCxnSpPr>
            <p:cNvPr id="1652" name="Straight Connector 165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3" name="Straight Connector 165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4" name="Group 1653"/>
          <p:cNvGrpSpPr/>
          <p:nvPr/>
        </p:nvGrpSpPr>
        <p:grpSpPr>
          <a:xfrm>
            <a:off x="5064180" y="4256622"/>
            <a:ext cx="30455" cy="30455"/>
            <a:chOff x="7944061" y="2590660"/>
            <a:chExt cx="54141" cy="54141"/>
          </a:xfrm>
        </p:grpSpPr>
        <p:cxnSp>
          <p:nvCxnSpPr>
            <p:cNvPr id="1655" name="Straight Connector 165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6" name="Straight Connector 165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7" name="Group 1656"/>
          <p:cNvGrpSpPr/>
          <p:nvPr/>
        </p:nvGrpSpPr>
        <p:grpSpPr>
          <a:xfrm>
            <a:off x="5047613" y="4254656"/>
            <a:ext cx="30455" cy="30455"/>
            <a:chOff x="7944061" y="2590660"/>
            <a:chExt cx="54141" cy="54141"/>
          </a:xfrm>
        </p:grpSpPr>
        <p:cxnSp>
          <p:nvCxnSpPr>
            <p:cNvPr id="1658" name="Straight Connector 165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9" name="Straight Connector 165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0" name="Group 1659"/>
          <p:cNvGrpSpPr/>
          <p:nvPr/>
        </p:nvGrpSpPr>
        <p:grpSpPr>
          <a:xfrm>
            <a:off x="5033281" y="4259595"/>
            <a:ext cx="30455" cy="30455"/>
            <a:chOff x="7944061" y="2590660"/>
            <a:chExt cx="54141" cy="54141"/>
          </a:xfrm>
        </p:grpSpPr>
        <p:cxnSp>
          <p:nvCxnSpPr>
            <p:cNvPr id="1661" name="Straight Connector 166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2" name="Straight Connector 166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3" name="Group 1662"/>
          <p:cNvGrpSpPr/>
          <p:nvPr/>
        </p:nvGrpSpPr>
        <p:grpSpPr>
          <a:xfrm>
            <a:off x="5017117" y="4259050"/>
            <a:ext cx="30455" cy="30455"/>
            <a:chOff x="7944061" y="2590660"/>
            <a:chExt cx="54141" cy="54141"/>
          </a:xfrm>
        </p:grpSpPr>
        <p:cxnSp>
          <p:nvCxnSpPr>
            <p:cNvPr id="1664" name="Straight Connector 166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5" name="Straight Connector 166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6" name="Group 1665"/>
          <p:cNvGrpSpPr/>
          <p:nvPr/>
        </p:nvGrpSpPr>
        <p:grpSpPr>
          <a:xfrm>
            <a:off x="5004251" y="4263022"/>
            <a:ext cx="30455" cy="30455"/>
            <a:chOff x="7944061" y="2590660"/>
            <a:chExt cx="54141" cy="54141"/>
          </a:xfrm>
        </p:grpSpPr>
        <p:cxnSp>
          <p:nvCxnSpPr>
            <p:cNvPr id="1667" name="Straight Connector 166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8" name="Straight Connector 166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" name="Group 1668"/>
          <p:cNvGrpSpPr/>
          <p:nvPr/>
        </p:nvGrpSpPr>
        <p:grpSpPr>
          <a:xfrm>
            <a:off x="4997756" y="4265701"/>
            <a:ext cx="30455" cy="30455"/>
            <a:chOff x="7944061" y="2590660"/>
            <a:chExt cx="54141" cy="54141"/>
          </a:xfrm>
        </p:grpSpPr>
        <p:cxnSp>
          <p:nvCxnSpPr>
            <p:cNvPr id="1670" name="Straight Connector 166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1" name="Straight Connector 167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2" name="Group 1671"/>
          <p:cNvGrpSpPr/>
          <p:nvPr/>
        </p:nvGrpSpPr>
        <p:grpSpPr>
          <a:xfrm>
            <a:off x="4973054" y="4278295"/>
            <a:ext cx="30455" cy="30455"/>
            <a:chOff x="7944061" y="2590660"/>
            <a:chExt cx="54141" cy="54141"/>
          </a:xfrm>
        </p:grpSpPr>
        <p:cxnSp>
          <p:nvCxnSpPr>
            <p:cNvPr id="1673" name="Straight Connector 167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4" name="Straight Connector 167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5" name="Group 1674"/>
          <p:cNvGrpSpPr/>
          <p:nvPr/>
        </p:nvGrpSpPr>
        <p:grpSpPr>
          <a:xfrm>
            <a:off x="4929815" y="4285110"/>
            <a:ext cx="30455" cy="30455"/>
            <a:chOff x="7944061" y="2590660"/>
            <a:chExt cx="54141" cy="54141"/>
          </a:xfrm>
        </p:grpSpPr>
        <p:cxnSp>
          <p:nvCxnSpPr>
            <p:cNvPr id="1676" name="Straight Connector 167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7" name="Straight Connector 167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8" name="Group 1677"/>
          <p:cNvGrpSpPr/>
          <p:nvPr/>
        </p:nvGrpSpPr>
        <p:grpSpPr>
          <a:xfrm>
            <a:off x="4874812" y="4291040"/>
            <a:ext cx="30455" cy="30455"/>
            <a:chOff x="7944061" y="2590660"/>
            <a:chExt cx="54141" cy="54141"/>
          </a:xfrm>
        </p:grpSpPr>
        <p:cxnSp>
          <p:nvCxnSpPr>
            <p:cNvPr id="1679" name="Straight Connector 167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0" name="Straight Connector 167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1" name="Group 1680"/>
          <p:cNvGrpSpPr/>
          <p:nvPr/>
        </p:nvGrpSpPr>
        <p:grpSpPr>
          <a:xfrm>
            <a:off x="4855902" y="4292754"/>
            <a:ext cx="30455" cy="30455"/>
            <a:chOff x="7944061" y="2590660"/>
            <a:chExt cx="54141" cy="54141"/>
          </a:xfrm>
        </p:grpSpPr>
        <p:cxnSp>
          <p:nvCxnSpPr>
            <p:cNvPr id="1682" name="Straight Connector 168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3" name="Straight Connector 168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4" name="Group 1683"/>
          <p:cNvGrpSpPr/>
          <p:nvPr/>
        </p:nvGrpSpPr>
        <p:grpSpPr>
          <a:xfrm>
            <a:off x="4840519" y="4292754"/>
            <a:ext cx="30455" cy="30455"/>
            <a:chOff x="7944061" y="2590660"/>
            <a:chExt cx="54141" cy="54141"/>
          </a:xfrm>
        </p:grpSpPr>
        <p:cxnSp>
          <p:nvCxnSpPr>
            <p:cNvPr id="1685" name="Straight Connector 168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6" name="Straight Connector 168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7" name="Group 1686"/>
          <p:cNvGrpSpPr/>
          <p:nvPr/>
        </p:nvGrpSpPr>
        <p:grpSpPr>
          <a:xfrm>
            <a:off x="4828081" y="4300337"/>
            <a:ext cx="30455" cy="30455"/>
            <a:chOff x="7944061" y="2590660"/>
            <a:chExt cx="54141" cy="54141"/>
          </a:xfrm>
        </p:grpSpPr>
        <p:cxnSp>
          <p:nvCxnSpPr>
            <p:cNvPr id="1688" name="Straight Connector 168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9" name="Straight Connector 168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0" name="Group 1689"/>
          <p:cNvGrpSpPr/>
          <p:nvPr/>
        </p:nvGrpSpPr>
        <p:grpSpPr>
          <a:xfrm>
            <a:off x="4813778" y="4308749"/>
            <a:ext cx="30455" cy="30455"/>
            <a:chOff x="7944061" y="2590660"/>
            <a:chExt cx="54141" cy="54141"/>
          </a:xfrm>
        </p:grpSpPr>
        <p:cxnSp>
          <p:nvCxnSpPr>
            <p:cNvPr id="1691" name="Straight Connector 1690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2" name="Straight Connector 1691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3" name="Group 1692"/>
          <p:cNvGrpSpPr/>
          <p:nvPr/>
        </p:nvGrpSpPr>
        <p:grpSpPr>
          <a:xfrm>
            <a:off x="4797751" y="4315564"/>
            <a:ext cx="30455" cy="30455"/>
            <a:chOff x="7944061" y="2590660"/>
            <a:chExt cx="54141" cy="54141"/>
          </a:xfrm>
        </p:grpSpPr>
        <p:cxnSp>
          <p:nvCxnSpPr>
            <p:cNvPr id="1694" name="Straight Connector 1693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5" name="Straight Connector 1694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6" name="Group 1695"/>
          <p:cNvGrpSpPr/>
          <p:nvPr/>
        </p:nvGrpSpPr>
        <p:grpSpPr>
          <a:xfrm>
            <a:off x="4783322" y="4326466"/>
            <a:ext cx="30455" cy="30455"/>
            <a:chOff x="7944061" y="2590660"/>
            <a:chExt cx="54141" cy="54141"/>
          </a:xfrm>
        </p:grpSpPr>
        <p:cxnSp>
          <p:nvCxnSpPr>
            <p:cNvPr id="1697" name="Straight Connector 1696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8" name="Straight Connector 1697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9" name="Group 1698"/>
          <p:cNvGrpSpPr/>
          <p:nvPr/>
        </p:nvGrpSpPr>
        <p:grpSpPr>
          <a:xfrm>
            <a:off x="4768096" y="4337042"/>
            <a:ext cx="30455" cy="30455"/>
            <a:chOff x="7944061" y="2590660"/>
            <a:chExt cx="54141" cy="54141"/>
          </a:xfrm>
        </p:grpSpPr>
        <p:cxnSp>
          <p:nvCxnSpPr>
            <p:cNvPr id="1700" name="Straight Connector 1699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1" name="Straight Connector 1700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2" name="Group 1701"/>
          <p:cNvGrpSpPr/>
          <p:nvPr/>
        </p:nvGrpSpPr>
        <p:grpSpPr>
          <a:xfrm>
            <a:off x="4760122" y="4354809"/>
            <a:ext cx="30455" cy="30455"/>
            <a:chOff x="7944061" y="2590660"/>
            <a:chExt cx="54141" cy="54141"/>
          </a:xfrm>
        </p:grpSpPr>
        <p:cxnSp>
          <p:nvCxnSpPr>
            <p:cNvPr id="1703" name="Straight Connector 1702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4" name="Straight Connector 1703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5" name="Group 1704"/>
          <p:cNvGrpSpPr/>
          <p:nvPr/>
        </p:nvGrpSpPr>
        <p:grpSpPr>
          <a:xfrm>
            <a:off x="4738427" y="4375104"/>
            <a:ext cx="30455" cy="30455"/>
            <a:chOff x="7944061" y="2590660"/>
            <a:chExt cx="54141" cy="54141"/>
          </a:xfrm>
        </p:grpSpPr>
        <p:cxnSp>
          <p:nvCxnSpPr>
            <p:cNvPr id="1706" name="Straight Connector 1705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7" name="Straight Connector 1706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8" name="Group 1707"/>
          <p:cNvGrpSpPr/>
          <p:nvPr/>
        </p:nvGrpSpPr>
        <p:grpSpPr>
          <a:xfrm>
            <a:off x="4719815" y="4388005"/>
            <a:ext cx="30455" cy="30455"/>
            <a:chOff x="7944061" y="2590660"/>
            <a:chExt cx="54141" cy="54141"/>
          </a:xfrm>
        </p:grpSpPr>
        <p:cxnSp>
          <p:nvCxnSpPr>
            <p:cNvPr id="1709" name="Straight Connector 1708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0" name="Straight Connector 1709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1" name="Group 1710"/>
          <p:cNvGrpSpPr/>
          <p:nvPr/>
        </p:nvGrpSpPr>
        <p:grpSpPr>
          <a:xfrm>
            <a:off x="4705850" y="4388005"/>
            <a:ext cx="30455" cy="30455"/>
            <a:chOff x="7944061" y="2590660"/>
            <a:chExt cx="54141" cy="54141"/>
          </a:xfrm>
        </p:grpSpPr>
        <p:cxnSp>
          <p:nvCxnSpPr>
            <p:cNvPr id="1712" name="Straight Connector 1711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3" name="Straight Connector 1712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4" name="Group 1713"/>
          <p:cNvGrpSpPr/>
          <p:nvPr/>
        </p:nvGrpSpPr>
        <p:grpSpPr>
          <a:xfrm>
            <a:off x="4693736" y="4388005"/>
            <a:ext cx="30455" cy="30455"/>
            <a:chOff x="7944061" y="2590660"/>
            <a:chExt cx="54141" cy="54141"/>
          </a:xfrm>
        </p:grpSpPr>
        <p:cxnSp>
          <p:nvCxnSpPr>
            <p:cNvPr id="1715" name="Straight Connector 1714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6" name="Straight Connector 1715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7" name="Group 1716"/>
          <p:cNvGrpSpPr/>
          <p:nvPr/>
        </p:nvGrpSpPr>
        <p:grpSpPr>
          <a:xfrm>
            <a:off x="4732562" y="4386666"/>
            <a:ext cx="30455" cy="30455"/>
            <a:chOff x="7944061" y="2590660"/>
            <a:chExt cx="54141" cy="54141"/>
          </a:xfrm>
        </p:grpSpPr>
        <p:cxnSp>
          <p:nvCxnSpPr>
            <p:cNvPr id="1718" name="Straight Connector 1717"/>
            <p:cNvCxnSpPr/>
            <p:nvPr/>
          </p:nvCxnSpPr>
          <p:spPr>
            <a:xfrm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9" name="Straight Connector 1718"/>
            <p:cNvCxnSpPr/>
            <p:nvPr/>
          </p:nvCxnSpPr>
          <p:spPr>
            <a:xfrm flipH="1">
              <a:off x="7944061" y="2590660"/>
              <a:ext cx="54141" cy="5414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6CDC89-7745-4745-88DB-42CD398EC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768" y="1702338"/>
            <a:ext cx="8295056" cy="3784061"/>
          </a:xfrm>
          <a:prstGeom prst="rect">
            <a:avLst/>
          </a:prstGeom>
        </p:spPr>
      </p:pic>
      <p:sp>
        <p:nvSpPr>
          <p:cNvPr id="697" name="Text Placeholder 8">
            <a:extLst>
              <a:ext uri="{FF2B5EF4-FFF2-40B4-BE49-F238E27FC236}">
                <a16:creationId xmlns:a16="http://schemas.microsoft.com/office/drawing/2014/main" id="{BBF1D5AF-830F-4DE4-8635-A7826261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136" y="6527781"/>
            <a:ext cx="5280000" cy="144463"/>
          </a:xfrm>
        </p:spPr>
        <p:txBody>
          <a:bodyPr/>
          <a:lstStyle/>
          <a:p>
            <a:r>
              <a:rPr lang="nl-BE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Ullmann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ECCMID 2015, Copenhagen Denmark, April 25–28, 2015, EPO18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98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898301" y="2460560"/>
          <a:ext cx="3820522" cy="193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>
            <a:spLocks noChangeAspect="1"/>
          </p:cNvSpPr>
          <p:nvPr/>
        </p:nvSpPr>
        <p:spPr>
          <a:xfrm>
            <a:off x="5759280" y="2366044"/>
            <a:ext cx="85725" cy="857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047"/>
          <p:cNvSpPr>
            <a:spLocks noChangeArrowheads="1"/>
          </p:cNvSpPr>
          <p:nvPr/>
        </p:nvSpPr>
        <p:spPr bwMode="auto">
          <a:xfrm>
            <a:off x="5920021" y="2337191"/>
            <a:ext cx="24045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ea typeface="Arial Unicode MS" pitchFamily="34" charset="-128"/>
              </a:rPr>
              <a:t>VOR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759280" y="2508903"/>
            <a:ext cx="85725" cy="85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047"/>
          <p:cNvSpPr>
            <a:spLocks noChangeArrowheads="1"/>
          </p:cNvSpPr>
          <p:nvPr/>
        </p:nvSpPr>
        <p:spPr bwMode="auto">
          <a:xfrm>
            <a:off x="5920022" y="2480050"/>
            <a:ext cx="17472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ea typeface="Arial Unicode MS" pitchFamily="34" charset="-128"/>
              </a:rPr>
              <a:t>ISA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61200" y="4354576"/>
          <a:ext cx="3557622" cy="41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</a:t>
                      </a:r>
                      <a:b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Hyperbili-rubinaemia</a:t>
                      </a:r>
                      <a:endParaRPr lang="en-US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function abnormal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Jaundice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failure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103"/>
          <p:cNvSpPr>
            <a:spLocks noChangeArrowheads="1"/>
          </p:cNvSpPr>
          <p:nvPr/>
        </p:nvSpPr>
        <p:spPr bwMode="auto">
          <a:xfrm rot="16200000">
            <a:off x="1190856" y="3549497"/>
            <a:ext cx="1348126" cy="1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lnSpc>
                <a:spcPts val="788"/>
              </a:lnSpc>
              <a:defRPr/>
            </a:pPr>
            <a:r>
              <a:rPr lang="en-US" sz="1050" b="1" dirty="0">
                <a:solidFill>
                  <a:srgbClr val="000000"/>
                </a:solidFill>
                <a:ea typeface="Arial Unicode MS" pitchFamily="34" charset="-128"/>
              </a:rPr>
              <a:t>% patients with ≥1 TEAE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6136457" y="2820820"/>
          <a:ext cx="4343954" cy="157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399358" y="4416545"/>
          <a:ext cx="3919137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 x ULN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 x ULN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 x ULN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&gt;20 x ULN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</a:t>
                      </a:r>
                      <a:r>
                        <a:rPr lang="en-US" sz="11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AST </a:t>
                      </a:r>
                      <a:br>
                        <a:rPr lang="en-US" sz="11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 x ULN plus total bilirubin &gt;2 x ULN </a:t>
                      </a:r>
                      <a:b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Hy’s</a:t>
                      </a: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case)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1103"/>
          <p:cNvSpPr>
            <a:spLocks noChangeArrowheads="1"/>
          </p:cNvSpPr>
          <p:nvPr/>
        </p:nvSpPr>
        <p:spPr bwMode="auto">
          <a:xfrm rot="16200000">
            <a:off x="5262263" y="3498201"/>
            <a:ext cx="1634110" cy="21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lnSpc>
                <a:spcPts val="788"/>
              </a:lnSpc>
              <a:defRPr/>
            </a:pPr>
            <a:r>
              <a:rPr lang="en-US" sz="1050" b="1" dirty="0">
                <a:solidFill>
                  <a:srgbClr val="000000"/>
                </a:solidFill>
                <a:ea typeface="Arial Unicode MS" pitchFamily="34" charset="-128"/>
              </a:rPr>
              <a:t>% patients with </a:t>
            </a:r>
          </a:p>
          <a:p>
            <a:pPr algn="ctr" eaLnBrk="0" hangingPunct="0">
              <a:lnSpc>
                <a:spcPts val="788"/>
              </a:lnSpc>
              <a:defRPr/>
            </a:pPr>
            <a:r>
              <a:rPr lang="en-US" sz="1050" b="1" dirty="0">
                <a:solidFill>
                  <a:srgbClr val="000000"/>
                </a:solidFill>
                <a:ea typeface="Arial Unicode MS" pitchFamily="34" charset="-128"/>
              </a:rPr>
              <a:t>≥1  occurrence at EOT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1408" y="5438282"/>
            <a:ext cx="778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64"/>
                </a:solidFill>
                <a:ea typeface="Arial Unicode MS" pitchFamily="34" charset="-128"/>
                <a:cs typeface="Arial Unicode MS" pitchFamily="34" charset="-128"/>
              </a:rPr>
              <a:t>ALT or AST</a:t>
            </a:r>
          </a:p>
        </p:txBody>
      </p:sp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650631" y="97278"/>
            <a:ext cx="10928838" cy="110895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 versus voriconazole (SECURE) study 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of study drug-related hepatobiliary TEAEs and lab values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4F250CF-2121-4C15-8C33-9AFCCAEB172A}"/>
              </a:ext>
            </a:extLst>
          </p:cNvPr>
          <p:cNvSpPr/>
          <p:nvPr/>
        </p:nvSpPr>
        <p:spPr>
          <a:xfrm rot="5400000">
            <a:off x="7862317" y="3796116"/>
            <a:ext cx="293486" cy="29908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BF1D5AF-830F-4DE4-8635-A78262614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136" y="6507903"/>
            <a:ext cx="5280000" cy="144463"/>
          </a:xfrm>
        </p:spPr>
        <p:txBody>
          <a:bodyPr/>
          <a:lstStyle/>
          <a:p>
            <a:r>
              <a:rPr lang="nl-BE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Ullmann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ECCMID 2015, Copenhagen Denmark, April 25–28, 2015, EPO18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93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A9F51-C62B-FF44-A872-F074A253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after posaconazole hepato-toxicity in leukaemia patients</a:t>
            </a:r>
            <a:endParaRPr lang="nl-B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513" y="1902620"/>
            <a:ext cx="7800975" cy="3629025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E5A9C6-0BA4-A24F-B684-C341B00EC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2312" y="6539948"/>
            <a:ext cx="8218488" cy="201870"/>
          </a:xfrm>
        </p:spPr>
        <p:txBody>
          <a:bodyPr/>
          <a:lstStyle/>
          <a:p>
            <a:pPr algn="ctr"/>
            <a:r>
              <a:rPr lang="nl-BE" sz="900" dirty="0">
                <a:latin typeface="Calibri" panose="020F0502020204030204" pitchFamily="34" charset="0"/>
                <a:cs typeface="Calibri" panose="020F0502020204030204" pitchFamily="34" charset="0"/>
              </a:rPr>
              <a:t>DiPippo AJ et al. </a:t>
            </a:r>
            <a:r>
              <a:rPr lang="nl-BE" sz="900" i="1" dirty="0">
                <a:latin typeface="Calibri" panose="020F0502020204030204" pitchFamily="34" charset="0"/>
                <a:cs typeface="Calibri" panose="020F0502020204030204" pitchFamily="34" charset="0"/>
              </a:rPr>
              <a:t>Tolerability of Isavuconazole After Posaconazole Toxicity in Leukaemia Patients. </a:t>
            </a:r>
            <a:r>
              <a:rPr lang="nl-BE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Mycoses</a:t>
            </a:r>
            <a:r>
              <a:rPr lang="nl-BE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2019; 62: 81-86 </a:t>
            </a:r>
            <a:endParaRPr lang="nl-B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4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7A39-71BA-8BDE-87D2-EFE0E6D1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isavuconazole less hepatotoxic?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C1A93CF-4771-F77F-82F8-D560EDFE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110" y="2079854"/>
            <a:ext cx="3907780" cy="4319587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6DD9E0-BCFF-4C57-EF17-7EECADE36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EBE3EE-A6B7-6F7D-5BDE-70C69B6E3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Samanta</a:t>
            </a:r>
            <a:r>
              <a:rPr lang="en-US" dirty="0"/>
              <a:t> P, et al. Clin Infect Dis 2021; 73: 416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1EDB31-3162-F529-826E-517D66C188BE}"/>
              </a:ext>
            </a:extLst>
          </p:cNvPr>
          <p:cNvSpPr txBox="1"/>
          <p:nvPr/>
        </p:nvSpPr>
        <p:spPr>
          <a:xfrm>
            <a:off x="2223024" y="1525379"/>
            <a:ext cx="7811819" cy="338554"/>
          </a:xfrm>
          <a:prstGeom prst="rect">
            <a:avLst/>
          </a:prstGeom>
          <a:solidFill>
            <a:srgbClr val="D2ECB6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Causes of premature discontinuation of antifungal prophylaxis in lung transplant recipients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14E295-54AD-5384-B8C7-AA2A85839DEB}"/>
              </a:ext>
            </a:extLst>
          </p:cNvPr>
          <p:cNvSpPr txBox="1"/>
          <p:nvPr/>
        </p:nvSpPr>
        <p:spPr>
          <a:xfrm>
            <a:off x="6466114" y="4077476"/>
            <a:ext cx="1707502" cy="338554"/>
          </a:xfrm>
          <a:prstGeom prst="rect">
            <a:avLst/>
          </a:prstGeom>
          <a:noFill/>
          <a:ln w="38100">
            <a:solidFill>
              <a:srgbClr val="C12D4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1600" dirty="0" err="1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2B09238-2121-9F45-1DD4-6F2532DC7923}"/>
              </a:ext>
            </a:extLst>
          </p:cNvPr>
          <p:cNvSpPr txBox="1"/>
          <p:nvPr/>
        </p:nvSpPr>
        <p:spPr>
          <a:xfrm>
            <a:off x="4209423" y="4880509"/>
            <a:ext cx="1707502" cy="830997"/>
          </a:xfrm>
          <a:prstGeom prst="rect">
            <a:avLst/>
          </a:prstGeom>
          <a:noFill/>
          <a:ln w="38100">
            <a:solidFill>
              <a:srgbClr val="C12D4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17972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#2. No need for therapeutic drug monitoring with isavuconazole?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6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Isavuconazole: exposure-response </a:t>
            </a:r>
            <a:b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Lack of any statistically significant relationship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025254"/>
          <a:ext cx="8229600" cy="323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11E5D-F460-4F54-AD13-EF3EB96E5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312" y="4969272"/>
            <a:ext cx="3960000" cy="8310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OR:</a:t>
            </a:r>
            <a:r>
              <a:rPr lang="en-US" dirty="0"/>
              <a:t> overall response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MIC:</a:t>
            </a:r>
            <a:r>
              <a:rPr lang="en-US" dirty="0"/>
              <a:t> minimal inhibitory concentration</a:t>
            </a:r>
          </a:p>
          <a:p>
            <a:pPr>
              <a:lnSpc>
                <a:spcPct val="100000"/>
              </a:lnSpc>
            </a:pPr>
            <a:r>
              <a:rPr lang="en-US" b="1" dirty="0" err="1"/>
              <a:t>AUC</a:t>
            </a:r>
            <a:r>
              <a:rPr lang="en-US" b="1" baseline="-25000" dirty="0" err="1"/>
              <a:t>ss</a:t>
            </a:r>
            <a:r>
              <a:rPr lang="en-US" b="1" dirty="0"/>
              <a:t>:</a:t>
            </a:r>
            <a:r>
              <a:rPr lang="en-US" dirty="0"/>
              <a:t> area under the concentration-time curve at steady state</a:t>
            </a:r>
          </a:p>
          <a:p>
            <a:pPr>
              <a:lnSpc>
                <a:spcPct val="100000"/>
              </a:lnSpc>
            </a:pPr>
            <a:r>
              <a:rPr lang="en-US" b="1" dirty="0" err="1"/>
              <a:t>C</a:t>
            </a:r>
            <a:r>
              <a:rPr lang="en-US" b="1" baseline="-25000" dirty="0" err="1"/>
              <a:t>ss</a:t>
            </a:r>
            <a:r>
              <a:rPr lang="en-US" b="1" dirty="0"/>
              <a:t>:</a:t>
            </a:r>
            <a:r>
              <a:rPr lang="en-US" dirty="0"/>
              <a:t> mean through concentration at steady state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ACM</a:t>
            </a:r>
            <a:r>
              <a:rPr lang="en-US" dirty="0"/>
              <a:t>: all cause mortality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8F1A8-12C6-478D-8848-60476A6407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756" y="6271515"/>
            <a:ext cx="8523515" cy="264668"/>
          </a:xfrm>
        </p:spPr>
        <p:txBody>
          <a:bodyPr/>
          <a:lstStyle/>
          <a:p>
            <a:pPr algn="ctr"/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Desai A, 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Exposure-Response Relationships for </a:t>
            </a:r>
            <a:r>
              <a:rPr lang="en-US" sz="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Patients with Invasive Aspergillosis and Other Filamentous Fungi.</a:t>
            </a:r>
          </a:p>
          <a:p>
            <a:pPr algn="ctr"/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Antimicrob Agents Chemother. 2017; 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61(12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8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Isavuconazole: exposure-hepatic safety </a:t>
            </a:r>
            <a:br>
              <a:rPr lang="en-US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Lack of any statistically significant relationship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949" y="1696750"/>
            <a:ext cx="7295745" cy="4464028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BB50DE3-E64D-494F-83D5-57313F59FBBA}"/>
              </a:ext>
            </a:extLst>
          </p:cNvPr>
          <p:cNvSpPr txBox="1">
            <a:spLocks/>
          </p:cNvSpPr>
          <p:nvPr/>
        </p:nvSpPr>
        <p:spPr>
          <a:xfrm>
            <a:off x="1847546" y="6359435"/>
            <a:ext cx="8523515" cy="2646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ts val="675"/>
              </a:spcBef>
              <a:spcAft>
                <a:spcPts val="225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Desai A, 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Exposure-Response Relationships for Isavuconazole in Patients with Invasive Aspergillosis and Other Filamentous Fungi.</a:t>
            </a:r>
          </a:p>
          <a:p>
            <a:pPr algn="ctr" fontAlgn="auto"/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Antimicrob </a:t>
            </a:r>
            <a:r>
              <a:rPr lang="nl-BE" sz="9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Chemother. 2017; 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61(12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sz="2800" dirty="0">
                <a:solidFill>
                  <a:schemeClr val="tx1"/>
                </a:solidFill>
                <a:latin typeface="Calibri" panose="020F0502020204030204" pitchFamily="34" charset="0"/>
              </a:rPr>
              <a:t>Conflicts of Interest</a:t>
            </a:r>
          </a:p>
        </p:txBody>
      </p:sp>
      <p:sp>
        <p:nvSpPr>
          <p:cNvPr id="3379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1200150" y="1600200"/>
            <a:ext cx="9864725" cy="4931229"/>
          </a:xfrm>
        </p:spPr>
        <p:txBody>
          <a:bodyPr/>
          <a:lstStyle/>
          <a:p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Received grants, speaker’s fee, ad board honoraria and/or travel support from 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Gilead Sciences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Pfizer Inc. 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MSD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Astellas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Basilea Pharmaceuticals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Bio-Rad laboratories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IMMY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OLM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PathoNostics</a:t>
            </a: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F2G</a:t>
            </a:r>
          </a:p>
          <a:p>
            <a:pPr lvl="1"/>
            <a:r>
              <a:rPr lang="en-US" altLang="nl-BE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Scynexis</a:t>
            </a:r>
            <a:endParaRPr lang="en-US" altLang="nl-B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BE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Amplyx</a:t>
            </a:r>
            <a:endParaRPr lang="en-US" altLang="nl-B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BE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Cidara</a:t>
            </a:r>
            <a:endParaRPr lang="en-US" altLang="nl-B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BE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Vical</a:t>
            </a:r>
            <a:endParaRPr lang="en-US" altLang="nl-B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BE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Mundipharma</a:t>
            </a:r>
            <a:endParaRPr lang="en-US" altLang="nl-B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BE" sz="1000" b="1" dirty="0">
                <a:latin typeface="Calibri" panose="020F0502020204030204" pitchFamily="34" charset="0"/>
                <a:cs typeface="Calibri" panose="020F0502020204030204" pitchFamily="34" charset="0"/>
              </a:rPr>
              <a:t>Takeda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125788"/>
            <a:ext cx="3657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8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05C5-DF13-44B0-B4B9-24EB256A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 relationships in the double-blind randomized study of posaconazole and voriconazole for treatment of invasive aspergillosis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C14B-74FC-4E68-AF61-07680546D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137031"/>
            <a:ext cx="12192000" cy="562707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Maertens JA et al.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2021;397:499-509. 2. Maertens JA et al.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 398: 578-579.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at the 31st European Congress of Clinical Microbiology &amp; Infectious Diseases, 9 - 12 July 2021 (submitted)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DF0EFA4-3B46-49DA-97B7-8D4B319EC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95701"/>
              </p:ext>
            </p:extLst>
          </p:nvPr>
        </p:nvGraphicFramePr>
        <p:xfrm>
          <a:off x="611717" y="1570804"/>
          <a:ext cx="1121865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552">
                  <a:extLst>
                    <a:ext uri="{9D8B030D-6E8A-4147-A177-3AD203B41FA5}">
                      <a16:colId xmlns:a16="http://schemas.microsoft.com/office/drawing/2014/main" val="1354404773"/>
                    </a:ext>
                  </a:extLst>
                </a:gridCol>
                <a:gridCol w="3739552">
                  <a:extLst>
                    <a:ext uri="{9D8B030D-6E8A-4147-A177-3AD203B41FA5}">
                      <a16:colId xmlns:a16="http://schemas.microsoft.com/office/drawing/2014/main" val="3953628314"/>
                    </a:ext>
                  </a:extLst>
                </a:gridCol>
                <a:gridCol w="3739552">
                  <a:extLst>
                    <a:ext uri="{9D8B030D-6E8A-4147-A177-3AD203B41FA5}">
                      <a16:colId xmlns:a16="http://schemas.microsoft.com/office/drawing/2014/main" val="158402074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</a:t>
                      </a:r>
                    </a:p>
                  </a:txBody>
                  <a:tcPr marL="121920" marR="121920" marT="60960" marB="6096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</a:p>
                  </a:txBody>
                  <a:tcPr marL="121920" marR="121920" marT="60960" marB="60960" anchor="ctr"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0655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42 all-cause mortality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121920" marR="121920" marT="60960" marB="6096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121920" marR="121920" marT="60960" marB="60960" anchor="ctr"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3463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C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trough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ng/mL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~1500 weeks 1 through 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1, ~4200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4, ~2200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596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42 mortality: </a:t>
                      </a:r>
                    </a:p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exposure-efficacy trend by quartile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Highest in those in highest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trough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quartile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(6% Q1 vs 39% Q4)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638269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clinical response week 6, success vs failure: </a:t>
                      </a:r>
                    </a:p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exposure-efficacy trend by quartile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Highest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trough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quartile had most failures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(27% Q1 vs 77% Q4)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6598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TRAEs:</a:t>
                      </a:r>
                    </a:p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exposure-safety trend by quartile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lower than voriconazole; most TRAEs in highest C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trough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quartile 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trend, including for CNS and visual  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1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AEs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9865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CYP2C19 metabolizer phenotype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evaluated</a:t>
                      </a:r>
                    </a:p>
                  </a:txBody>
                  <a:tcPr marL="121920" marR="121920" marT="60960" marB="6096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effect</a:t>
                      </a:r>
                    </a:p>
                  </a:txBody>
                  <a:tcPr marL="121920" marR="121920" marT="60960" marB="60960" anchor="ctr"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00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85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Isavuconazole: need for therapeutic drug monitoring (TDM)?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0" cy="41752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clear evidence that there is a general need for TDM or a clear target to recommend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Post-hoc analysis of SECURE study: 97% of patients had ISA &gt;1 and &lt; 7 mg/L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Real world data 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(Andes et al. AAC 2018)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&gt;90% had ISA &gt; 1 mg/L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There is a lower need compared to voriconazole and posaconazole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However, TDM may be considered for individual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Prolonged use of isavuconazole (several months-increased risk of high levels)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Severe gut disease from graft-versus-host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Treatment of central nervous system infections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Infections with non-wild-type fungal pathogens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Children and adolescents and obese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Unresponsive to treatment of breakthrough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Concomitant use of flucloxacillin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Critically ill patients, irrespective of RRT and/or ECMO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342900" lvl="1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95356A-9A50-3B4E-98AD-B830A06865CF}"/>
              </a:ext>
            </a:extLst>
          </p:cNvPr>
          <p:cNvSpPr txBox="1">
            <a:spLocks/>
          </p:cNvSpPr>
          <p:nvPr/>
        </p:nvSpPr>
        <p:spPr>
          <a:xfrm>
            <a:off x="1838756" y="6017597"/>
            <a:ext cx="8523515" cy="6592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ts val="675"/>
              </a:spcBef>
              <a:spcAft>
                <a:spcPts val="225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Desai A, 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Exposure-Response Relationships for Isavuconazole in Patients with Invasive Aspergillosis and Other Filamentous Fungi.</a:t>
            </a:r>
          </a:p>
          <a:p>
            <a:pPr algn="ctr" fontAlgn="auto"/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Antimicrob </a:t>
            </a:r>
            <a:r>
              <a:rPr lang="nl-BE" sz="9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Chemother. 2017; 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61(12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fontAlgn="auto"/>
            <a:r>
              <a:rPr lang="nl-BE" sz="9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Daele R, et al. </a:t>
            </a:r>
            <a:r>
              <a:rPr lang="nl-BE" sz="9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Mycosis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64: 1508-1511:</a:t>
            </a:r>
          </a:p>
          <a:p>
            <a:pPr algn="ctr" fontAlgn="auto"/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Mertens B, et al. </a:t>
            </a:r>
            <a:r>
              <a:rPr lang="nl-BE" sz="9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 2022</a:t>
            </a:r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26: 227-</a:t>
            </a:r>
          </a:p>
          <a:p>
            <a:pPr algn="ctr" fontAlgn="auto"/>
            <a:endParaRPr lang="en-GB" sz="9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3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 in CRRT and/or ECMO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CRRT; continuous renal replacement therapy, ECMO; extracorporeal membrane oxygenation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Zurl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C et al. J Fungi 2020; 6: 90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7" y="1903908"/>
            <a:ext cx="5662913" cy="34872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20" y="1835675"/>
            <a:ext cx="5787050" cy="35576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6F4DB9B-0DC2-D2DE-93B9-CDF8B5DDED35}"/>
              </a:ext>
            </a:extLst>
          </p:cNvPr>
          <p:cNvSpPr txBox="1"/>
          <p:nvPr/>
        </p:nvSpPr>
        <p:spPr>
          <a:xfrm>
            <a:off x="3314701" y="5565535"/>
            <a:ext cx="5564472" cy="584775"/>
          </a:xfrm>
          <a:prstGeom prst="rect">
            <a:avLst/>
          </a:prstGeom>
          <a:solidFill>
            <a:srgbClr val="D2ECB6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An independent effect of ECMO on mould-active azole exposure </a:t>
            </a:r>
          </a:p>
          <a:p>
            <a:r>
              <a:rPr lang="en-US" sz="1600" dirty="0"/>
              <a:t>could not be confirmed in retrospective and prospective studies</a:t>
            </a:r>
          </a:p>
        </p:txBody>
      </p:sp>
    </p:spTree>
    <p:extLst>
      <p:ext uri="{BB962C8B-B14F-4D97-AF65-F5344CB8AC3E}">
        <p14:creationId xmlns:p14="http://schemas.microsoft.com/office/powerpoint/2010/main" val="266446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#3. Isavuconazole is safer for long-term administration? 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1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spect="1" noChangeArrowheads="1"/>
          </p:cNvSpPr>
          <p:nvPr/>
        </p:nvSpPr>
        <p:spPr bwMode="auto">
          <a:xfrm>
            <a:off x="6450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84363" y="6452559"/>
            <a:ext cx="8640762" cy="21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after Benitez LL and Carver PL. Drugs 2019; 79: 833-853</a:t>
            </a:r>
          </a:p>
        </p:txBody>
      </p:sp>
      <p:sp>
        <p:nvSpPr>
          <p:cNvPr id="553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</a:rPr>
              <a:t>Adverse effects associated with </a:t>
            </a:r>
            <a:r>
              <a:rPr lang="en-US" altLang="nl-BE" sz="2800" i="1" dirty="0">
                <a:solidFill>
                  <a:srgbClr val="C00000"/>
                </a:solidFill>
                <a:latin typeface="Calibri" panose="020F0502020204030204" pitchFamily="34" charset="0"/>
              </a:rPr>
              <a:t>long-term</a:t>
            </a:r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</a:rPr>
              <a:t> administration of azole antifungal agents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80663"/>
              </p:ext>
            </p:extLst>
          </p:nvPr>
        </p:nvGraphicFramePr>
        <p:xfrm>
          <a:off x="609600" y="1600197"/>
          <a:ext cx="10957986" cy="36488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7554">
                  <a:extLst>
                    <a:ext uri="{9D8B030D-6E8A-4147-A177-3AD203B41FA5}">
                      <a16:colId xmlns:a16="http://schemas.microsoft.com/office/drawing/2014/main" val="3720629360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3359457560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2992356877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562293994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1858412690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1610015233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2717008773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1231758904"/>
                    </a:ext>
                  </a:extLst>
                </a:gridCol>
                <a:gridCol w="1217554">
                  <a:extLst>
                    <a:ext uri="{9D8B030D-6E8A-4147-A177-3AD203B41FA5}">
                      <a16:colId xmlns:a16="http://schemas.microsoft.com/office/drawing/2014/main" val="2477202162"/>
                    </a:ext>
                  </a:extLst>
                </a:gridCol>
              </a:tblGrid>
              <a:tr h="774793"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Azole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Fluoride excess &amp; periostitis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Myositis &amp;</a:t>
                      </a:r>
                      <a:r>
                        <a:rPr lang="en-US" sz="1100" b="0" baseline="0" noProof="0" dirty="0"/>
                        <a:t> peripheral neuropathy</a:t>
                      </a:r>
                      <a:endParaRPr lang="en-US" sz="1100" b="0" noProof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Alopecia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Xerosis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Hormone-related*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Photo-toxicity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Irreversible </a:t>
                      </a:r>
                      <a:r>
                        <a:rPr lang="en-US" sz="1100" b="0" noProof="0" dirty="0" err="1"/>
                        <a:t>hepato</a:t>
                      </a:r>
                      <a:r>
                        <a:rPr lang="en-US" sz="1100" b="0" noProof="0" dirty="0"/>
                        <a:t>-</a:t>
                      </a:r>
                    </a:p>
                    <a:p>
                      <a:pPr algn="ctr"/>
                      <a:r>
                        <a:rPr lang="en-US" sz="1100" b="0" noProof="0" dirty="0"/>
                        <a:t>toxicity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noProof="0" dirty="0"/>
                        <a:t>pancreatitis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03513011"/>
                  </a:ext>
                </a:extLst>
              </a:tr>
              <a:tr h="675461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Fluconazole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(5-10%)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  <a:p>
                      <a:pPr algn="ctr"/>
                      <a:endParaRPr lang="en-US" sz="1400" b="1" noProof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  <a:p>
                      <a:pPr algn="ctr"/>
                      <a:endParaRPr lang="en-US" sz="1400" b="1" noProof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960011883"/>
                  </a:ext>
                </a:extLst>
              </a:tr>
              <a:tr h="48341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Itraconazole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+++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878334502"/>
                  </a:ext>
                </a:extLst>
              </a:tr>
              <a:tr h="1231722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Voriconazole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 </a:t>
                      </a: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(5-10%)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 </a:t>
                      </a: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(5-10%)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(5-10%)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  <a:p>
                      <a:pPr algn="ctr"/>
                      <a:endParaRPr lang="en-US" sz="1400" b="1" noProof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(5-10%)</a:t>
                      </a: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SOT/HCT &gt; 10%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  <a:p>
                      <a:pPr algn="ctr"/>
                      <a:endParaRPr lang="en-US" sz="1400" b="1" noProof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  <a:p>
                      <a:pPr algn="ctr"/>
                      <a:endParaRPr lang="en-US" sz="1400" b="1" noProof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4125836162"/>
                  </a:ext>
                </a:extLst>
              </a:tr>
              <a:tr h="48341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Posaconazole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(&lt;5%)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30473710"/>
                  </a:ext>
                </a:extLst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1981200" y="5757622"/>
            <a:ext cx="82296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 gynecomastia, breast tenderness, adrenal insufficiency, hyponatremia, hypokalemia</a:t>
            </a:r>
          </a:p>
          <a:p>
            <a:pPr algn="ctr"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NR, not reported; SOT, solid organ transplant; HCT, hematopoietic cell transplant</a:t>
            </a:r>
          </a:p>
        </p:txBody>
      </p:sp>
      <p:pic>
        <p:nvPicPr>
          <p:cNvPr id="7" name="Picture 78" descr="Afbeeldingsresultaat voor start and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96" y="5590760"/>
            <a:ext cx="1614488" cy="9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735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A4240-28F6-FA4A-812F-2FEDA3AF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800" dirty="0">
                <a:solidFill>
                  <a:srgbClr val="C00000"/>
                </a:solidFill>
              </a:rPr>
              <a:t>‘</a:t>
            </a:r>
            <a:r>
              <a:rPr lang="nl-BE" sz="2800" dirty="0" err="1">
                <a:solidFill>
                  <a:srgbClr val="C00000"/>
                </a:solidFill>
              </a:rPr>
              <a:t>Lack</a:t>
            </a:r>
            <a:r>
              <a:rPr lang="nl-BE" sz="2800" dirty="0">
                <a:solidFill>
                  <a:srgbClr val="C00000"/>
                </a:solidFill>
              </a:rPr>
              <a:t> of </a:t>
            </a:r>
            <a:r>
              <a:rPr lang="nl-BE" sz="2800" dirty="0" err="1">
                <a:solidFill>
                  <a:srgbClr val="C00000"/>
                </a:solidFill>
              </a:rPr>
              <a:t>toxicity</a:t>
            </a:r>
            <a:r>
              <a:rPr lang="nl-BE" sz="2800" dirty="0">
                <a:solidFill>
                  <a:srgbClr val="C00000"/>
                </a:solidFill>
              </a:rPr>
              <a:t>’ with long-term (&gt;6 months)* isavuconazole use in patients with hematologic malignancy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609600" y="1557338"/>
          <a:ext cx="10972800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383679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906775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14038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78577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423838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0600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24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80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ECG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29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 QTc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421 (324–531)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405 (371–473)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400 (372–476)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425.5 (371–471)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391 (362–399)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 err="1">
                          <a:effectLst/>
                          <a:latin typeface="Calibri" panose="020F0502020204030204" pitchFamily="34" charset="0"/>
                        </a:rPr>
                        <a:t>Endocrine</a:t>
                      </a: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34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 SBP, mm Hg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124.5 (94–171)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126 (96–155)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122.5 (88–163)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125.5 (90–149)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119.5 (102–154)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21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 DBP, mm Hg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73.5 (47–95)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76 (49–104)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75.5 (55–99)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77.5 (54–97)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72 (55–87)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58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 Serum potassium, mg/dL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3.8 (2.7–5.7)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4.1 (3–5.3)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4.25 (3.1–5.2)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4.2 (3.1–5.9)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3.9 (3.3–5.1)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95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 err="1">
                          <a:effectLst/>
                          <a:latin typeface="Calibri" panose="020F0502020204030204" pitchFamily="34" charset="0"/>
                        </a:rPr>
                        <a:t>Liver</a:t>
                      </a: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200" b="1" dirty="0" err="1"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 tests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11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 ALT, U/L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37 (12–426)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33 (12–155)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33.5 (14–224)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33 (16–460)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26 (6–63)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4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 AST, U/L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31 (12–245)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29.5 (15–185)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29 (17–184)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29 (13–325)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26 (11–83)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 Alkaline </a:t>
                      </a:r>
                      <a:r>
                        <a:rPr lang="nl-BE" sz="1200" b="1" dirty="0" err="1">
                          <a:effectLst/>
                          <a:latin typeface="Calibri" panose="020F0502020204030204" pitchFamily="34" charset="0"/>
                        </a:rPr>
                        <a:t>phosp</a:t>
                      </a: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., U/L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103 (38–570)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86 (52–357)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90.5 (43–240)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97.5 (48–434)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83.5 (58–330)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28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>
                          <a:effectLst/>
                          <a:latin typeface="Calibri" panose="020F0502020204030204" pitchFamily="34" charset="0"/>
                        </a:rPr>
                        <a:t> Total bilirubin, mg/dL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0.8 (0.2–3.7)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0.7 (0.3–4.2)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0.6 (0.2–5.9)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0.6 (0.2–14.1)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</a:rPr>
                        <a:t>0.5 (0.2–1.4)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78039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E48781-DBC5-8C4C-9CD6-666F3B4DE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6" y="6254457"/>
            <a:ext cx="5280000" cy="144463"/>
          </a:xfrm>
        </p:spPr>
        <p:txBody>
          <a:bodyPr/>
          <a:lstStyle/>
          <a:p>
            <a:r>
              <a:rPr lang="en-US" dirty="0"/>
              <a:t>*: N = 50; median duration 356 days (range, 180-832 days)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6236CC-407A-DA4B-9AF4-471D17A33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DiPippo</a:t>
            </a:r>
            <a:r>
              <a:rPr lang="nl-BE" sz="900" dirty="0">
                <a:latin typeface="Calibri" panose="020F0502020204030204" pitchFamily="34" charset="0"/>
                <a:cs typeface="Calibri" panose="020F0502020204030204" pitchFamily="34" charset="0"/>
              </a:rPr>
              <a:t> AJ, et al. Clin Infect Dis 2019; 69: 1624-27</a:t>
            </a:r>
          </a:p>
        </p:txBody>
      </p:sp>
    </p:spTree>
    <p:extLst>
      <p:ext uri="{BB962C8B-B14F-4D97-AF65-F5344CB8AC3E}">
        <p14:creationId xmlns:p14="http://schemas.microsoft.com/office/powerpoint/2010/main" val="311939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#4. Isavuconazole or posaconazole for azole-resistant </a:t>
            </a:r>
            <a:r>
              <a:rPr lang="en-US" i="1" dirty="0"/>
              <a:t>A. fumigatus</a:t>
            </a:r>
            <a:r>
              <a:rPr lang="en-US" dirty="0"/>
              <a:t>?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0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363258"/>
              </p:ext>
            </p:extLst>
          </p:nvPr>
        </p:nvGraphicFramePr>
        <p:xfrm>
          <a:off x="609600" y="1557338"/>
          <a:ext cx="109728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71429784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024645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9299625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346362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150269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Mortality rates in invasive aspergillosis (IA)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CNS 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611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c-AmB era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 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[Patterson,</a:t>
                      </a:r>
                      <a:r>
                        <a:rPr lang="en-US" sz="1100" baseline="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2000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 of 187 patients receiving c-AmB died.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95%–100% 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[Denning, 1990]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Literature review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380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71.6%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[White, 1997]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 of 261 patients with IA died.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[Denning, 1996]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of 141 cases of CNS IA in immunocompromised patients, of whom 140 died.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045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6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Azole era </a:t>
                      </a:r>
                    </a:p>
                  </a:txBody>
                  <a:tcP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27.5%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[Marr, 2015]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9-wk mortality: 39 of 142 patients receiving voriconazole monotherapy.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45.6%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[Schwartz, 2005]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Retrospective analysis of 81 patients with CNS IA treated with voriconazole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74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28.5%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[Bitar, 2014]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Population-based study analyzing 8563 aspergillosis cases in France.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35.4% 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[Kourkoumpetis, 2012]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Literature review: 4 of 11 patients with CNS IA who received voriconazole monotherapy.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8914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6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Azole resistant 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[van der Linden, 2011]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Culture-positive patients with proven and probable IPA treated with voriconazole (5/5)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[van der Linden, 2013; van der Linden, 2011; van der</a:t>
                      </a:r>
                      <a:r>
                        <a:rPr lang="en-US" sz="1100" baseline="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Linden, 2009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cases of azole-resistant CNS IA have been reported, of which 6 were fatal.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183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 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[Steinmann, 2015]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HSCT patients with culture-positive, azole-resistant IA, of whom 7 died.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155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[Furhren, 2015]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ICU patients with culture-positive azole-resistant IA died (10/10), compared with 21 of 28 (75%) with azole-susceptible IA.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18219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24416" y="6577477"/>
            <a:ext cx="5280000" cy="144463"/>
          </a:xfrm>
        </p:spPr>
        <p:txBody>
          <a:bodyPr/>
          <a:lstStyle/>
          <a:p>
            <a:r>
              <a:rPr lang="en-US" dirty="0"/>
              <a:t>C-AmB: conventional amphotericin B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Verweij P, et al. Clin Infect Dis 2016; 62: 362-8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" y="1520306"/>
            <a:ext cx="10972800" cy="501675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nl-BE" sz="3200" b="1" dirty="0"/>
          </a:p>
          <a:p>
            <a:pPr algn="ctr"/>
            <a:r>
              <a:rPr lang="nl-BE" sz="3200" b="1" dirty="0"/>
              <a:t>A “POSTAZOLE” ERA?</a:t>
            </a:r>
          </a:p>
          <a:p>
            <a:pPr algn="ctr"/>
            <a:endParaRPr lang="nl-BE" sz="3200" b="1" dirty="0"/>
          </a:p>
          <a:p>
            <a:pPr algn="ctr"/>
            <a:r>
              <a:rPr lang="en-US" sz="3200" b="1" dirty="0"/>
              <a:t>Can We Retain the Clinical Use of Mould-Active Antifungal Azoles?</a:t>
            </a:r>
          </a:p>
          <a:p>
            <a:pPr algn="ctr"/>
            <a:endParaRPr lang="en-US" sz="32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nl-BE" sz="1600" b="1" dirty="0"/>
          </a:p>
          <a:p>
            <a:pPr algn="ctr"/>
            <a:endParaRPr lang="en-US" sz="1600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E0E5341-0708-5C55-1EA5-875F6D84A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10958513" cy="1066800"/>
          </a:xfrm>
        </p:spPr>
        <p:txBody>
          <a:bodyPr/>
          <a:lstStyle/>
          <a:p>
            <a:pPr algn="ctr"/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</a:rPr>
              <a:t>Use of the new azoles in the management of azole-resistant </a:t>
            </a:r>
            <a:b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altLang="nl-BE" sz="2800" i="1" dirty="0">
                <a:solidFill>
                  <a:srgbClr val="C00000"/>
                </a:solidFill>
                <a:latin typeface="Calibri" panose="020F0502020204030204" pitchFamily="34" charset="0"/>
              </a:rPr>
              <a:t>A. fumigatus </a:t>
            </a:r>
          </a:p>
        </p:txBody>
      </p:sp>
    </p:spTree>
    <p:extLst>
      <p:ext uri="{BB962C8B-B14F-4D97-AF65-F5344CB8AC3E}">
        <p14:creationId xmlns:p14="http://schemas.microsoft.com/office/powerpoint/2010/main" val="18114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L-AmB; liposomal amphotericin B </a:t>
            </a:r>
          </a:p>
        </p:txBody>
      </p:sp>
      <p:pic>
        <p:nvPicPr>
          <p:cNvPr id="7" name="New picture"/>
          <p:cNvPicPr>
            <a:picLocks noGrp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97281" y="1898464"/>
            <a:ext cx="4537165" cy="3126377"/>
          </a:xfrm>
          <a:prstGeom prst="rect">
            <a:avLst/>
          </a:prstGeom>
        </p:spPr>
      </p:pic>
      <p:pic>
        <p:nvPicPr>
          <p:cNvPr id="8" name="New picture"/>
          <p:cNvPicPr>
            <a:picLocks noGrp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792690" y="1898464"/>
            <a:ext cx="4415245" cy="3126377"/>
          </a:xfrm>
          <a:prstGeom prst="rect">
            <a:avLst/>
          </a:prstGeom>
        </p:spPr>
      </p:pic>
      <p:sp>
        <p:nvSpPr>
          <p:cNvPr id="9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Lestrade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PP, et al. Clin Infect Dis 2019; 68: 1463-1471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survival of patients with voriconazole-susceptible and voriconazole-resistant invasive aspergillosis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76301"/>
              </p:ext>
            </p:extLst>
          </p:nvPr>
        </p:nvGraphicFramePr>
        <p:xfrm>
          <a:off x="1452863" y="5116293"/>
          <a:ext cx="4116252" cy="134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42">
                  <a:extLst>
                    <a:ext uri="{9D8B030D-6E8A-4147-A177-3AD203B41FA5}">
                      <a16:colId xmlns:a16="http://schemas.microsoft.com/office/drawing/2014/main" val="3310458128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840281328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090888525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4247535437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852683949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928115050"/>
                    </a:ext>
                  </a:extLst>
                </a:gridCol>
              </a:tblGrid>
              <a:tr h="3047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Group/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720024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VCZ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61767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L-AmB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51433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35298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75572"/>
              </p:ext>
            </p:extLst>
          </p:nvPr>
        </p:nvGraphicFramePr>
        <p:xfrm>
          <a:off x="7091683" y="5024841"/>
          <a:ext cx="4116252" cy="155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42">
                  <a:extLst>
                    <a:ext uri="{9D8B030D-6E8A-4147-A177-3AD203B41FA5}">
                      <a16:colId xmlns:a16="http://schemas.microsoft.com/office/drawing/2014/main" val="3310458128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840281328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090888525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4247535437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852683949"/>
                    </a:ext>
                  </a:extLst>
                </a:gridCol>
                <a:gridCol w="686042">
                  <a:extLst>
                    <a:ext uri="{9D8B030D-6E8A-4147-A177-3AD203B41FA5}">
                      <a16:colId xmlns:a16="http://schemas.microsoft.com/office/drawing/2014/main" val="2928115050"/>
                    </a:ext>
                  </a:extLst>
                </a:gridCol>
              </a:tblGrid>
              <a:tr h="3047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Group/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720024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Appropriate VCZ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61767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Inappropriate VCZ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51433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35298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029089" y="1480456"/>
            <a:ext cx="240399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L-AmB versus voriconazole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962514" y="1467389"/>
            <a:ext cx="404501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Appropriate versus inappropriate voriconazole</a:t>
            </a:r>
          </a:p>
        </p:txBody>
      </p:sp>
    </p:spTree>
    <p:extLst>
      <p:ext uri="{BB962C8B-B14F-4D97-AF65-F5344CB8AC3E}">
        <p14:creationId xmlns:p14="http://schemas.microsoft.com/office/powerpoint/2010/main" val="414935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92452F-875D-CB8E-CC08-5F8D53CD68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783" y="1438069"/>
            <a:ext cx="5376333" cy="4319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savuconazole and voriconazole MICs are highly correlated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(N=487 </a:t>
            </a:r>
            <a:r>
              <a:rPr lang="en-US" b="1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fumigatus </a:t>
            </a:r>
            <a:r>
              <a:rPr lang="en-US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isolates)</a:t>
            </a:r>
            <a:r>
              <a:rPr lang="en-US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9881F9-AB6C-8B72-3CEA-114D6330A7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solidFill>
            <a:srgbClr val="D2ECB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Expert opinion strongly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recommends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change of voriconazole monotherapy in documented azole-resistant disease to liposomal amphotericin B or a voriconazole/echinocandin combination, with echinocandins and polyenes typically being second-line choices for therapy in azole-susceptible disease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same change in first-line therapy in areas with an environmental resistance rate ≥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liposomal amphotericin B in case of suspected azole-resistant CNS aspergillosis 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C0C662B-B69E-E460-0B8B-DCC153BFC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Use of the new azoles in the management of azole-resistant </a:t>
            </a:r>
            <a:br>
              <a:rPr lang="en-US" altLang="nl-B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800" i="1" dirty="0">
                <a:latin typeface="Calibri" panose="020F0502020204030204" pitchFamily="34" charset="0"/>
                <a:cs typeface="Calibri" panose="020F0502020204030204" pitchFamily="34" charset="0"/>
              </a:rPr>
              <a:t>A. fumigatus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E64DDA3-443A-080F-6597-45E43591D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Buil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J, et al. J Antimicrob Chemother 2018; 73: 134-142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94C9067-7FD6-C58E-8757-4BBF72BAB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Douglas AP, et al. Intern  Med J 2021; 51 (Suppl. 7): 143-176</a:t>
            </a:r>
          </a:p>
        </p:txBody>
      </p:sp>
      <p:pic>
        <p:nvPicPr>
          <p:cNvPr id="12" name="New picture">
            <a:extLst>
              <a:ext uri="{FF2B5EF4-FFF2-40B4-BE49-F238E27FC236}">
                <a16:creationId xmlns:a16="http://schemas.microsoft.com/office/drawing/2014/main" id="{B9D876C2-751C-9E16-7978-B365EF489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991" y="2266122"/>
            <a:ext cx="4676282" cy="41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9A82717C-51E6-515F-9332-CDEFFD2AA3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39711" y="1476998"/>
            <a:ext cx="3921369" cy="506266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EE9910-20F8-136C-BA0B-A6622DFA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azoles in the management of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invasive aspergillosis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isavuconazole (SECURE study)- key study results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FA84B1A-70F7-A57C-309C-E7518D914A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1F9013-C5F4-1518-5745-DD10C520C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Maertens J, et al. Lancet 2016; 387: 760-769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B32963-791A-5755-15E8-FB6EE2359C2D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34" y="1580135"/>
            <a:ext cx="5203179" cy="33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D71EB63-46C6-D21A-7FEB-C52D9E2FF850}"/>
              </a:ext>
            </a:extLst>
          </p:cNvPr>
          <p:cNvSpPr txBox="1"/>
          <p:nvPr/>
        </p:nvSpPr>
        <p:spPr>
          <a:xfrm>
            <a:off x="6230473" y="5072982"/>
            <a:ext cx="5585010" cy="1077218"/>
          </a:xfrm>
          <a:prstGeom prst="rect">
            <a:avLst/>
          </a:prstGeom>
          <a:solidFill>
            <a:srgbClr val="D2EC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Fewer drug-related adverse events were reported with isavuconazole (109 [</a:t>
            </a:r>
            <a:r>
              <a:rPr lang="en-US" sz="1600" b="1" dirty="0"/>
              <a:t>42</a:t>
            </a:r>
            <a:r>
              <a:rPr lang="en-US" sz="1600" dirty="0"/>
              <a:t>%] patients) than with voriconazole (155 [</a:t>
            </a:r>
            <a:r>
              <a:rPr lang="en-US" sz="1600" b="1" dirty="0"/>
              <a:t>60</a:t>
            </a:r>
            <a:r>
              <a:rPr lang="en-US" sz="1600" dirty="0"/>
              <a:t>%] patients), particularly those affecting eye, hepatobiliary system, and skin</a:t>
            </a:r>
          </a:p>
        </p:txBody>
      </p:sp>
    </p:spTree>
    <p:extLst>
      <p:ext uri="{BB962C8B-B14F-4D97-AF65-F5344CB8AC3E}">
        <p14:creationId xmlns:p14="http://schemas.microsoft.com/office/powerpoint/2010/main" val="123857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strategies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High-dose posaconazole guided by therapeutic drug monitoring (target through levels &gt; 3 mg/L)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N=16;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4/7 patients with azole-R IPA survived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 patients ceased treatment due to Grade 2 arterial hypertension, QTc prolongation, increased cardia troponin and Grade 3 left ventricular failure, and Grade 4 leukopenia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Outpatient intermittent dosing of L-AmB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(e.g., 5 mg/kg 3 times weekly)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 azole-R IPA cases – 100-day mortality 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Renal toxicity was manageable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Intraventricular L-AmB 1 mg/week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 cases of azole-R proven cerebral aspergillosis (plus systemic therapy)</a:t>
            </a:r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Investigational drugs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Schauwvlieghe A, et al. Mycoses 2020; 63: 122-130</a:t>
            </a:r>
          </a:p>
          <a:p>
            <a:r>
              <a:rPr lang="en-US" dirty="0"/>
              <a:t>2Van de Peppel RJ, et al. Medical Mycology 2020; 58: 874-880</a:t>
            </a:r>
          </a:p>
          <a:p>
            <a:r>
              <a:rPr lang="en-US" baseline="30000" dirty="0"/>
              <a:t>3</a:t>
            </a:r>
            <a:r>
              <a:rPr lang="en-US" dirty="0"/>
              <a:t>Schauwvlieghe A, et al. J Glob Antimicrob Resist 2020; 22: 354-357</a:t>
            </a:r>
          </a:p>
        </p:txBody>
      </p:sp>
    </p:spTree>
    <p:extLst>
      <p:ext uri="{BB962C8B-B14F-4D97-AF65-F5344CB8AC3E}">
        <p14:creationId xmlns:p14="http://schemas.microsoft.com/office/powerpoint/2010/main" val="3334437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#5. Fewer drug interactions with the newer azoles? 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5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Inhibitory potential of azole antifungals on selected CYP450 iso-enzymes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919293"/>
              </p:ext>
            </p:extLst>
          </p:nvPr>
        </p:nvGraphicFramePr>
        <p:xfrm>
          <a:off x="1708634" y="1764363"/>
          <a:ext cx="8778240" cy="324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78548136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90147453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7863246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679112429"/>
                    </a:ext>
                  </a:extLst>
                </a:gridCol>
              </a:tblGrid>
              <a:tr h="5412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CYP2C9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CYP2C19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CYP3A4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88713"/>
                  </a:ext>
                </a:extLst>
              </a:tr>
              <a:tr h="5412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98839"/>
                  </a:ext>
                </a:extLst>
              </a:tr>
              <a:tr h="5412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98657"/>
                  </a:ext>
                </a:extLst>
              </a:tr>
              <a:tr h="5412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37027"/>
                  </a:ext>
                </a:extLst>
              </a:tr>
              <a:tr h="5412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73477"/>
                  </a:ext>
                </a:extLst>
              </a:tr>
              <a:tr h="5412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53238"/>
                  </a:ext>
                </a:extLst>
              </a:tr>
            </a:tbl>
          </a:graphicData>
        </a:graphic>
      </p:graphicFrame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365760" y="6501559"/>
            <a:ext cx="11460480" cy="134372"/>
          </a:xfrm>
        </p:spPr>
        <p:txBody>
          <a:bodyPr/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Chau MM, et al. Intern Med J 2021; 51 (Suppl.7): 37-66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73219" y="5080962"/>
            <a:ext cx="3599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</a:t>
            </a:r>
            <a:r>
              <a:rPr lang="en-US" sz="1600" dirty="0"/>
              <a:t>: +, weak; ++, moderate; +++, strong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EF9F92-6EAF-75A2-0E69-C52B99D34C91}"/>
              </a:ext>
            </a:extLst>
          </p:cNvPr>
          <p:cNvSpPr txBox="1"/>
          <p:nvPr/>
        </p:nvSpPr>
        <p:spPr>
          <a:xfrm>
            <a:off x="2444262" y="5679831"/>
            <a:ext cx="7310014" cy="338554"/>
          </a:xfrm>
          <a:prstGeom prst="rect">
            <a:avLst/>
          </a:prstGeom>
          <a:solidFill>
            <a:srgbClr val="D2ECB6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Drug interactions occur in approximately 30% of patients receiving anticancer therapy</a:t>
            </a:r>
          </a:p>
        </p:txBody>
      </p:sp>
    </p:spTree>
    <p:extLst>
      <p:ext uri="{BB962C8B-B14F-4D97-AF65-F5344CB8AC3E}">
        <p14:creationId xmlns:p14="http://schemas.microsoft.com/office/powerpoint/2010/main" val="1983849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Mould-active azoles and drug interactions in humans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9BD0A6C7-7799-954B-93E6-E8C9FFE212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694562"/>
          <a:ext cx="8229600" cy="346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207712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695146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045268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86175190"/>
                    </a:ext>
                  </a:extLst>
                </a:gridCol>
              </a:tblGrid>
              <a:tr h="699677">
                <a:tc>
                  <a:txBody>
                    <a:bodyPr/>
                    <a:lstStyle/>
                    <a:p>
                      <a:r>
                        <a:rPr lang="nl-BE" dirty="0"/>
                        <a:t>CYP3A4 substrate</a:t>
                      </a:r>
                    </a:p>
                    <a:p>
                      <a:r>
                        <a:rPr lang="nl-BE" dirty="0"/>
                        <a:t>(oral administration)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dirty="0"/>
                        <a:t>N-fold increase in the AUC of the CYP3A4 substrate by the respective triazole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84047"/>
                  </a:ext>
                </a:extLst>
              </a:tr>
              <a:tr h="699677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Isavuconazole</a:t>
                      </a:r>
                    </a:p>
                    <a:p>
                      <a:pPr algn="ctr"/>
                      <a:r>
                        <a:rPr lang="nl-BE" dirty="0"/>
                        <a:t>(capsule)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Posaconazole </a:t>
                      </a:r>
                    </a:p>
                    <a:p>
                      <a:pPr algn="ctr"/>
                      <a:r>
                        <a:rPr lang="nl-BE" dirty="0"/>
                        <a:t>(oral suspension)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Voriconazole</a:t>
                      </a:r>
                    </a:p>
                    <a:p>
                      <a:pPr algn="ctr"/>
                      <a:r>
                        <a:rPr lang="nl-BE" dirty="0"/>
                        <a:t>(tablet)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41"/>
                  </a:ext>
                </a:extLst>
              </a:tr>
              <a:tr h="515923">
                <a:tc>
                  <a:txBody>
                    <a:bodyPr/>
                    <a:lstStyle/>
                    <a:p>
                      <a:r>
                        <a:rPr lang="nl-BE" dirty="0"/>
                        <a:t>Midazolam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98208"/>
                  </a:ext>
                </a:extLst>
              </a:tr>
              <a:tr h="515923">
                <a:tc>
                  <a:txBody>
                    <a:bodyPr/>
                    <a:lstStyle/>
                    <a:p>
                      <a:r>
                        <a:rPr lang="nl-BE" dirty="0"/>
                        <a:t>Cyclosporin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46672"/>
                  </a:ext>
                </a:extLst>
              </a:tr>
              <a:tr h="515923">
                <a:tc>
                  <a:txBody>
                    <a:bodyPr/>
                    <a:lstStyle/>
                    <a:p>
                      <a:r>
                        <a:rPr lang="nl-BE" dirty="0"/>
                        <a:t>Sirolimus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75412"/>
                  </a:ext>
                </a:extLst>
              </a:tr>
              <a:tr h="515923">
                <a:tc>
                  <a:txBody>
                    <a:bodyPr/>
                    <a:lstStyle/>
                    <a:p>
                      <a:r>
                        <a:rPr lang="nl-BE" dirty="0"/>
                        <a:t>Tacrolimus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↑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49234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3A8FCD59-ABA5-5C45-A993-6EEC825B3425}"/>
              </a:ext>
            </a:extLst>
          </p:cNvPr>
          <p:cNvSpPr txBox="1"/>
          <p:nvPr/>
        </p:nvSpPr>
        <p:spPr>
          <a:xfrm>
            <a:off x="1987712" y="1575881"/>
            <a:ext cx="820088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Isavuconazole is a moderate (&gt; 2 and &lt; 5 fold) CYP3A4 inhibitor.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Isavuconazole does not inhibit CYP2C9 or CYP2C19.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ECF12DBE-ACA9-7346-BC9B-04221477F9C6}"/>
              </a:ext>
            </a:extLst>
          </p:cNvPr>
          <p:cNvSpPr txBox="1">
            <a:spLocks/>
          </p:cNvSpPr>
          <p:nvPr/>
        </p:nvSpPr>
        <p:spPr>
          <a:xfrm>
            <a:off x="1987712" y="6245158"/>
            <a:ext cx="8200882" cy="453314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ts val="675"/>
              </a:spcBef>
              <a:spcAft>
                <a:spcPts val="225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nl-BE" sz="900" dirty="0"/>
              <a:t>Townsend R. et al.  P</a:t>
            </a:r>
            <a:r>
              <a:rPr lang="nl-BE" dirty="0"/>
              <a:t>resented at the European Congress of Clinical Microbiology and Infectious Disease [ECCMID], Copenhagen, Denmark; April 25–28, 2015; P0216</a:t>
            </a:r>
          </a:p>
          <a:p>
            <a:pPr algn="ctr" fontAlgn="auto"/>
            <a:r>
              <a:rPr lang="nl-BE" sz="900" dirty="0"/>
              <a:t>Groll A. et al. Clin Pharmacol Drug Dev 2017; 6: 76-85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26912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Freise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KJ, et al. </a:t>
            </a:r>
            <a:r>
              <a:rPr lang="en-US" sz="900" i="1" dirty="0">
                <a:latin typeface="Calibri" panose="020F0502020204030204" pitchFamily="34" charset="0"/>
                <a:cs typeface="Calibri" panose="020F0502020204030204" pitchFamily="34" charset="0"/>
              </a:rPr>
              <a:t>The Journal of Clinical Pharmacology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2017; 57: 796-804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Prediction of the Effect of CYP3A Inhibitors on </a:t>
            </a:r>
            <a:r>
              <a:rPr lang="en-US" altLang="nl-B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Venetoclax</a:t>
            </a:r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Pharmacokinetics Using a Physiologically Based Pharmacokinetic Model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53" y="1602535"/>
            <a:ext cx="7789024" cy="491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58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#6. Newer azoles and sanctuary sites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1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Isavuconazole:</a:t>
            </a:r>
            <a:br>
              <a:rPr lang="en-US" alt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distribution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80255" y="6120827"/>
            <a:ext cx="881946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numCol="1" anchor="b">
            <a:spAutoFit/>
          </a:bodyPr>
          <a:lstStyle/>
          <a:p>
            <a:r>
              <a:rPr lang="de-DE" sz="900" dirty="0"/>
              <a:t>S</a:t>
            </a:r>
            <a:r>
              <a:rPr lang="es-ES" sz="900" dirty="0" err="1"/>
              <a:t>chmitt-Hoffmann</a:t>
            </a:r>
            <a:r>
              <a:rPr lang="es-ES" sz="900" dirty="0"/>
              <a:t>, </a:t>
            </a:r>
            <a:r>
              <a:rPr lang="es-ES" sz="900" i="1" dirty="0"/>
              <a:t>et al</a:t>
            </a:r>
            <a:r>
              <a:rPr lang="es-ES" sz="900" dirty="0"/>
              <a:t>. </a:t>
            </a:r>
            <a:r>
              <a:rPr lang="en-US" sz="900" dirty="0"/>
              <a:t>Tissue Distribution and Elimination of </a:t>
            </a:r>
            <a:r>
              <a:rPr lang="en-US" sz="900" dirty="0" err="1"/>
              <a:t>Isavuconazole</a:t>
            </a:r>
            <a:r>
              <a:rPr lang="en-US" sz="900" dirty="0"/>
              <a:t> following Single and Repeat Oral-Dose Administration of </a:t>
            </a:r>
            <a:r>
              <a:rPr lang="en-US" sz="900" dirty="0" err="1"/>
              <a:t>Isavuconazonium</a:t>
            </a:r>
            <a:r>
              <a:rPr lang="en-US" sz="900" dirty="0"/>
              <a:t> Sulfate to Rats. </a:t>
            </a:r>
          </a:p>
          <a:p>
            <a:pPr algn="ctr"/>
            <a:r>
              <a:rPr lang="en-US" sz="900" i="1" dirty="0" err="1"/>
              <a:t>Antimicrob</a:t>
            </a:r>
            <a:r>
              <a:rPr lang="en-US" sz="900" i="1" dirty="0"/>
              <a:t> Agents </a:t>
            </a:r>
            <a:r>
              <a:rPr lang="en-US" sz="900" i="1" dirty="0" err="1"/>
              <a:t>Chemother</a:t>
            </a:r>
            <a:r>
              <a:rPr lang="en-US" sz="900" dirty="0"/>
              <a:t>. </a:t>
            </a:r>
            <a:r>
              <a:rPr lang="es-ES" sz="900" dirty="0"/>
              <a:t>2017; 22;61(12) e01292-17</a:t>
            </a:r>
            <a:r>
              <a:rPr lang="en-US" altLang="en-US" sz="900" dirty="0">
                <a:solidFill>
                  <a:srgbClr val="000000"/>
                </a:solidFill>
              </a:rPr>
              <a:t>.</a:t>
            </a:r>
            <a:endParaRPr lang="es-ES" sz="900" dirty="0"/>
          </a:p>
          <a:p>
            <a:endParaRPr lang="en-US" altLang="en-US" sz="9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1" y="1578583"/>
            <a:ext cx="9163052" cy="584775"/>
          </a:xfrm>
          <a:prstGeom prst="rect">
            <a:avLst/>
          </a:prstGeom>
          <a:solidFill>
            <a:srgbClr val="D2ECB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Isavuconazole is widely distributed in nearly all tissues </a:t>
            </a:r>
          </a:p>
          <a:p>
            <a:pPr algn="ctr"/>
            <a:r>
              <a:rPr lang="en-US" sz="1600" dirty="0"/>
              <a:t>(including liver, lungs, eyes, kidneys, skin, bone, nasal mucosa and brain)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86" y="2269466"/>
            <a:ext cx="2907511" cy="32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2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FAB2E-3891-D3DC-BC3B-723B4185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Sanctuary site mould infections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0CC974F-4FDB-9E2B-DE79-6EEA21B2B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01798"/>
              </p:ext>
            </p:extLst>
          </p:nvPr>
        </p:nvGraphicFramePr>
        <p:xfrm>
          <a:off x="609600" y="2243139"/>
          <a:ext cx="109728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56336251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9014992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404046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5037031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148675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Cerebrospinal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3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0.7-0.8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6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0.22-1.0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6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0.2-0.6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89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Isavuconazole (animal model)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75207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609622-CE16-746C-E544-6265A9F42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AF22DF-5770-E799-BBA3-111A85B04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Chau M, et al. Intern Med J 2021; 51 (Suppl.7): 37-66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* Wiederhold NP, et al. Antimicrobial Agents Chemother 2016; 60: 5600-5603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1BC037-526F-A7FB-23AA-1A12A39AFF31}"/>
              </a:ext>
            </a:extLst>
          </p:cNvPr>
          <p:cNvSpPr txBox="1"/>
          <p:nvPr/>
        </p:nvSpPr>
        <p:spPr>
          <a:xfrm>
            <a:off x="3455375" y="1635373"/>
            <a:ext cx="525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Tissue to plasma ratios of antifungal drugs for sanctuary sites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199CFCE-5B5F-590F-6C46-1E46E83FA560}"/>
              </a:ext>
            </a:extLst>
          </p:cNvPr>
          <p:cNvSpPr txBox="1"/>
          <p:nvPr/>
        </p:nvSpPr>
        <p:spPr>
          <a:xfrm>
            <a:off x="2968522" y="4994033"/>
            <a:ext cx="6277809" cy="584775"/>
          </a:xfrm>
          <a:prstGeom prst="rect">
            <a:avLst/>
          </a:prstGeom>
          <a:solidFill>
            <a:srgbClr val="D2ECB6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“With low and/or highly variable penetration across all agents, there</a:t>
            </a:r>
          </a:p>
          <a:p>
            <a:pPr algn="ctr"/>
            <a:r>
              <a:rPr lang="en-US" sz="1600" dirty="0"/>
              <a:t>is uncertainty around how to adequately dose triazoles in CNS infections”</a:t>
            </a:r>
          </a:p>
        </p:txBody>
      </p:sp>
    </p:spTree>
    <p:extLst>
      <p:ext uri="{BB962C8B-B14F-4D97-AF65-F5344CB8AC3E}">
        <p14:creationId xmlns:p14="http://schemas.microsoft.com/office/powerpoint/2010/main" val="4216316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inhoud 2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CLL patient with cerebral aspergillosis (MIC ISA 1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Plasma concentration ISA at 300 mg/day: 4,3 mg/L and 3,2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CSF concentration: undetectable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Normal brain tissue: 0,405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Inflamed dura mater: 2,62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Fungal abscess: 5,11 mg/L and 5,09 mg/L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CGD patient with cerebral aspergillosis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Plasma concentration ISA at 200 mg/day: 5,6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Non-infected cerebellar tissue: undetectable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Cystic wall: 0,79 mg/L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4AEA2E-B8E6-B645-8F6E-B0F2D3D456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4933" y="1557339"/>
            <a:ext cx="5496000" cy="25325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 patient with cerebral aspergillosis (MIC ISA 1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Plasma day 3 ISA 0,6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Plasma day 6 ISA 2,9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Brain tissue day 4 ISA 1,46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ISA in the abscess fluid: 0,02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Estimated brain/plasma concentration ratio as 0,9 (consistent with pharmacokinetic studies in rats)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A49B-3095-544E-AA18-D3E577C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 and diffusion in infected human brain</a:t>
            </a:r>
            <a:b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2"/>
          </p:nvPr>
        </p:nvSpPr>
        <p:spPr>
          <a:xfrm>
            <a:off x="247035" y="6633901"/>
            <a:ext cx="2047035" cy="107915"/>
          </a:xfrm>
        </p:spPr>
        <p:txBody>
          <a:bodyPr/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Rouzaud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C et al. AAC 2019; 63: e02474-18</a:t>
            </a:r>
          </a:p>
        </p:txBody>
      </p:sp>
      <p:sp>
        <p:nvSpPr>
          <p:cNvPr id="28" name="Tijdelijke aanduiding voor tekst 27"/>
          <p:cNvSpPr>
            <a:spLocks noGrp="1"/>
          </p:cNvSpPr>
          <p:nvPr>
            <p:ph type="body" sz="quarter" idx="13"/>
          </p:nvPr>
        </p:nvSpPr>
        <p:spPr>
          <a:xfrm>
            <a:off x="10061387" y="6633901"/>
            <a:ext cx="1825821" cy="107915"/>
          </a:xfrm>
        </p:spPr>
        <p:txBody>
          <a:bodyPr/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Lamoth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F et al. JAC 2019; 74: 1751-53</a:t>
            </a: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4E4AEA2E-B8E6-B645-8F6E-B0F2D3D456D6}"/>
              </a:ext>
            </a:extLst>
          </p:cNvPr>
          <p:cNvSpPr txBox="1">
            <a:spLocks/>
          </p:cNvSpPr>
          <p:nvPr/>
        </p:nvSpPr>
        <p:spPr>
          <a:xfrm>
            <a:off x="6207699" y="4392159"/>
            <a:ext cx="5496000" cy="1920718"/>
          </a:xfrm>
          <a:prstGeom prst="rect">
            <a:avLst/>
          </a:prstGeom>
          <a:solidFill>
            <a:srgbClr val="D2ECB6"/>
          </a:solidFill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spcAft>
                <a:spcPts val="225"/>
              </a:spcAft>
              <a:buClr>
                <a:schemeClr val="accent1"/>
              </a:buClr>
              <a:buFont typeface="Wingdings 2" panose="05020102010507070707" pitchFamily="18" charset="2"/>
              <a:buChar char="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75"/>
              </a:spcBef>
              <a:spcAft>
                <a:spcPts val="225"/>
              </a:spcAft>
              <a:buClr>
                <a:schemeClr val="accent2"/>
              </a:buClr>
              <a:buFont typeface="Wingdings 2" panose="05020102010507070707" pitchFamily="18" charset="2"/>
              <a:buChar char="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1400" b="1" dirty="0"/>
              <a:t>Conclusion: 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US" sz="1400" b="1" dirty="0"/>
              <a:t>Isavuconazole concentrations in infected brain tissue are close to the corresponding serum concentrations (should we push the dose?) but concentrations are low in non-infected tissue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US" sz="1400" b="1" dirty="0"/>
              <a:t>Isavuconazole does not always penetrate the abscess; surgery is still required in most cases</a:t>
            </a:r>
          </a:p>
          <a:p>
            <a:pPr marL="0" indent="0" fontAlgn="auto">
              <a:buFont typeface="Wingdings 2" panose="05020102010507070707" pitchFamily="18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4076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6A49B-3095-544E-AA18-D3E577C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 and central nervous system </a:t>
            </a:r>
            <a:r>
              <a:rPr lang="nl-BE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fungal</a:t>
            </a:r>
            <a:r>
              <a:rPr 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33BBAA-305C-F949-BCB4-CB43FDE16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4AEA2E-B8E6-B645-8F6E-B0F2D3D45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400" y="6419089"/>
            <a:ext cx="5280000" cy="322730"/>
          </a:xfrm>
        </p:spPr>
        <p:txBody>
          <a:bodyPr/>
          <a:lstStyle/>
          <a:p>
            <a:r>
              <a:rPr lang="nl-BE" sz="900" dirty="0">
                <a:latin typeface="Calibri" panose="020F0502020204030204" pitchFamily="34" charset="0"/>
                <a:cs typeface="Calibri" panose="020F0502020204030204" pitchFamily="34" charset="0"/>
              </a:rPr>
              <a:t>Schwartz S, et al. Isavuconazole for the Treatment of Patients With Invasive Fungal Diseases Involving the Central Nervous System. Med Mycol 2020 Jun 1;58(4):417-424.</a:t>
            </a: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C121BCD5-827F-0240-B85A-5FAF2B821F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034" y="2497931"/>
            <a:ext cx="6057900" cy="2438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41" y="1569529"/>
            <a:ext cx="2419350" cy="49625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82E5DFF-4B8A-0C41-804D-87269DFAB174}"/>
              </a:ext>
            </a:extLst>
          </p:cNvPr>
          <p:cNvSpPr txBox="1"/>
          <p:nvPr/>
        </p:nvSpPr>
        <p:spPr>
          <a:xfrm>
            <a:off x="6793992" y="2423160"/>
            <a:ext cx="69602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sz="1600" dirty="0"/>
              <a:t>80.6%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549AC63-6F7B-0145-B327-A0F6F002F7D8}"/>
              </a:ext>
            </a:extLst>
          </p:cNvPr>
          <p:cNvSpPr txBox="1"/>
          <p:nvPr/>
        </p:nvSpPr>
        <p:spPr>
          <a:xfrm>
            <a:off x="7988808" y="2676144"/>
            <a:ext cx="69602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sz="1600" dirty="0"/>
              <a:t>69.4%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5840219-D1FF-3449-BEE6-EB8A78CA087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330184" y="3014698"/>
            <a:ext cx="6636" cy="139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95F8FBB-C14B-E34C-A019-701BFAA109D7}"/>
              </a:ext>
            </a:extLst>
          </p:cNvPr>
          <p:cNvCxnSpPr>
            <a:stCxn id="7" idx="2"/>
          </p:cNvCxnSpPr>
          <p:nvPr/>
        </p:nvCxnSpPr>
        <p:spPr>
          <a:xfrm flipH="1">
            <a:off x="7141464" y="2761714"/>
            <a:ext cx="540" cy="1645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CD8BED70-19C2-1346-AD37-38BA4268F9C3}"/>
              </a:ext>
            </a:extLst>
          </p:cNvPr>
          <p:cNvSpPr/>
          <p:nvPr/>
        </p:nvSpPr>
        <p:spPr>
          <a:xfrm>
            <a:off x="1356740" y="2094583"/>
            <a:ext cx="2491137" cy="9201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AF76589-A47A-9E45-8D95-2306699C4660}"/>
              </a:ext>
            </a:extLst>
          </p:cNvPr>
          <p:cNvSpPr/>
          <p:nvPr/>
        </p:nvSpPr>
        <p:spPr>
          <a:xfrm>
            <a:off x="1356735" y="3902219"/>
            <a:ext cx="2491137" cy="887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2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E9910-20F8-136C-BA0B-A6622DFA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azoles in the management of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invasive aspergillosis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posaconazole - key study results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FA84B1A-70F7-A57C-309C-E7518D914A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1F9013-C5F4-1518-5745-DD10C520C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Maertens J, et al. Lancet 2021; 397: 499-509</a:t>
            </a:r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D71EB63-46C6-D21A-7FEB-C52D9E2FF850}"/>
              </a:ext>
            </a:extLst>
          </p:cNvPr>
          <p:cNvSpPr txBox="1"/>
          <p:nvPr/>
        </p:nvSpPr>
        <p:spPr>
          <a:xfrm>
            <a:off x="6230473" y="5548109"/>
            <a:ext cx="5585010" cy="892552"/>
          </a:xfrm>
          <a:prstGeom prst="rect">
            <a:avLst/>
          </a:prstGeom>
          <a:solidFill>
            <a:srgbClr val="D2EC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Fewer drug-related adverse events (ITT population) were reported with posaconazole (</a:t>
            </a:r>
            <a:r>
              <a:rPr lang="en-US" sz="1300" b="1" dirty="0"/>
              <a:t>30</a:t>
            </a:r>
            <a:r>
              <a:rPr lang="en-US" sz="1300" dirty="0"/>
              <a:t>%) than with voriconazole (</a:t>
            </a:r>
            <a:r>
              <a:rPr lang="en-US" sz="1300" b="1" dirty="0"/>
              <a:t>40</a:t>
            </a:r>
            <a:r>
              <a:rPr lang="en-US" sz="1300" dirty="0"/>
              <a:t>%), particularly those affecting eye and psychiatric disorders (hallucinations). More metabolism (hypokalemia) and nutrition disorders (decreased appetite) with posaconazole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51D801-5E70-C8CB-2AEC-FF4EE831F760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58" y="1557339"/>
            <a:ext cx="2471201" cy="38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52F6A44-CB37-42FE-6615-79ABD7CD1E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09600" y="1737692"/>
            <a:ext cx="5376863" cy="3958879"/>
          </a:xfrm>
        </p:spPr>
      </p:pic>
    </p:spTree>
    <p:extLst>
      <p:ext uri="{BB962C8B-B14F-4D97-AF65-F5344CB8AC3E}">
        <p14:creationId xmlns:p14="http://schemas.microsoft.com/office/powerpoint/2010/main" val="3008914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26FA51D-E258-D797-8606-C2D27585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#7. Isavuconazole and QT/QTc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524D04C-7803-0BD5-10E3-8699A7BF3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shortens the QTc interval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981201" y="2025254"/>
            <a:ext cx="5080541" cy="3239690"/>
          </a:xfrm>
        </p:spPr>
        <p:txBody>
          <a:bodyPr/>
          <a:lstStyle/>
          <a:p>
            <a:pPr marL="0" indent="0">
              <a:buNone/>
            </a:pPr>
            <a:endParaRPr lang="en-US" sz="1350" dirty="0"/>
          </a:p>
          <a:p>
            <a:pPr marL="342900" indent="-342900">
              <a:buAutoNum type="alphaUcPeriod"/>
            </a:pPr>
            <a:r>
              <a:rPr lang="en-US" sz="1350" dirty="0"/>
              <a:t>QTc changes in 26 patients before (pre-ISA) and under treatment with </a:t>
            </a:r>
            <a:r>
              <a:rPr lang="en-US" sz="1350" dirty="0" err="1"/>
              <a:t>isavuconazole</a:t>
            </a:r>
            <a:r>
              <a:rPr lang="en-US" sz="1350" dirty="0"/>
              <a:t> (ISA): mean decrease </a:t>
            </a:r>
            <a:br>
              <a:rPr lang="en-US" sz="1350" dirty="0"/>
            </a:br>
            <a:r>
              <a:rPr lang="en-US" sz="1350" dirty="0"/>
              <a:t>of 36.5 ± 38.8 </a:t>
            </a:r>
            <a:r>
              <a:rPr lang="en-US" sz="1350" dirty="0" err="1"/>
              <a:t>ms</a:t>
            </a:r>
            <a:r>
              <a:rPr lang="en-US" sz="1350" dirty="0"/>
              <a:t> (range 7–202 </a:t>
            </a:r>
            <a:r>
              <a:rPr lang="en-US" sz="1350" dirty="0" err="1"/>
              <a:t>ms</a:t>
            </a:r>
            <a:r>
              <a:rPr lang="en-US" sz="1350" dirty="0"/>
              <a:t>)</a:t>
            </a:r>
          </a:p>
          <a:p>
            <a:pPr marL="342900" indent="-342900">
              <a:buAutoNum type="alphaUcPeriod"/>
            </a:pPr>
            <a:endParaRPr lang="en-US" sz="1350" dirty="0"/>
          </a:p>
          <a:p>
            <a:pPr marL="342900" indent="-342900">
              <a:buAutoNum type="alphaUcPeriod"/>
            </a:pPr>
            <a:endParaRPr lang="en-US" sz="1350" dirty="0"/>
          </a:p>
          <a:p>
            <a:pPr marL="342900" indent="-342900">
              <a:buAutoNum type="alphaUcPeriod"/>
            </a:pPr>
            <a:r>
              <a:rPr lang="en-US" sz="1350" dirty="0"/>
              <a:t>QTc intervals in a patient with long-term </a:t>
            </a:r>
            <a:r>
              <a:rPr lang="en-US" sz="1350" dirty="0" err="1"/>
              <a:t>isavuconazole</a:t>
            </a:r>
            <a:r>
              <a:rPr lang="en-US" sz="1350" dirty="0"/>
              <a:t> 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E8D06-74E7-4C44-AD99-A912D76E3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2774" y="6341591"/>
            <a:ext cx="7813964" cy="262688"/>
          </a:xfrm>
        </p:spPr>
        <p:txBody>
          <a:bodyPr/>
          <a:lstStyle/>
          <a:p>
            <a:pPr algn="ctr"/>
            <a:r>
              <a:rPr lang="nl-BE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Mellinghoff SC, 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Isavuconazole shortens the QTc interval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Mycoses.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 2018;61(4):256-260</a:t>
            </a:r>
            <a:r>
              <a:rPr lang="nl-BE" sz="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41" y="2011333"/>
            <a:ext cx="2896709" cy="356004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56CAEE8-E367-0A41-AFC5-F5FEC101C392}"/>
              </a:ext>
            </a:extLst>
          </p:cNvPr>
          <p:cNvSpPr txBox="1"/>
          <p:nvPr/>
        </p:nvSpPr>
        <p:spPr>
          <a:xfrm>
            <a:off x="1987712" y="5710150"/>
            <a:ext cx="8200882" cy="400110"/>
          </a:xfrm>
          <a:prstGeom prst="rect">
            <a:avLst/>
          </a:prstGeom>
          <a:solidFill>
            <a:srgbClr val="D2EC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Isavuconazole is contra-indicated in patients with short QT syndrome</a:t>
            </a:r>
          </a:p>
        </p:txBody>
      </p:sp>
    </p:spTree>
    <p:extLst>
      <p:ext uri="{BB962C8B-B14F-4D97-AF65-F5344CB8AC3E}">
        <p14:creationId xmlns:p14="http://schemas.microsoft.com/office/powerpoint/2010/main" val="2405824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bIMD; breakthrough invasive mold disease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Prophylaxis</a:t>
            </a:r>
            <a:b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Breakthrough invasive fungal infections and resistance</a:t>
            </a:r>
            <a:endParaRPr lang="en-US" altLang="nl-BE" sz="28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426845"/>
              </p:ext>
            </p:extLst>
          </p:nvPr>
        </p:nvGraphicFramePr>
        <p:xfrm>
          <a:off x="609600" y="1557338"/>
          <a:ext cx="109728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alo sign (chest) | Radiology Reference Article | Radiopaedia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456599"/>
            <a:ext cx="2354262" cy="20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854824" y="3621740"/>
            <a:ext cx="3146611" cy="25574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1263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on treatment of specific breakthrough organisms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937817"/>
              </p:ext>
            </p:extLst>
          </p:nvPr>
        </p:nvGraphicFramePr>
        <p:xfrm>
          <a:off x="609600" y="1557338"/>
          <a:ext cx="109728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85563840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0465528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109384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Breakthrough 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Preferred regimen for azole breakthrough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Guidance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3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Aspergillus</a:t>
                      </a:r>
                      <a:r>
                        <a:rPr lang="en-US" dirty="0"/>
                        <a:t> spp.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Liposomal amphotericin B </a:t>
                      </a:r>
                      <a:r>
                        <a:rPr lang="en-US" dirty="0"/>
                        <a:t>pending susceptibility testing and serum drug levels</a:t>
                      </a:r>
                    </a:p>
                    <a:p>
                      <a:r>
                        <a:rPr lang="en-US" dirty="0"/>
                        <a:t>Switch to mold-active azole if susceptible</a:t>
                      </a:r>
                    </a:p>
                    <a:p>
                      <a:endParaRPr lang="en-US" dirty="0"/>
                    </a:p>
                    <a:p>
                      <a:r>
                        <a:rPr lang="en-US" u="sng" dirty="0"/>
                        <a:t>Documented azole resistance</a:t>
                      </a:r>
                    </a:p>
                    <a:p>
                      <a:r>
                        <a:rPr lang="en-US" dirty="0"/>
                        <a:t>MIC = 2 mg/L: voriconazole + echinocandin or liposomal amphotericin</a:t>
                      </a:r>
                      <a:r>
                        <a:rPr lang="en-US" baseline="0" dirty="0"/>
                        <a:t> B</a:t>
                      </a:r>
                    </a:p>
                    <a:p>
                      <a:r>
                        <a:rPr lang="en-US" baseline="0" dirty="0"/>
                        <a:t>MIC &gt; 2 mg/L: Liposomal amphotericin 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Ullmann et al. Clin Microbiol Infect </a:t>
                      </a:r>
                      <a:r>
                        <a:rPr lang="en-US" b="1" dirty="0"/>
                        <a:t>2018</a:t>
                      </a:r>
                      <a:r>
                        <a:rPr lang="en-US" dirty="0"/>
                        <a:t>; </a:t>
                      </a:r>
                      <a:r>
                        <a:rPr lang="nl-B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Suppl 1:e1-e38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8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Mucorales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Liposomal amphotericin B </a:t>
                      </a:r>
                    </a:p>
                    <a:p>
                      <a:r>
                        <a:rPr lang="en-US" dirty="0"/>
                        <a:t>5 mg/kg/day</a:t>
                      </a:r>
                      <a:r>
                        <a:rPr lang="en-US" baseline="0" dirty="0"/>
                        <a:t> (10 mg/kg/day in  case of CNS disease)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IV isavuconazole or posaconazole as alternative or step-down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Cornely et al. Lancet Infect Dis </a:t>
                      </a:r>
                      <a:r>
                        <a:rPr lang="en-US" b="1" dirty="0"/>
                        <a:t>2019</a:t>
                      </a:r>
                      <a:r>
                        <a:rPr lang="en-US" dirty="0"/>
                        <a:t>; </a:t>
                      </a:r>
                      <a:r>
                        <a:rPr lang="nl-B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19(12):e405-e421.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7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Fusarium</a:t>
                      </a:r>
                      <a:r>
                        <a:rPr lang="en-US" dirty="0"/>
                        <a:t> spp.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Liposomal amphotericin B </a:t>
                      </a:r>
                    </a:p>
                    <a:p>
                      <a:r>
                        <a:rPr lang="en-US" dirty="0"/>
                        <a:t>3-10 mg/kg/day </a:t>
                      </a:r>
                    </a:p>
                    <a:p>
                      <a:r>
                        <a:rPr lang="en-US" dirty="0"/>
                        <a:t>± voriconazole or posaconazole (TDM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Hönigl et al. Lancet Infect Dis </a:t>
                      </a:r>
                      <a:r>
                        <a:rPr lang="en-US" b="1" dirty="0"/>
                        <a:t>2021</a:t>
                      </a:r>
                      <a:r>
                        <a:rPr lang="en-US" dirty="0"/>
                        <a:t>; </a:t>
                      </a:r>
                      <a:r>
                        <a:rPr lang="nl-B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21(8):e246-e257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71289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4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E3A2B-1385-57CE-F9C6-1B8D5D609CA7}"/>
              </a:ext>
            </a:extLst>
          </p:cNvPr>
          <p:cNvSpPr/>
          <p:nvPr/>
        </p:nvSpPr>
        <p:spPr>
          <a:xfrm>
            <a:off x="3864024" y="1784253"/>
            <a:ext cx="2261572" cy="16967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C0BF4-89A4-9756-FC0B-053DE1018250}"/>
              </a:ext>
            </a:extLst>
          </p:cNvPr>
          <p:cNvSpPr/>
          <p:nvPr/>
        </p:nvSpPr>
        <p:spPr>
          <a:xfrm>
            <a:off x="1573899" y="1793045"/>
            <a:ext cx="2261572" cy="1696728"/>
          </a:xfrm>
          <a:prstGeom prst="rect">
            <a:avLst/>
          </a:prstGeom>
          <a:solidFill>
            <a:srgbClr val="9F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523C5-D870-19F9-C54B-3109042DE8DB}"/>
              </a:ext>
            </a:extLst>
          </p:cNvPr>
          <p:cNvSpPr/>
          <p:nvPr/>
        </p:nvSpPr>
        <p:spPr>
          <a:xfrm>
            <a:off x="3864024" y="3525967"/>
            <a:ext cx="2261572" cy="1696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21BE0-8076-176F-2996-78C26CFA006D}"/>
              </a:ext>
            </a:extLst>
          </p:cNvPr>
          <p:cNvSpPr/>
          <p:nvPr/>
        </p:nvSpPr>
        <p:spPr>
          <a:xfrm>
            <a:off x="1573899" y="3525967"/>
            <a:ext cx="2261572" cy="1696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04" name="object 10"/>
          <p:cNvSpPr txBox="1"/>
          <p:nvPr/>
        </p:nvSpPr>
        <p:spPr>
          <a:xfrm>
            <a:off x="540186" y="1561586"/>
            <a:ext cx="941386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en-GB" spc="-5" dirty="0">
                <a:latin typeface="Arial"/>
                <a:ea typeface="ヒラギノ角ゴ Pro W3" charset="0"/>
                <a:cs typeface="Arial"/>
              </a:rPr>
              <a:t>Good</a:t>
            </a:r>
            <a:endParaRPr lang="en-GB" dirty="0"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905" name="object 11"/>
          <p:cNvSpPr txBox="1"/>
          <p:nvPr/>
        </p:nvSpPr>
        <p:spPr>
          <a:xfrm>
            <a:off x="352880" y="2284219"/>
            <a:ext cx="276999" cy="27432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marR="6350" algn="ctr">
              <a:defRPr/>
            </a:pPr>
            <a:r>
              <a:rPr lang="en-GB" spc="-5" dirty="0">
                <a:latin typeface="Arial"/>
                <a:ea typeface="ヒラギノ角ゴ Pro W3" charset="0"/>
                <a:cs typeface="Arial"/>
              </a:rPr>
              <a:t>Efficacy of the drug</a:t>
            </a:r>
            <a:endParaRPr lang="en-GB" dirty="0"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22545" name="Right Arrow 913"/>
          <p:cNvSpPr>
            <a:spLocks noChangeArrowheads="1"/>
          </p:cNvSpPr>
          <p:nvPr/>
        </p:nvSpPr>
        <p:spPr bwMode="auto">
          <a:xfrm>
            <a:off x="1630005" y="5651403"/>
            <a:ext cx="4300538" cy="3810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9pPr>
          </a:lstStyle>
          <a:p>
            <a:endParaRPr lang="en-GB" altLang="nl-BE" dirty="0">
              <a:latin typeface="Arial" panose="020B0604020202020204" pitchFamily="34" charset="0"/>
            </a:endParaRPr>
          </a:p>
        </p:txBody>
      </p:sp>
      <p:sp>
        <p:nvSpPr>
          <p:cNvPr id="22546" name="Right Arrow 914"/>
          <p:cNvSpPr>
            <a:spLocks noChangeArrowheads="1"/>
          </p:cNvSpPr>
          <p:nvPr/>
        </p:nvSpPr>
        <p:spPr bwMode="auto">
          <a:xfrm rot="16200000">
            <a:off x="-698166" y="3380384"/>
            <a:ext cx="3418091" cy="3810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ヒラギノ角ゴ Pro W3" pitchFamily="-84" charset="-128"/>
              </a:defRPr>
            </a:lvl9pPr>
          </a:lstStyle>
          <a:p>
            <a:endParaRPr lang="en-GB" altLang="nl-BE" dirty="0">
              <a:latin typeface="Arial" panose="020B0604020202020204" pitchFamily="34" charset="0"/>
            </a:endParaRPr>
          </a:p>
        </p:txBody>
      </p:sp>
      <p:sp>
        <p:nvSpPr>
          <p:cNvPr id="916" name="Rectangle 915"/>
          <p:cNvSpPr/>
          <p:nvPr/>
        </p:nvSpPr>
        <p:spPr>
          <a:xfrm>
            <a:off x="1503205" y="6017039"/>
            <a:ext cx="4300538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0" algn="ctr">
              <a:defRPr/>
            </a:pPr>
            <a:r>
              <a:rPr lang="en-GB" dirty="0">
                <a:latin typeface="Arial"/>
                <a:ea typeface="ヒラギノ角ゴ Pro W3" charset="0"/>
                <a:cs typeface="Arial"/>
              </a:rPr>
              <a:t>Potential for drug interactions</a:t>
            </a:r>
          </a:p>
        </p:txBody>
      </p:sp>
      <p:sp>
        <p:nvSpPr>
          <p:cNvPr id="6" name="Rechthoek 5"/>
          <p:cNvSpPr/>
          <p:nvPr/>
        </p:nvSpPr>
        <p:spPr>
          <a:xfrm>
            <a:off x="7541016" y="1432564"/>
            <a:ext cx="4302641" cy="3867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libri" panose="020F0502020204030204" pitchFamily="34" charset="0"/>
                <a:cs typeface="Calibri" panose="020F0502020204030204" pitchFamily="34" charset="0"/>
              </a:rPr>
              <a:t>AmBisome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as the drug of choice in case of:</a:t>
            </a:r>
          </a:p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Acute or chronic toxicities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Documented or suspected azole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Problematic drug–drug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Aspergillus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moulds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Central nervous system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Breakthrough infection</a:t>
            </a:r>
          </a:p>
          <a:p>
            <a:pPr marL="285750" indent="-285750">
              <a:buFontTx/>
              <a:buChar char="-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08D16F5B-AC43-4609-8D06-E1591721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39"/>
            <a:ext cx="12191999" cy="562269"/>
          </a:xfrm>
        </p:spPr>
        <p:txBody>
          <a:bodyPr anchor="t"/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dilemma with azole antifungals and new targeted therapies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8864-44EA-478D-98FD-967AC834E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879" y="6226925"/>
            <a:ext cx="10972800" cy="332083"/>
          </a:xfrm>
        </p:spPr>
        <p:txBody>
          <a:bodyPr/>
          <a:lstStyle/>
          <a:p>
            <a:pPr marL="0" indent="0" algn="r">
              <a:buNone/>
            </a:pPr>
            <a:endParaRPr lang="en-GB" sz="900" dirty="0"/>
          </a:p>
          <a:p>
            <a:pPr marL="0" indent="0" algn="r">
              <a:buNone/>
            </a:pPr>
            <a:endParaRPr lang="en-GB" sz="900" dirty="0"/>
          </a:p>
          <a:p>
            <a:pPr marL="0" indent="0" algn="r">
              <a:buNone/>
            </a:pPr>
            <a:endParaRPr lang="en-GB" sz="900" dirty="0"/>
          </a:p>
          <a:p>
            <a:pPr marL="0" indent="0" algn="r">
              <a:buNone/>
            </a:pPr>
            <a:r>
              <a:rPr lang="en-GB" sz="900" dirty="0" err="1"/>
              <a:t>Bruggemann</a:t>
            </a:r>
            <a:r>
              <a:rPr lang="en-GB" sz="900" dirty="0"/>
              <a:t>, et al. </a:t>
            </a:r>
            <a:r>
              <a:rPr lang="en-GB" sz="900" dirty="0">
                <a:cs typeface="Calibri" panose="020F0502020204030204" pitchFamily="34" charset="0"/>
              </a:rPr>
              <a:t>Clin</a:t>
            </a:r>
            <a:r>
              <a:rPr lang="en-GB" sz="900" dirty="0"/>
              <a:t> Infect Dis. 2009 ;48:1441–1458.</a:t>
            </a:r>
            <a:br>
              <a:rPr lang="en-GB" sz="900" dirty="0"/>
            </a:br>
            <a:r>
              <a:rPr lang="en-GB" sz="900" dirty="0"/>
              <a:t>J. Maertens, personal opinion 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540186" y="5307041"/>
            <a:ext cx="941386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en-GB" spc="-5" dirty="0">
                <a:latin typeface="Arial"/>
                <a:ea typeface="ヒラギノ角ゴ Pro W3" charset="0"/>
                <a:cs typeface="Arial"/>
              </a:rPr>
              <a:t>Poor</a:t>
            </a:r>
            <a:endParaRPr lang="en-GB" dirty="0"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20379" y="5701286"/>
            <a:ext cx="941386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en-GB" spc="-5" dirty="0">
                <a:latin typeface="Arial"/>
                <a:ea typeface="ヒラギノ角ゴ Pro W3" charset="0"/>
                <a:cs typeface="Arial"/>
              </a:rPr>
              <a:t>Low</a:t>
            </a:r>
            <a:endParaRPr lang="en-GB" dirty="0"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5796370" y="5707776"/>
            <a:ext cx="941386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en-GB" spc="-5" dirty="0">
                <a:latin typeface="Arial"/>
                <a:ea typeface="ヒラギノ角ゴ Pro W3" charset="0"/>
                <a:cs typeface="Arial"/>
              </a:rPr>
              <a:t>High</a:t>
            </a:r>
            <a:endParaRPr lang="en-GB" dirty="0"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350209" y="2110210"/>
            <a:ext cx="1279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Voriconazole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376402" y="2497935"/>
            <a:ext cx="1332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Posaconazole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372170" y="2885661"/>
            <a:ext cx="1376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Isavuconazole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098576" y="4211178"/>
            <a:ext cx="139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Echinocandins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863969" y="2432399"/>
            <a:ext cx="171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Liposomal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Amphotericin B </a:t>
            </a:r>
          </a:p>
        </p:txBody>
      </p:sp>
      <p:sp>
        <p:nvSpPr>
          <p:cNvPr id="5" name="Pijl-rechts 4"/>
          <p:cNvSpPr/>
          <p:nvPr/>
        </p:nvSpPr>
        <p:spPr>
          <a:xfrm>
            <a:off x="6282415" y="2956560"/>
            <a:ext cx="1145995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0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012284" y="4942507"/>
            <a:ext cx="6045305" cy="4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92088" indent="-192088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Intent-to-treat (ITT)/Safety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 Received at least one dose of study medication</a:t>
            </a: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mITT-</a:t>
            </a:r>
            <a:r>
              <a:rPr lang="en-US" sz="1050" b="1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Mucorales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</a:t>
            </a: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Subset of ITT patients with proven/probable mucormycosis (DRC-assessed)</a:t>
            </a:r>
          </a:p>
        </p:txBody>
      </p:sp>
      <p:cxnSp>
        <p:nvCxnSpPr>
          <p:cNvPr id="27" name="Elbow Connector 112"/>
          <p:cNvCxnSpPr>
            <a:cxnSpLocks noChangeShapeType="1"/>
            <a:stCxn id="30" idx="1"/>
          </p:cNvCxnSpPr>
          <p:nvPr/>
        </p:nvCxnSpPr>
        <p:spPr bwMode="auto">
          <a:xfrm rot="10800000" flipV="1">
            <a:off x="6360741" y="2791854"/>
            <a:ext cx="1004596" cy="314811"/>
          </a:xfrm>
          <a:prstGeom prst="bentConnector3">
            <a:avLst>
              <a:gd name="adj1" fmla="val 27245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5344339" y="2193893"/>
            <a:ext cx="1472732" cy="548640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Enrolled</a:t>
            </a: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N=149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75423" y="2883623"/>
            <a:ext cx="1472732" cy="548640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ITT/Safety</a:t>
            </a: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N=146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65337" y="2565665"/>
            <a:ext cx="945959" cy="452376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1050"/>
              </a:lnSpc>
              <a:spcBef>
                <a:spcPts val="150"/>
              </a:spcBef>
              <a:defRPr/>
            </a:pPr>
            <a:r>
              <a:rPr lang="en-GB" sz="1200" kern="0" dirty="0">
                <a:solidFill>
                  <a:srgbClr val="FFFFFF"/>
                </a:solidFill>
                <a:cs typeface="Calibri" panose="020F0502020204030204" pitchFamily="34" charset="0"/>
              </a:rPr>
              <a:t>Not treated</a:t>
            </a:r>
          </a:p>
          <a:p>
            <a:pPr algn="ctr">
              <a:lnSpc>
                <a:spcPts val="1050"/>
              </a:lnSpc>
              <a:defRPr/>
            </a:pPr>
            <a:r>
              <a:rPr lang="en-GB" sz="1200" kern="0" dirty="0">
                <a:solidFill>
                  <a:srgbClr val="FFFFFF"/>
                </a:solidFill>
                <a:cs typeface="Calibri" panose="020F0502020204030204" pitchFamily="34" charset="0"/>
              </a:rPr>
              <a:t>N=3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42695" y="3451891"/>
            <a:ext cx="1217134" cy="547375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Renally </a:t>
            </a:r>
            <a:b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impaired</a:t>
            </a: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N=59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274" y="3567229"/>
            <a:ext cx="1218185" cy="547375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Non-renally impaired</a:t>
            </a: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N=87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61507" y="4249634"/>
            <a:ext cx="939250" cy="490625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lang="en-GB" altLang="en-US" sz="1200" i="1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N=59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8157" y="4248171"/>
            <a:ext cx="940061" cy="492022"/>
          </a:xfrm>
          <a:prstGeom prst="roundRect">
            <a:avLst/>
          </a:prstGeom>
          <a:solidFill>
            <a:srgbClr val="00206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lang="en-GB" altLang="en-US" sz="1200" i="1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N=87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Elbow Connector 104"/>
          <p:cNvCxnSpPr>
            <a:cxnSpLocks noChangeShapeType="1"/>
            <a:stCxn id="29" idx="1"/>
            <a:endCxn id="31" idx="0"/>
          </p:cNvCxnSpPr>
          <p:nvPr/>
        </p:nvCxnSpPr>
        <p:spPr bwMode="auto">
          <a:xfrm rot="10800000" flipV="1">
            <a:off x="4351265" y="3157943"/>
            <a:ext cx="924161" cy="293945"/>
          </a:xfrm>
          <a:prstGeom prst="bentConnector2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" name="Elbow Connector 105"/>
          <p:cNvCxnSpPr>
            <a:cxnSpLocks noChangeShapeType="1"/>
            <a:endCxn id="32" idx="0"/>
          </p:cNvCxnSpPr>
          <p:nvPr/>
        </p:nvCxnSpPr>
        <p:spPr bwMode="auto">
          <a:xfrm>
            <a:off x="6737118" y="3273284"/>
            <a:ext cx="1021246" cy="293945"/>
          </a:xfrm>
          <a:prstGeom prst="bentConnector2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4" name="Elbow Connector 106"/>
          <p:cNvCxnSpPr>
            <a:cxnSpLocks noChangeShapeType="1"/>
            <a:stCxn id="31" idx="2"/>
            <a:endCxn id="33" idx="0"/>
          </p:cNvCxnSpPr>
          <p:nvPr/>
        </p:nvCxnSpPr>
        <p:spPr bwMode="auto">
          <a:xfrm rot="5400000">
            <a:off x="3916013" y="3814382"/>
            <a:ext cx="250372" cy="6201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Rounded Rectangle 39"/>
          <p:cNvSpPr/>
          <p:nvPr/>
        </p:nvSpPr>
        <p:spPr>
          <a:xfrm>
            <a:off x="4501767" y="4249634"/>
            <a:ext cx="939250" cy="490625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mITT- </a:t>
            </a:r>
            <a:r>
              <a:rPr lang="en-GB" alt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Mucorales</a:t>
            </a:r>
            <a:endParaRPr lang="en-GB" altLang="en-US" sz="1200" i="1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N=11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908466" y="4248171"/>
            <a:ext cx="940061" cy="492022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mITT- </a:t>
            </a:r>
            <a:r>
              <a:rPr lang="en-GB" alt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Mucorales</a:t>
            </a:r>
            <a:endParaRPr lang="en-GB" altLang="en-US" sz="1200" i="1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en-GB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N=26</a:t>
            </a:r>
            <a:endParaRPr lang="en-GB" altLang="en-US" sz="1200" baseline="30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Elbow Connector 106"/>
          <p:cNvCxnSpPr>
            <a:cxnSpLocks noChangeShapeType="1"/>
            <a:stCxn id="31" idx="2"/>
            <a:endCxn id="40" idx="0"/>
          </p:cNvCxnSpPr>
          <p:nvPr/>
        </p:nvCxnSpPr>
        <p:spPr bwMode="auto">
          <a:xfrm rot="16200000" flipH="1">
            <a:off x="4536143" y="3814382"/>
            <a:ext cx="250372" cy="6201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Elbow Connector 106"/>
          <p:cNvCxnSpPr>
            <a:cxnSpLocks noChangeShapeType="1"/>
            <a:stCxn id="32" idx="2"/>
            <a:endCxn id="34" idx="0"/>
          </p:cNvCxnSpPr>
          <p:nvPr/>
        </p:nvCxnSpPr>
        <p:spPr bwMode="auto">
          <a:xfrm rot="5400000">
            <a:off x="7421496" y="3911298"/>
            <a:ext cx="133565" cy="54017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Elbow Connector 106"/>
          <p:cNvCxnSpPr>
            <a:cxnSpLocks noChangeShapeType="1"/>
            <a:stCxn id="32" idx="2"/>
            <a:endCxn id="41" idx="0"/>
          </p:cNvCxnSpPr>
          <p:nvPr/>
        </p:nvCxnSpPr>
        <p:spPr bwMode="auto">
          <a:xfrm rot="16200000" flipH="1">
            <a:off x="8001649" y="3871320"/>
            <a:ext cx="133565" cy="6201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034937" y="2742534"/>
            <a:ext cx="3398" cy="121267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"/>
          <p:cNvSpPr txBox="1"/>
          <p:nvPr/>
        </p:nvSpPr>
        <p:spPr>
          <a:xfrm>
            <a:off x="358588" y="6374819"/>
            <a:ext cx="1151964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900" dirty="0">
                <a:solidFill>
                  <a:srgbClr val="000000"/>
                </a:solidFill>
              </a:rPr>
              <a:t>Marty FM. et al. </a:t>
            </a:r>
            <a:r>
              <a:rPr lang="nl-BE" sz="900" i="1" dirty="0">
                <a:solidFill>
                  <a:srgbClr val="000000"/>
                </a:solidFill>
              </a:rPr>
              <a:t>Lancet Infect Dis </a:t>
            </a:r>
            <a:r>
              <a:rPr lang="en-GB" sz="900" dirty="0">
                <a:solidFill>
                  <a:srgbClr val="000000"/>
                </a:solidFill>
              </a:rPr>
              <a:t>2016; 16(7):828-37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treatment for mucormycosis (VITAL)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</a:rPr>
              <a:t>A single-arm open-label trial and case-control analysis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187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18006" y="1641673"/>
          <a:ext cx="6786950" cy="4097167"/>
        </p:xfrm>
        <a:graphic>
          <a:graphicData uri="http://schemas.openxmlformats.org/drawingml/2006/table">
            <a:tbl>
              <a:tblPr firstRow="1" bandRow="1"/>
              <a:tblGrid>
                <a:gridCol w="219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 (%)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Refractory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Intolerant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N=37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defTabSz="180000"/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DRC-assessed OR through Day 42 (primary endpoint)</a:t>
                      </a:r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response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 response</a:t>
                      </a:r>
                      <a:endParaRPr kumimoji="0" lang="en-GB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(14%)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(9%)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(11%)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35">
                <a:tc>
                  <a:txBody>
                    <a:bodyPr/>
                    <a:lstStyle/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Stable disease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(43%)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(36%)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(60%)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(43%)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524169"/>
                  </a:ext>
                </a:extLst>
              </a:tr>
              <a:tr h="497235">
                <a:tc>
                  <a:txBody>
                    <a:bodyPr/>
                    <a:lstStyle/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Progression of disease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58733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(33%)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(36%)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(40%)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(35%)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Missing data</a:t>
                      </a:r>
                      <a:endParaRPr kumimoji="0" lang="en-GB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(18%)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(8%)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358588" y="6328652"/>
            <a:ext cx="1151964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Marty FM. et al. </a:t>
            </a:r>
            <a:r>
              <a:rPr lang="nl-BE" sz="1200" i="1" dirty="0">
                <a:solidFill>
                  <a:srgbClr val="000000"/>
                </a:solidFill>
              </a:rPr>
              <a:t>Lancet Infect Dis </a:t>
            </a:r>
            <a:r>
              <a:rPr lang="en-GB" sz="1200" dirty="0">
                <a:solidFill>
                  <a:srgbClr val="000000"/>
                </a:solidFill>
              </a:rPr>
              <a:t>2016; 16(7):828-37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treatment for mucormycosis (VITAL)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DRC-assessed overall response (mITT-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Mucorales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4350" y="5792317"/>
            <a:ext cx="604530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92088" indent="-192088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DRC: Data Review Committee</a:t>
            </a:r>
            <a:endParaRPr lang="en-US" sz="1050" dirty="0"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mITT-</a:t>
            </a:r>
            <a:r>
              <a:rPr lang="en-US" sz="1050" b="1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Mucorales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</a:t>
            </a: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Subset of ITT patients with proven/probable mucormycosis (DRC-assessed)</a:t>
            </a: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OR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 Overall response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474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17121" y="1641673"/>
          <a:ext cx="8045783" cy="4156192"/>
        </p:xfrm>
        <a:graphic>
          <a:graphicData uri="http://schemas.openxmlformats.org/drawingml/2006/table">
            <a:tbl>
              <a:tblPr firstRow="1" bandRow="1"/>
              <a:tblGrid>
                <a:gridCol w="222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07">
                  <a:extLst>
                    <a:ext uri="{9D8B030D-6E8A-4147-A177-3AD203B41FA5}">
                      <a16:colId xmlns:a16="http://schemas.microsoft.com/office/drawing/2014/main" val="162528079"/>
                    </a:ext>
                  </a:extLst>
                </a:gridCol>
              </a:tblGrid>
              <a:tr h="616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 (%)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Refractory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Intolerant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N=37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defTabSz="180000"/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DRC-assessed OR through Day 42 (primary endpoint)</a:t>
                      </a:r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0000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EOT</a:t>
                      </a:r>
                    </a:p>
                    <a:p>
                      <a:pPr algn="ctr" defTabSz="180000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(N=35)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response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5/35 (14%)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 response</a:t>
                      </a:r>
                      <a:endParaRPr kumimoji="0" lang="en-GB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(14%)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(9%)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(11%)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6/35 (17%)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35">
                <a:tc>
                  <a:txBody>
                    <a:bodyPr/>
                    <a:lstStyle/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Stable disease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(43%)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(36%)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(60%)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(43%)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10/35 (29%)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24169"/>
                  </a:ext>
                </a:extLst>
              </a:tr>
              <a:tr h="497235">
                <a:tc>
                  <a:txBody>
                    <a:bodyPr/>
                    <a:lstStyle/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Progression of disease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14/35 (40%)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58733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(33%)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(36%)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(40%)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(35%)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Missing data</a:t>
                      </a:r>
                      <a:endParaRPr kumimoji="0" lang="en-GB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(5%)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(18%)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(8%)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358588" y="6328652"/>
            <a:ext cx="1151964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Marty FM. et al. </a:t>
            </a:r>
            <a:r>
              <a:rPr lang="nl-BE" sz="1200" i="1" dirty="0">
                <a:solidFill>
                  <a:srgbClr val="000000"/>
                </a:solidFill>
              </a:rPr>
              <a:t>Lancet Infect Dis </a:t>
            </a:r>
            <a:r>
              <a:rPr lang="en-GB" sz="1200" dirty="0">
                <a:solidFill>
                  <a:srgbClr val="000000"/>
                </a:solidFill>
              </a:rPr>
              <a:t>2016; 16(7):828-37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treatment for mucormycosis (VITAL)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DRC-assessed overall response (mITT-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Mucorales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4350" y="5679831"/>
            <a:ext cx="6045305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92088" indent="-192088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DRC: Data Review Committee</a:t>
            </a:r>
            <a:endParaRPr lang="en-US" sz="1050" dirty="0"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mITT-</a:t>
            </a:r>
            <a:r>
              <a:rPr lang="en-US" sz="1050" b="1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Mucorales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</a:t>
            </a: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Subset of ITT patients with proven/probable mucormycosis (DRC-assessed)</a:t>
            </a: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OR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 Overall response</a:t>
            </a: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EOT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 End of treatment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515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17121" y="1902943"/>
          <a:ext cx="7935724" cy="3599932"/>
        </p:xfrm>
        <a:graphic>
          <a:graphicData uri="http://schemas.openxmlformats.org/drawingml/2006/table">
            <a:tbl>
              <a:tblPr firstRow="1" bandRow="1"/>
              <a:tblGrid>
                <a:gridCol w="256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 (%)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Refractory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Intolerant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N=37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defTabSz="180000"/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 through Day 42</a:t>
                      </a:r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(33.3)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(45.5)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(40.0)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(37.8)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(33.3)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(36.4)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(40.0)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(35.1)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 survival status</a:t>
                      </a:r>
                      <a:endParaRPr kumimoji="0" lang="en-GB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(9.1)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(2.7)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defTabSz="180000"/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 through Day 84</a:t>
                      </a:r>
                      <a:endParaRPr lang="en-US" sz="1600" b="1" dirty="0">
                        <a:solidFill>
                          <a:srgbClr val="0000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(42.9)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(45.5)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(40.0)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6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(43.2)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(33.3)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(36.4)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(40.0)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(40.5)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4625" marR="0" lvl="0" indent="0" algn="l" defTabSz="1800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 survival status</a:t>
                      </a:r>
                      <a:endParaRPr kumimoji="0" lang="en-GB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6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(9.1)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(2.7)</a:t>
                      </a:r>
                    </a:p>
                  </a:txBody>
                  <a:tcPr marL="68580" marR="68580" marT="34290" marB="3429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358588" y="6328652"/>
            <a:ext cx="1151964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Marty FM. et al. </a:t>
            </a:r>
            <a:r>
              <a:rPr lang="nl-BE" sz="1200" i="1" dirty="0">
                <a:solidFill>
                  <a:srgbClr val="000000"/>
                </a:solidFill>
              </a:rPr>
              <a:t>Lancet Infect Dis </a:t>
            </a:r>
            <a:r>
              <a:rPr lang="en-GB" sz="1200" dirty="0">
                <a:solidFill>
                  <a:srgbClr val="000000"/>
                </a:solidFill>
              </a:rPr>
              <a:t>2016; 16(7):828-37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treatment for mucormycosis (VITAL)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All-cause mortality (mITT-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Mucorales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39179" y="5704508"/>
            <a:ext cx="6045305" cy="4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92088" indent="-192088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ACM: 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All cause mortality</a:t>
            </a:r>
          </a:p>
          <a:p>
            <a:pPr marL="0" indent="0">
              <a:spcAft>
                <a:spcPts val="450"/>
              </a:spcAft>
              <a:defRPr/>
            </a:pP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mITT-</a:t>
            </a:r>
            <a:r>
              <a:rPr lang="en-US" sz="1050" b="1" i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Mucorales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:</a:t>
            </a:r>
            <a:r>
              <a:rPr lang="en-US" sz="1050" b="1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r>
              <a:rPr lang="en-US" sz="1050" dirty="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Subset of ITT patients with proven/probable mucormycosis (DRC-assessed)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09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60571" y="4391004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Days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043622" y="3125958"/>
            <a:ext cx="1427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Survival probability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6107" y="4598396"/>
            <a:ext cx="1330159" cy="1154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50" b="1" u="sng" dirty="0">
                <a:solidFill>
                  <a:srgbClr val="000000"/>
                </a:solidFill>
              </a:rPr>
              <a:t>Number of subjects at risk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91674" y="4743836"/>
          <a:ext cx="5252391" cy="25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40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4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Isavuconazole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Amphotericin 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200509" y="3590855"/>
          <a:ext cx="2289480" cy="25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Isavuconazole</a:t>
                      </a:r>
                      <a:r>
                        <a:rPr lang="en-US" sz="800" b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Amphotericin B formulation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14" marR="4814" marT="48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7028263" y="3656062"/>
            <a:ext cx="11409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23428" y="3781077"/>
            <a:ext cx="138055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4029001" y="2232709"/>
            <a:ext cx="206151" cy="138499"/>
            <a:chOff x="1678842" y="2241025"/>
            <a:chExt cx="274869" cy="184666"/>
          </a:xfrm>
        </p:grpSpPr>
        <p:sp>
          <p:nvSpPr>
            <p:cNvPr id="37" name="Rectangle 1047"/>
            <p:cNvSpPr>
              <a:spLocks noChangeArrowheads="1"/>
            </p:cNvSpPr>
            <p:nvPr/>
          </p:nvSpPr>
          <p:spPr bwMode="auto">
            <a:xfrm>
              <a:off x="1678842" y="2241025"/>
              <a:ext cx="1923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1.0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38" name="Line 1057"/>
            <p:cNvSpPr>
              <a:spLocks noChangeShapeType="1"/>
            </p:cNvSpPr>
            <p:nvPr/>
          </p:nvSpPr>
          <p:spPr bwMode="auto">
            <a:xfrm flipH="1">
              <a:off x="1906666" y="2334255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029001" y="2617571"/>
            <a:ext cx="206151" cy="138499"/>
            <a:chOff x="1678842" y="2549408"/>
            <a:chExt cx="274869" cy="184666"/>
          </a:xfrm>
        </p:grpSpPr>
        <p:sp>
          <p:nvSpPr>
            <p:cNvPr id="39" name="Rectangle 1047"/>
            <p:cNvSpPr>
              <a:spLocks noChangeArrowheads="1"/>
            </p:cNvSpPr>
            <p:nvPr/>
          </p:nvSpPr>
          <p:spPr bwMode="auto">
            <a:xfrm>
              <a:off x="1678842" y="2549408"/>
              <a:ext cx="1923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0.8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40" name="Line 1057"/>
            <p:cNvSpPr>
              <a:spLocks noChangeShapeType="1"/>
            </p:cNvSpPr>
            <p:nvPr/>
          </p:nvSpPr>
          <p:spPr bwMode="auto">
            <a:xfrm flipH="1">
              <a:off x="1906666" y="264263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29001" y="3002434"/>
            <a:ext cx="206151" cy="138499"/>
            <a:chOff x="1678842" y="2857791"/>
            <a:chExt cx="274869" cy="184666"/>
          </a:xfrm>
        </p:grpSpPr>
        <p:sp>
          <p:nvSpPr>
            <p:cNvPr id="41" name="Rectangle 1047"/>
            <p:cNvSpPr>
              <a:spLocks noChangeArrowheads="1"/>
            </p:cNvSpPr>
            <p:nvPr/>
          </p:nvSpPr>
          <p:spPr bwMode="auto">
            <a:xfrm>
              <a:off x="1678842" y="2857791"/>
              <a:ext cx="1923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Arial Unicode MS" pitchFamily="34" charset="-128"/>
                </a:rPr>
                <a:t>0.6</a:t>
              </a:r>
            </a:p>
          </p:txBody>
        </p:sp>
        <p:sp>
          <p:nvSpPr>
            <p:cNvPr id="42" name="Line 1057"/>
            <p:cNvSpPr>
              <a:spLocks noChangeShapeType="1"/>
            </p:cNvSpPr>
            <p:nvPr/>
          </p:nvSpPr>
          <p:spPr bwMode="auto">
            <a:xfrm flipH="1">
              <a:off x="1906666" y="2951021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29001" y="3387297"/>
            <a:ext cx="206151" cy="138499"/>
            <a:chOff x="1678842" y="3166174"/>
            <a:chExt cx="274869" cy="184666"/>
          </a:xfrm>
        </p:grpSpPr>
        <p:sp>
          <p:nvSpPr>
            <p:cNvPr id="43" name="Rectangle 1047"/>
            <p:cNvSpPr>
              <a:spLocks noChangeArrowheads="1"/>
            </p:cNvSpPr>
            <p:nvPr/>
          </p:nvSpPr>
          <p:spPr bwMode="auto">
            <a:xfrm>
              <a:off x="1678842" y="3166174"/>
              <a:ext cx="1923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Arial Unicode MS" pitchFamily="34" charset="-128"/>
                </a:rPr>
                <a:t>0.4</a:t>
              </a:r>
            </a:p>
          </p:txBody>
        </p:sp>
        <p:sp>
          <p:nvSpPr>
            <p:cNvPr id="44" name="Line 1057"/>
            <p:cNvSpPr>
              <a:spLocks noChangeShapeType="1"/>
            </p:cNvSpPr>
            <p:nvPr/>
          </p:nvSpPr>
          <p:spPr bwMode="auto">
            <a:xfrm flipH="1">
              <a:off x="1906666" y="3259404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029001" y="3772160"/>
            <a:ext cx="206151" cy="138499"/>
            <a:chOff x="1678842" y="4091323"/>
            <a:chExt cx="274869" cy="184666"/>
          </a:xfrm>
        </p:grpSpPr>
        <p:sp>
          <p:nvSpPr>
            <p:cNvPr id="49" name="Rectangle 1047"/>
            <p:cNvSpPr>
              <a:spLocks noChangeArrowheads="1"/>
            </p:cNvSpPr>
            <p:nvPr/>
          </p:nvSpPr>
          <p:spPr bwMode="auto">
            <a:xfrm>
              <a:off x="1678842" y="4091323"/>
              <a:ext cx="1923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Arial Unicode MS" pitchFamily="34" charset="-128"/>
                </a:rPr>
                <a:t>0.2</a:t>
              </a:r>
            </a:p>
          </p:txBody>
        </p:sp>
        <p:sp>
          <p:nvSpPr>
            <p:cNvPr id="50" name="Line 1057"/>
            <p:cNvSpPr>
              <a:spLocks noChangeShapeType="1"/>
            </p:cNvSpPr>
            <p:nvPr/>
          </p:nvSpPr>
          <p:spPr bwMode="auto">
            <a:xfrm flipH="1">
              <a:off x="1906666" y="4184553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1" name="Rectangle 1047"/>
          <p:cNvSpPr>
            <a:spLocks noChangeArrowheads="1"/>
          </p:cNvSpPr>
          <p:nvPr/>
        </p:nvSpPr>
        <p:spPr bwMode="auto">
          <a:xfrm>
            <a:off x="4029003" y="4157028"/>
            <a:ext cx="1442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ea typeface="Arial Unicode MS" pitchFamily="34" charset="-128"/>
              </a:rPr>
              <a:t>0.0</a:t>
            </a:r>
          </a:p>
        </p:txBody>
      </p:sp>
      <p:sp>
        <p:nvSpPr>
          <p:cNvPr id="52" name="Line 1057"/>
          <p:cNvSpPr>
            <a:spLocks noChangeShapeType="1"/>
          </p:cNvSpPr>
          <p:nvPr/>
        </p:nvSpPr>
        <p:spPr bwMode="auto">
          <a:xfrm flipH="1">
            <a:off x="4199871" y="4226953"/>
            <a:ext cx="35284" cy="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64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235154" y="2301958"/>
            <a:ext cx="4252222" cy="1924994"/>
          </a:xfrm>
          <a:custGeom>
            <a:avLst/>
            <a:gdLst>
              <a:gd name="connsiteX0" fmla="*/ 0 w 4389120"/>
              <a:gd name="connsiteY0" fmla="*/ 0 h 2331720"/>
              <a:gd name="connsiteX1" fmla="*/ 0 w 4389120"/>
              <a:gd name="connsiteY1" fmla="*/ 2331720 h 2331720"/>
              <a:gd name="connsiteX2" fmla="*/ 4389120 w 4389120"/>
              <a:gd name="connsiteY2" fmla="*/ 233172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9120" h="2331720">
                <a:moveTo>
                  <a:pt x="0" y="0"/>
                </a:moveTo>
                <a:lnTo>
                  <a:pt x="0" y="2331720"/>
                </a:lnTo>
                <a:lnTo>
                  <a:pt x="4389120" y="2331720"/>
                </a:lnTo>
              </a:path>
            </a:pathLst>
          </a:cu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306062" y="4229664"/>
            <a:ext cx="57708" cy="174177"/>
            <a:chOff x="2048266" y="4496558"/>
            <a:chExt cx="76945" cy="232236"/>
          </a:xfrm>
        </p:grpSpPr>
        <p:sp>
          <p:nvSpPr>
            <p:cNvPr id="60" name="Rectangle 1047"/>
            <p:cNvSpPr>
              <a:spLocks noChangeArrowheads="1"/>
            </p:cNvSpPr>
            <p:nvPr/>
          </p:nvSpPr>
          <p:spPr bwMode="auto">
            <a:xfrm>
              <a:off x="2048266" y="4544129"/>
              <a:ext cx="76945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1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61" name="Line 1057"/>
            <p:cNvSpPr>
              <a:spLocks noChangeShapeType="1"/>
            </p:cNvSpPr>
            <p:nvPr/>
          </p:nvSpPr>
          <p:spPr bwMode="auto">
            <a:xfrm rot="5400000" flipH="1">
              <a:off x="2067223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651848" y="4229664"/>
            <a:ext cx="57708" cy="174177"/>
            <a:chOff x="2359172" y="4496558"/>
            <a:chExt cx="76945" cy="232236"/>
          </a:xfrm>
        </p:grpSpPr>
        <p:sp>
          <p:nvSpPr>
            <p:cNvPr id="62" name="Rectangle 1047"/>
            <p:cNvSpPr>
              <a:spLocks noChangeArrowheads="1"/>
            </p:cNvSpPr>
            <p:nvPr/>
          </p:nvSpPr>
          <p:spPr bwMode="auto">
            <a:xfrm>
              <a:off x="2359172" y="4544129"/>
              <a:ext cx="76945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7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63" name="Line 1057"/>
            <p:cNvSpPr>
              <a:spLocks noChangeShapeType="1"/>
            </p:cNvSpPr>
            <p:nvPr/>
          </p:nvSpPr>
          <p:spPr bwMode="auto">
            <a:xfrm rot="5400000" flipH="1">
              <a:off x="2378129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65796" y="4229664"/>
            <a:ext cx="115416" cy="174177"/>
            <a:chOff x="2627599" y="4496558"/>
            <a:chExt cx="153887" cy="232236"/>
          </a:xfrm>
        </p:grpSpPr>
        <p:sp>
          <p:nvSpPr>
            <p:cNvPr id="64" name="Rectangle 1047"/>
            <p:cNvSpPr>
              <a:spLocks noChangeArrowheads="1"/>
            </p:cNvSpPr>
            <p:nvPr/>
          </p:nvSpPr>
          <p:spPr bwMode="auto">
            <a:xfrm>
              <a:off x="2627599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14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65" name="Line 1057"/>
            <p:cNvSpPr>
              <a:spLocks noChangeShapeType="1"/>
            </p:cNvSpPr>
            <p:nvPr/>
          </p:nvSpPr>
          <p:spPr bwMode="auto">
            <a:xfrm rot="5400000" flipH="1">
              <a:off x="2689035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311584" y="4229664"/>
            <a:ext cx="115416" cy="174177"/>
            <a:chOff x="2938505" y="4496558"/>
            <a:chExt cx="153887" cy="232236"/>
          </a:xfrm>
        </p:grpSpPr>
        <p:sp>
          <p:nvSpPr>
            <p:cNvPr id="66" name="Rectangle 1047"/>
            <p:cNvSpPr>
              <a:spLocks noChangeArrowheads="1"/>
            </p:cNvSpPr>
            <p:nvPr/>
          </p:nvSpPr>
          <p:spPr bwMode="auto">
            <a:xfrm>
              <a:off x="2938505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21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67" name="Line 1057"/>
            <p:cNvSpPr>
              <a:spLocks noChangeShapeType="1"/>
            </p:cNvSpPr>
            <p:nvPr/>
          </p:nvSpPr>
          <p:spPr bwMode="auto">
            <a:xfrm rot="5400000" flipH="1">
              <a:off x="2999941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7373" y="4229664"/>
            <a:ext cx="115416" cy="174177"/>
            <a:chOff x="3249411" y="4496558"/>
            <a:chExt cx="153887" cy="232236"/>
          </a:xfrm>
        </p:grpSpPr>
        <p:sp>
          <p:nvSpPr>
            <p:cNvPr id="68" name="Rectangle 1047"/>
            <p:cNvSpPr>
              <a:spLocks noChangeArrowheads="1"/>
            </p:cNvSpPr>
            <p:nvPr/>
          </p:nvSpPr>
          <p:spPr bwMode="auto">
            <a:xfrm>
              <a:off x="3249411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28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69" name="Line 1057"/>
            <p:cNvSpPr>
              <a:spLocks noChangeShapeType="1"/>
            </p:cNvSpPr>
            <p:nvPr/>
          </p:nvSpPr>
          <p:spPr bwMode="auto">
            <a:xfrm rot="5400000" flipH="1">
              <a:off x="3310847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003161" y="4229664"/>
            <a:ext cx="115416" cy="174177"/>
            <a:chOff x="3560317" y="4496558"/>
            <a:chExt cx="153887" cy="232236"/>
          </a:xfrm>
        </p:grpSpPr>
        <p:sp>
          <p:nvSpPr>
            <p:cNvPr id="70" name="Rectangle 1047"/>
            <p:cNvSpPr>
              <a:spLocks noChangeArrowheads="1"/>
            </p:cNvSpPr>
            <p:nvPr/>
          </p:nvSpPr>
          <p:spPr bwMode="auto">
            <a:xfrm>
              <a:off x="3560317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35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71" name="Line 1057"/>
            <p:cNvSpPr>
              <a:spLocks noChangeShapeType="1"/>
            </p:cNvSpPr>
            <p:nvPr/>
          </p:nvSpPr>
          <p:spPr bwMode="auto">
            <a:xfrm rot="5400000" flipH="1">
              <a:off x="3621753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348950" y="4229664"/>
            <a:ext cx="115416" cy="174177"/>
            <a:chOff x="3871223" y="4496558"/>
            <a:chExt cx="153887" cy="232236"/>
          </a:xfrm>
        </p:grpSpPr>
        <p:sp>
          <p:nvSpPr>
            <p:cNvPr id="72" name="Rectangle 1047"/>
            <p:cNvSpPr>
              <a:spLocks noChangeArrowheads="1"/>
            </p:cNvSpPr>
            <p:nvPr/>
          </p:nvSpPr>
          <p:spPr bwMode="auto">
            <a:xfrm>
              <a:off x="3871223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42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73" name="Line 1057"/>
            <p:cNvSpPr>
              <a:spLocks noChangeShapeType="1"/>
            </p:cNvSpPr>
            <p:nvPr/>
          </p:nvSpPr>
          <p:spPr bwMode="auto">
            <a:xfrm rot="5400000" flipH="1">
              <a:off x="3932659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694738" y="4229664"/>
            <a:ext cx="115416" cy="174177"/>
            <a:chOff x="4182129" y="4496558"/>
            <a:chExt cx="153887" cy="232236"/>
          </a:xfrm>
        </p:grpSpPr>
        <p:sp>
          <p:nvSpPr>
            <p:cNvPr id="74" name="Rectangle 1047"/>
            <p:cNvSpPr>
              <a:spLocks noChangeArrowheads="1"/>
            </p:cNvSpPr>
            <p:nvPr/>
          </p:nvSpPr>
          <p:spPr bwMode="auto">
            <a:xfrm>
              <a:off x="4182129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49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75" name="Line 1057"/>
            <p:cNvSpPr>
              <a:spLocks noChangeShapeType="1"/>
            </p:cNvSpPr>
            <p:nvPr/>
          </p:nvSpPr>
          <p:spPr bwMode="auto">
            <a:xfrm rot="5400000" flipH="1">
              <a:off x="4243565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40529" y="4229664"/>
            <a:ext cx="115416" cy="174177"/>
            <a:chOff x="4493035" y="4496558"/>
            <a:chExt cx="153887" cy="232236"/>
          </a:xfrm>
        </p:grpSpPr>
        <p:sp>
          <p:nvSpPr>
            <p:cNvPr id="76" name="Rectangle 1047"/>
            <p:cNvSpPr>
              <a:spLocks noChangeArrowheads="1"/>
            </p:cNvSpPr>
            <p:nvPr/>
          </p:nvSpPr>
          <p:spPr bwMode="auto">
            <a:xfrm>
              <a:off x="4493035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56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77" name="Line 1057"/>
            <p:cNvSpPr>
              <a:spLocks noChangeShapeType="1"/>
            </p:cNvSpPr>
            <p:nvPr/>
          </p:nvSpPr>
          <p:spPr bwMode="auto">
            <a:xfrm rot="5400000" flipH="1">
              <a:off x="4554471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23676" y="4229664"/>
            <a:ext cx="115416" cy="174177"/>
            <a:chOff x="4803941" y="4496558"/>
            <a:chExt cx="153887" cy="232236"/>
          </a:xfrm>
        </p:grpSpPr>
        <p:sp>
          <p:nvSpPr>
            <p:cNvPr id="78" name="Rectangle 1047"/>
            <p:cNvSpPr>
              <a:spLocks noChangeArrowheads="1"/>
            </p:cNvSpPr>
            <p:nvPr/>
          </p:nvSpPr>
          <p:spPr bwMode="auto">
            <a:xfrm>
              <a:off x="4803941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84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79" name="Line 1057"/>
            <p:cNvSpPr>
              <a:spLocks noChangeShapeType="1"/>
            </p:cNvSpPr>
            <p:nvPr/>
          </p:nvSpPr>
          <p:spPr bwMode="auto">
            <a:xfrm rot="5400000" flipH="1">
              <a:off x="4865377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077893" y="4229664"/>
            <a:ext cx="115416" cy="174177"/>
            <a:chOff x="4803941" y="4496558"/>
            <a:chExt cx="153887" cy="232236"/>
          </a:xfrm>
        </p:grpSpPr>
        <p:sp>
          <p:nvSpPr>
            <p:cNvPr id="112" name="Rectangle 1047"/>
            <p:cNvSpPr>
              <a:spLocks noChangeArrowheads="1"/>
            </p:cNvSpPr>
            <p:nvPr/>
          </p:nvSpPr>
          <p:spPr bwMode="auto">
            <a:xfrm>
              <a:off x="4803941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77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13" name="Line 1057"/>
            <p:cNvSpPr>
              <a:spLocks noChangeShapeType="1"/>
            </p:cNvSpPr>
            <p:nvPr/>
          </p:nvSpPr>
          <p:spPr bwMode="auto">
            <a:xfrm rot="5400000" flipH="1">
              <a:off x="4865377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732104" y="4229664"/>
            <a:ext cx="115416" cy="174177"/>
            <a:chOff x="4803941" y="4496558"/>
            <a:chExt cx="153887" cy="232236"/>
          </a:xfrm>
        </p:grpSpPr>
        <p:sp>
          <p:nvSpPr>
            <p:cNvPr id="115" name="Rectangle 1047"/>
            <p:cNvSpPr>
              <a:spLocks noChangeArrowheads="1"/>
            </p:cNvSpPr>
            <p:nvPr/>
          </p:nvSpPr>
          <p:spPr bwMode="auto">
            <a:xfrm>
              <a:off x="4803941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70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16" name="Line 1057"/>
            <p:cNvSpPr>
              <a:spLocks noChangeShapeType="1"/>
            </p:cNvSpPr>
            <p:nvPr/>
          </p:nvSpPr>
          <p:spPr bwMode="auto">
            <a:xfrm rot="5400000" flipH="1">
              <a:off x="4865377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386318" y="4229664"/>
            <a:ext cx="115416" cy="174177"/>
            <a:chOff x="4803941" y="4496558"/>
            <a:chExt cx="153887" cy="232236"/>
          </a:xfrm>
        </p:grpSpPr>
        <p:sp>
          <p:nvSpPr>
            <p:cNvPr id="118" name="Rectangle 1047"/>
            <p:cNvSpPr>
              <a:spLocks noChangeArrowheads="1"/>
            </p:cNvSpPr>
            <p:nvPr/>
          </p:nvSpPr>
          <p:spPr bwMode="auto">
            <a:xfrm>
              <a:off x="4803941" y="4544129"/>
              <a:ext cx="153887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</a:rPr>
                <a:t>63</a:t>
              </a:r>
              <a:endParaRPr lang="en-US" sz="900" dirty="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119" name="Line 1057"/>
            <p:cNvSpPr>
              <a:spLocks noChangeShapeType="1"/>
            </p:cNvSpPr>
            <p:nvPr/>
          </p:nvSpPr>
          <p:spPr bwMode="auto">
            <a:xfrm rot="5400000" flipH="1">
              <a:off x="4865377" y="4520078"/>
              <a:ext cx="47045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000064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0" name="Freeform 119"/>
          <p:cNvSpPr/>
          <p:nvPr/>
        </p:nvSpPr>
        <p:spPr>
          <a:xfrm>
            <a:off x="4336617" y="2306914"/>
            <a:ext cx="4187283" cy="953429"/>
          </a:xfrm>
          <a:custGeom>
            <a:avLst/>
            <a:gdLst>
              <a:gd name="connsiteX0" fmla="*/ 0 w 5583044"/>
              <a:gd name="connsiteY0" fmla="*/ 0 h 1271239"/>
              <a:gd name="connsiteX1" fmla="*/ 193288 w 5583044"/>
              <a:gd name="connsiteY1" fmla="*/ 0 h 1271239"/>
              <a:gd name="connsiteX2" fmla="*/ 193288 w 5583044"/>
              <a:gd name="connsiteY2" fmla="*/ 148683 h 1271239"/>
              <a:gd name="connsiteX3" fmla="*/ 252761 w 5583044"/>
              <a:gd name="connsiteY3" fmla="*/ 148683 h 1271239"/>
              <a:gd name="connsiteX4" fmla="*/ 252761 w 5583044"/>
              <a:gd name="connsiteY4" fmla="*/ 245327 h 1271239"/>
              <a:gd name="connsiteX5" fmla="*/ 319668 w 5583044"/>
              <a:gd name="connsiteY5" fmla="*/ 245327 h 1271239"/>
              <a:gd name="connsiteX6" fmla="*/ 319668 w 5583044"/>
              <a:gd name="connsiteY6" fmla="*/ 460917 h 1271239"/>
              <a:gd name="connsiteX7" fmla="*/ 371707 w 5583044"/>
              <a:gd name="connsiteY7" fmla="*/ 460917 h 1271239"/>
              <a:gd name="connsiteX8" fmla="*/ 371707 w 5583044"/>
              <a:gd name="connsiteY8" fmla="*/ 527824 h 1271239"/>
              <a:gd name="connsiteX9" fmla="*/ 1055649 w 5583044"/>
              <a:gd name="connsiteY9" fmla="*/ 527824 h 1271239"/>
              <a:gd name="connsiteX10" fmla="*/ 1055649 w 5583044"/>
              <a:gd name="connsiteY10" fmla="*/ 617034 h 1271239"/>
              <a:gd name="connsiteX11" fmla="*/ 1449659 w 5583044"/>
              <a:gd name="connsiteY11" fmla="*/ 617034 h 1271239"/>
              <a:gd name="connsiteX12" fmla="*/ 1449659 w 5583044"/>
              <a:gd name="connsiteY12" fmla="*/ 691376 h 1271239"/>
              <a:gd name="connsiteX13" fmla="*/ 1524000 w 5583044"/>
              <a:gd name="connsiteY13" fmla="*/ 691376 h 1271239"/>
              <a:gd name="connsiteX14" fmla="*/ 1524000 w 5583044"/>
              <a:gd name="connsiteY14" fmla="*/ 765717 h 1271239"/>
              <a:gd name="connsiteX15" fmla="*/ 1650381 w 5583044"/>
              <a:gd name="connsiteY15" fmla="*/ 765717 h 1271239"/>
              <a:gd name="connsiteX16" fmla="*/ 1650381 w 5583044"/>
              <a:gd name="connsiteY16" fmla="*/ 862361 h 1271239"/>
              <a:gd name="connsiteX17" fmla="*/ 2237678 w 5583044"/>
              <a:gd name="connsiteY17" fmla="*/ 862361 h 1271239"/>
              <a:gd name="connsiteX18" fmla="*/ 2237678 w 5583044"/>
              <a:gd name="connsiteY18" fmla="*/ 1003610 h 1271239"/>
              <a:gd name="connsiteX19" fmla="*/ 3910361 w 5583044"/>
              <a:gd name="connsiteY19" fmla="*/ 1003610 h 1271239"/>
              <a:gd name="connsiteX20" fmla="*/ 3910361 w 5583044"/>
              <a:gd name="connsiteY20" fmla="*/ 1100254 h 1271239"/>
              <a:gd name="connsiteX21" fmla="*/ 4036742 w 5583044"/>
              <a:gd name="connsiteY21" fmla="*/ 1100254 h 1271239"/>
              <a:gd name="connsiteX22" fmla="*/ 4036742 w 5583044"/>
              <a:gd name="connsiteY22" fmla="*/ 1174595 h 1271239"/>
              <a:gd name="connsiteX23" fmla="*/ 4854498 w 5583044"/>
              <a:gd name="connsiteY23" fmla="*/ 1174595 h 1271239"/>
              <a:gd name="connsiteX24" fmla="*/ 4854498 w 5583044"/>
              <a:gd name="connsiteY24" fmla="*/ 1271239 h 1271239"/>
              <a:gd name="connsiteX25" fmla="*/ 5583044 w 5583044"/>
              <a:gd name="connsiteY25" fmla="*/ 1271239 h 12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83044" h="1271239">
                <a:moveTo>
                  <a:pt x="0" y="0"/>
                </a:moveTo>
                <a:lnTo>
                  <a:pt x="193288" y="0"/>
                </a:lnTo>
                <a:lnTo>
                  <a:pt x="193288" y="148683"/>
                </a:lnTo>
                <a:lnTo>
                  <a:pt x="252761" y="148683"/>
                </a:lnTo>
                <a:lnTo>
                  <a:pt x="252761" y="245327"/>
                </a:lnTo>
                <a:lnTo>
                  <a:pt x="319668" y="245327"/>
                </a:lnTo>
                <a:lnTo>
                  <a:pt x="319668" y="460917"/>
                </a:lnTo>
                <a:lnTo>
                  <a:pt x="371707" y="460917"/>
                </a:lnTo>
                <a:lnTo>
                  <a:pt x="371707" y="527824"/>
                </a:lnTo>
                <a:lnTo>
                  <a:pt x="1055649" y="527824"/>
                </a:lnTo>
                <a:lnTo>
                  <a:pt x="1055649" y="617034"/>
                </a:lnTo>
                <a:lnTo>
                  <a:pt x="1449659" y="617034"/>
                </a:lnTo>
                <a:lnTo>
                  <a:pt x="1449659" y="691376"/>
                </a:lnTo>
                <a:lnTo>
                  <a:pt x="1524000" y="691376"/>
                </a:lnTo>
                <a:lnTo>
                  <a:pt x="1524000" y="765717"/>
                </a:lnTo>
                <a:lnTo>
                  <a:pt x="1650381" y="765717"/>
                </a:lnTo>
                <a:lnTo>
                  <a:pt x="1650381" y="862361"/>
                </a:lnTo>
                <a:lnTo>
                  <a:pt x="2237678" y="862361"/>
                </a:lnTo>
                <a:lnTo>
                  <a:pt x="2237678" y="1003610"/>
                </a:lnTo>
                <a:lnTo>
                  <a:pt x="3910361" y="1003610"/>
                </a:lnTo>
                <a:lnTo>
                  <a:pt x="3910361" y="1100254"/>
                </a:lnTo>
                <a:lnTo>
                  <a:pt x="4036742" y="1100254"/>
                </a:lnTo>
                <a:lnTo>
                  <a:pt x="4036742" y="1174595"/>
                </a:lnTo>
                <a:lnTo>
                  <a:pt x="4854498" y="1174595"/>
                </a:lnTo>
                <a:lnTo>
                  <a:pt x="4854498" y="1271239"/>
                </a:lnTo>
                <a:lnTo>
                  <a:pt x="5583044" y="1271239"/>
                </a:lnTo>
              </a:path>
            </a:pathLst>
          </a:cu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Freeform 120"/>
          <p:cNvSpPr/>
          <p:nvPr/>
        </p:nvSpPr>
        <p:spPr>
          <a:xfrm>
            <a:off x="4331044" y="2301334"/>
            <a:ext cx="4192859" cy="825191"/>
          </a:xfrm>
          <a:custGeom>
            <a:avLst/>
            <a:gdLst>
              <a:gd name="connsiteX0" fmla="*/ 0 w 5590478"/>
              <a:gd name="connsiteY0" fmla="*/ 0 h 1100254"/>
              <a:gd name="connsiteX1" fmla="*/ 185854 w 5590478"/>
              <a:gd name="connsiteY1" fmla="*/ 0 h 1100254"/>
              <a:gd name="connsiteX2" fmla="*/ 185854 w 5590478"/>
              <a:gd name="connsiteY2" fmla="*/ 141249 h 1100254"/>
              <a:gd name="connsiteX3" fmla="*/ 267629 w 5590478"/>
              <a:gd name="connsiteY3" fmla="*/ 141249 h 1100254"/>
              <a:gd name="connsiteX4" fmla="*/ 267629 w 5590478"/>
              <a:gd name="connsiteY4" fmla="*/ 252761 h 1100254"/>
              <a:gd name="connsiteX5" fmla="*/ 327102 w 5590478"/>
              <a:gd name="connsiteY5" fmla="*/ 252761 h 1100254"/>
              <a:gd name="connsiteX6" fmla="*/ 327102 w 5590478"/>
              <a:gd name="connsiteY6" fmla="*/ 364273 h 1100254"/>
              <a:gd name="connsiteX7" fmla="*/ 386576 w 5590478"/>
              <a:gd name="connsiteY7" fmla="*/ 364273 h 1100254"/>
              <a:gd name="connsiteX8" fmla="*/ 386576 w 5590478"/>
              <a:gd name="connsiteY8" fmla="*/ 490654 h 1100254"/>
              <a:gd name="connsiteX9" fmla="*/ 1122556 w 5590478"/>
              <a:gd name="connsiteY9" fmla="*/ 490654 h 1100254"/>
              <a:gd name="connsiteX10" fmla="*/ 1122556 w 5590478"/>
              <a:gd name="connsiteY10" fmla="*/ 602166 h 1100254"/>
              <a:gd name="connsiteX11" fmla="*/ 1918010 w 5590478"/>
              <a:gd name="connsiteY11" fmla="*/ 602166 h 1100254"/>
              <a:gd name="connsiteX12" fmla="*/ 1918010 w 5590478"/>
              <a:gd name="connsiteY12" fmla="*/ 735980 h 1100254"/>
              <a:gd name="connsiteX13" fmla="*/ 1977483 w 5590478"/>
              <a:gd name="connsiteY13" fmla="*/ 735980 h 1100254"/>
              <a:gd name="connsiteX14" fmla="*/ 1977483 w 5590478"/>
              <a:gd name="connsiteY14" fmla="*/ 862361 h 1100254"/>
              <a:gd name="connsiteX15" fmla="*/ 3739376 w 5590478"/>
              <a:gd name="connsiteY15" fmla="*/ 862361 h 1100254"/>
              <a:gd name="connsiteX16" fmla="*/ 3739376 w 5590478"/>
              <a:gd name="connsiteY16" fmla="*/ 981307 h 1100254"/>
              <a:gd name="connsiteX17" fmla="*/ 4586868 w 5590478"/>
              <a:gd name="connsiteY17" fmla="*/ 981307 h 1100254"/>
              <a:gd name="connsiteX18" fmla="*/ 4586868 w 5590478"/>
              <a:gd name="connsiteY18" fmla="*/ 1100254 h 1100254"/>
              <a:gd name="connsiteX19" fmla="*/ 5590478 w 5590478"/>
              <a:gd name="connsiteY19" fmla="*/ 1100254 h 11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0478" h="1100254">
                <a:moveTo>
                  <a:pt x="0" y="0"/>
                </a:moveTo>
                <a:lnTo>
                  <a:pt x="185854" y="0"/>
                </a:lnTo>
                <a:lnTo>
                  <a:pt x="185854" y="141249"/>
                </a:lnTo>
                <a:lnTo>
                  <a:pt x="267629" y="141249"/>
                </a:lnTo>
                <a:lnTo>
                  <a:pt x="267629" y="252761"/>
                </a:lnTo>
                <a:lnTo>
                  <a:pt x="327102" y="252761"/>
                </a:lnTo>
                <a:lnTo>
                  <a:pt x="327102" y="364273"/>
                </a:lnTo>
                <a:lnTo>
                  <a:pt x="386576" y="364273"/>
                </a:lnTo>
                <a:lnTo>
                  <a:pt x="386576" y="490654"/>
                </a:lnTo>
                <a:lnTo>
                  <a:pt x="1122556" y="490654"/>
                </a:lnTo>
                <a:lnTo>
                  <a:pt x="1122556" y="602166"/>
                </a:lnTo>
                <a:lnTo>
                  <a:pt x="1918010" y="602166"/>
                </a:lnTo>
                <a:lnTo>
                  <a:pt x="1918010" y="735980"/>
                </a:lnTo>
                <a:lnTo>
                  <a:pt x="1977483" y="735980"/>
                </a:lnTo>
                <a:lnTo>
                  <a:pt x="1977483" y="862361"/>
                </a:lnTo>
                <a:lnTo>
                  <a:pt x="3739376" y="862361"/>
                </a:lnTo>
                <a:lnTo>
                  <a:pt x="3739376" y="981307"/>
                </a:lnTo>
                <a:lnTo>
                  <a:pt x="4586868" y="981307"/>
                </a:lnTo>
                <a:lnTo>
                  <a:pt x="4586868" y="1100254"/>
                </a:lnTo>
                <a:lnTo>
                  <a:pt x="5590478" y="1100254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898831" y="3037110"/>
            <a:ext cx="53315" cy="5331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953931" y="3037110"/>
            <a:ext cx="53315" cy="5331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7801166" y="3162126"/>
            <a:ext cx="53315" cy="5331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756470" y="5198071"/>
            <a:ext cx="414671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Case matching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Severe disease (CNS involvement or disseminated)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Hematologic malignancy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Surgery (resection or debridement) within 7 days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001796" y="1519015"/>
            <a:ext cx="8265239" cy="646331"/>
          </a:xfrm>
          <a:prstGeom prst="rect">
            <a:avLst/>
          </a:prstGeom>
          <a:solidFill>
            <a:srgbClr val="D2ECB6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Kaplan-Meier analysis of patients who received isavuconazole as primary treatment (VITAL) compared with amphotericin B-treated matched controls (FungiScope)</a:t>
            </a:r>
          </a:p>
        </p:txBody>
      </p:sp>
      <p:sp>
        <p:nvSpPr>
          <p:cNvPr id="80" name="TextBox 6"/>
          <p:cNvSpPr txBox="1"/>
          <p:nvPr/>
        </p:nvSpPr>
        <p:spPr>
          <a:xfrm>
            <a:off x="358588" y="6374819"/>
            <a:ext cx="1151964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900" dirty="0">
                <a:solidFill>
                  <a:srgbClr val="000000"/>
                </a:solidFill>
              </a:rPr>
              <a:t>Marty FM. et al. </a:t>
            </a:r>
            <a:r>
              <a:rPr lang="nl-BE" sz="900" i="1" dirty="0">
                <a:solidFill>
                  <a:srgbClr val="000000"/>
                </a:solidFill>
              </a:rPr>
              <a:t>Lancet Infect Dis </a:t>
            </a:r>
            <a:r>
              <a:rPr lang="en-GB" sz="900" dirty="0">
                <a:solidFill>
                  <a:srgbClr val="000000"/>
                </a:solidFill>
              </a:rPr>
              <a:t>2016; 16(7):828-37</a:t>
            </a:r>
          </a:p>
        </p:txBody>
      </p:sp>
      <p:sp>
        <p:nvSpPr>
          <p:cNvPr id="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Isavuconazole treatment for mucormycosis (VITAL)</a:t>
            </a:r>
            <a:b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All-cause mortality (mITT-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Mucorales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302400" y="6179220"/>
            <a:ext cx="5280000" cy="562599"/>
          </a:xfrm>
        </p:spPr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Marr K, et al. Annals of Internal Medicine 2015; 162: 81-89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Maertens J, et al. Lancet 2016; 387: 760-769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Maertens J, et al. Lancet 2021; 397: 499-509</a:t>
            </a:r>
          </a:p>
        </p:txBody>
      </p:sp>
      <p:graphicFrame>
        <p:nvGraphicFramePr>
          <p:cNvPr id="12" name="Tijdelijke aanduiding voor inhou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791083"/>
              </p:ext>
            </p:extLst>
          </p:nvPr>
        </p:nvGraphicFramePr>
        <p:xfrm>
          <a:off x="609600" y="1557338"/>
          <a:ext cx="109728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sz="2800" dirty="0">
                <a:latin typeface="Calibri" panose="020F0502020204030204" pitchFamily="34" charset="0"/>
              </a:rPr>
              <a:t>First-line treatment of invasive aspergillosis: </a:t>
            </a:r>
            <a:br>
              <a:rPr lang="en-US" altLang="nl-BE" sz="2800" dirty="0">
                <a:latin typeface="Calibri" panose="020F0502020204030204" pitchFamily="34" charset="0"/>
              </a:rPr>
            </a:br>
            <a:r>
              <a:rPr lang="en-US" altLang="nl-BE" sz="2800" dirty="0">
                <a:latin typeface="Calibri" panose="020F0502020204030204" pitchFamily="34" charset="0"/>
              </a:rPr>
              <a:t>mortality outcomes</a:t>
            </a:r>
          </a:p>
        </p:txBody>
      </p:sp>
    </p:spTree>
    <p:extLst>
      <p:ext uri="{BB962C8B-B14F-4D97-AF65-F5344CB8AC3E}">
        <p14:creationId xmlns:p14="http://schemas.microsoft.com/office/powerpoint/2010/main" val="1090750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078192" y="1945547"/>
            <a:ext cx="1564610" cy="3467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4844658" y="1945547"/>
            <a:ext cx="1734676" cy="3467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4336349" y="1875095"/>
          <a:ext cx="3850962" cy="35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/>
        </p:nvGraphicFramePr>
        <p:xfrm>
          <a:off x="4336349" y="1875095"/>
          <a:ext cx="3850962" cy="35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/>
        </p:nvGraphicFramePr>
        <p:xfrm>
          <a:off x="4336349" y="1875095"/>
          <a:ext cx="3850962" cy="35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/>
        </p:nvGraphicFramePr>
        <p:xfrm>
          <a:off x="4336348" y="1875095"/>
          <a:ext cx="3850962" cy="35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6534107" y="2118438"/>
            <a:ext cx="580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244/648</a:t>
            </a:r>
          </a:p>
        </p:txBody>
      </p:sp>
      <p:sp>
        <p:nvSpPr>
          <p:cNvPr id="9" name="Rectangle 8"/>
          <p:cNvSpPr/>
          <p:nvPr/>
        </p:nvSpPr>
        <p:spPr>
          <a:xfrm>
            <a:off x="8628272" y="2118438"/>
            <a:ext cx="580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233/241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6568" y="2439501"/>
            <a:ext cx="5229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58/152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93192" y="2439501"/>
            <a:ext cx="4651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21/22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3892" y="1863890"/>
            <a:ext cx="4026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n/N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2006" y="2106896"/>
            <a:ext cx="11128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</a:rPr>
              <a:t>Roden </a:t>
            </a:r>
            <a:r>
              <a:rPr lang="en-US" sz="1050" i="1" dirty="0">
                <a:solidFill>
                  <a:srgbClr val="000000"/>
                </a:solidFill>
              </a:rPr>
              <a:t>et al</a:t>
            </a:r>
            <a:r>
              <a:rPr lang="en-US" sz="1050" dirty="0">
                <a:solidFill>
                  <a:srgbClr val="000000"/>
                </a:solidFill>
              </a:rPr>
              <a:t> 2005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2007" y="2427959"/>
            <a:ext cx="11128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000000"/>
                </a:solidFill>
              </a:rPr>
              <a:t>Skiada </a:t>
            </a:r>
            <a:r>
              <a:rPr lang="en-US" sz="1050" i="1" dirty="0">
                <a:solidFill>
                  <a:srgbClr val="000000"/>
                </a:solidFill>
              </a:rPr>
              <a:t>et al</a:t>
            </a:r>
            <a:r>
              <a:rPr lang="en-US" sz="1050" dirty="0">
                <a:solidFill>
                  <a:srgbClr val="000000"/>
                </a:solidFill>
              </a:rPr>
              <a:t> 2011</a:t>
            </a:r>
            <a:endParaRPr lang="en-US" sz="1050" baseline="300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3440" y="3056120"/>
            <a:ext cx="5613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dirty="0"/>
              <a:t>Day 42</a:t>
            </a:r>
            <a:endParaRPr lang="en-GB" sz="1050" dirty="0"/>
          </a:p>
        </p:txBody>
      </p:sp>
      <p:sp>
        <p:nvSpPr>
          <p:cNvPr id="16" name="Rectangle 15"/>
          <p:cNvSpPr/>
          <p:nvPr/>
        </p:nvSpPr>
        <p:spPr>
          <a:xfrm>
            <a:off x="3055457" y="3687782"/>
            <a:ext cx="16193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</a:rPr>
              <a:t>Roden/Skiada/FungiScope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1250" y="4303289"/>
            <a:ext cx="13035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</a:rPr>
              <a:t>All Patients – Day 42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4313" y="4628856"/>
            <a:ext cx="15905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srgbClr val="000000"/>
                </a:solidFill>
              </a:rPr>
              <a:t>Primary Therapy – Day 42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66963" y="1880152"/>
            <a:ext cx="807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</a:rPr>
              <a:t>Literature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04315" y="1506071"/>
            <a:ext cx="96199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 Treated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0077" y="1506071"/>
            <a:ext cx="115929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Untreated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61550" y="2840528"/>
            <a:ext cx="913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</a:rPr>
              <a:t>FungiScope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84707" y="3471500"/>
            <a:ext cx="1090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</a:rPr>
              <a:t>Meta-Analysis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47379" y="4076956"/>
            <a:ext cx="927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</a:rPr>
              <a:t>VITAL study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66568" y="3079801"/>
            <a:ext cx="5229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41/107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93192" y="3079801"/>
            <a:ext cx="4651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29/29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34107" y="3706180"/>
            <a:ext cx="580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343/907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28272" y="3706180"/>
            <a:ext cx="580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283/292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99026" y="4332118"/>
            <a:ext cx="4651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14/37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31490" y="4654093"/>
            <a:ext cx="407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7/21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28056" y="1863890"/>
            <a:ext cx="4026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</a:rPr>
              <a:t>n/N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3167" y="5221803"/>
            <a:ext cx="32017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Mortality Rate %, (95% CI)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331693" y="6031000"/>
            <a:ext cx="11519647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nl-BE" sz="900" dirty="0">
                <a:solidFill>
                  <a:srgbClr val="000000"/>
                </a:solidFill>
              </a:rPr>
              <a:t>Roden MM, et al. Clin Infect Dis 2005; 41: 634-653</a:t>
            </a:r>
          </a:p>
          <a:p>
            <a:pPr algn="ctr"/>
            <a:r>
              <a:rPr lang="nl-BE" sz="900" dirty="0">
                <a:solidFill>
                  <a:srgbClr val="000000"/>
                </a:solidFill>
              </a:rPr>
              <a:t>Skiada A, et al. Clin Microbiol Infect 2011; 17: 1859-1862</a:t>
            </a:r>
          </a:p>
          <a:p>
            <a:pPr algn="ctr"/>
            <a:r>
              <a:rPr lang="nl-BE" sz="900" dirty="0">
                <a:solidFill>
                  <a:srgbClr val="000000"/>
                </a:solidFill>
              </a:rPr>
              <a:t>Rüping MJ, et al. J Antimicrob Chemother 2010; 65: 296-302</a:t>
            </a:r>
          </a:p>
          <a:p>
            <a:pPr algn="ctr"/>
            <a:r>
              <a:rPr lang="nl-BE" sz="1050" dirty="0">
                <a:solidFill>
                  <a:srgbClr val="000000"/>
                </a:solidFill>
              </a:rPr>
              <a:t>FDA, </a:t>
            </a:r>
            <a:r>
              <a:rPr lang="nl-BE" sz="1050" i="1" dirty="0">
                <a:solidFill>
                  <a:srgbClr val="000000"/>
                </a:solidFill>
              </a:rPr>
              <a:t>Advisory Committee Briefing Document, Jan 22, 2015</a:t>
            </a:r>
            <a:r>
              <a:rPr lang="nl-BE" sz="1050" dirty="0">
                <a:solidFill>
                  <a:srgbClr val="000000"/>
                </a:solidFill>
              </a:rPr>
              <a:t> 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Mortality in mucormycosis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395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62A578-568E-7262-BD89-FB871AC4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106613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INQUIRE registry data on </a:t>
            </a:r>
            <a:b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invasive mucormycosis and invasive aspergillosis </a:t>
            </a:r>
            <a:r>
              <a:rPr lang="en-US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(non-fumigatus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Tijdelijke aanduiding voor inhoud 6" descr="Afbeelding met tafel&#10;&#10;Automatisch gegenereerde beschrijving">
            <a:extLst>
              <a:ext uri="{FF2B5EF4-FFF2-40B4-BE49-F238E27FC236}">
                <a16:creationId xmlns:a16="http://schemas.microsoft.com/office/drawing/2014/main" id="{A2108F0A-0FA5-FCA8-60F2-97CB084E7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133" y="1557338"/>
            <a:ext cx="10163734" cy="4319587"/>
          </a:xfr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2CF5BD8-32FF-8F71-F96B-4E1AE7850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6" y="6597355"/>
            <a:ext cx="5280000" cy="14446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0DDB82A-5CD7-95DB-1B6D-DC24A818F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400" y="6597355"/>
            <a:ext cx="5280000" cy="144463"/>
          </a:xfrm>
        </p:spPr>
        <p:txBody>
          <a:bodyPr/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Thompson GR III, et al. Mycoses 2022; 65: 186-198</a:t>
            </a:r>
          </a:p>
        </p:txBody>
      </p:sp>
    </p:spTree>
    <p:extLst>
      <p:ext uri="{BB962C8B-B14F-4D97-AF65-F5344CB8AC3E}">
        <p14:creationId xmlns:p14="http://schemas.microsoft.com/office/powerpoint/2010/main" val="508164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nl-B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First-line invasive mucormycosis: recommendations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B5A966-3DED-4094-A01D-F5179D087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900" dirty="0">
                <a:cs typeface="Calibri" panose="020F0502020204030204" pitchFamily="34" charset="0"/>
              </a:rPr>
              <a:t>IV, intravenous; SOT, solid organ transplant.</a:t>
            </a:r>
          </a:p>
          <a:p>
            <a:pPr marL="0" indent="0" algn="r">
              <a:buNone/>
            </a:pPr>
            <a:r>
              <a:rPr lang="en-GB" sz="900" dirty="0">
                <a:cs typeface="Calibri" panose="020F0502020204030204" pitchFamily="34" charset="0"/>
              </a:rPr>
              <a:t>Cornely O, et al. Lancet Infect Dis. 2019; 19:e405–e421.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E283608-809E-B85C-6484-C0556965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34" y="1557338"/>
            <a:ext cx="9684932" cy="43195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5C5617F-AB5F-334A-8E42-93FB56C6F06D}"/>
              </a:ext>
            </a:extLst>
          </p:cNvPr>
          <p:cNvSpPr txBox="1"/>
          <p:nvPr/>
        </p:nvSpPr>
        <p:spPr>
          <a:xfrm>
            <a:off x="3424030" y="5565535"/>
            <a:ext cx="5003036" cy="584775"/>
          </a:xfrm>
          <a:prstGeom prst="rect">
            <a:avLst/>
          </a:prstGeom>
          <a:solidFill>
            <a:srgbClr val="D2ECB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Isavuconazole</a:t>
            </a:r>
            <a:r>
              <a:rPr lang="en-US" sz="1600" dirty="0"/>
              <a:t> and Posaconazole</a:t>
            </a:r>
          </a:p>
          <a:p>
            <a:pPr algn="ctr"/>
            <a:r>
              <a:rPr lang="en-US" sz="1600" dirty="0"/>
              <a:t>have species-specific activity within the Mucorales group  </a:t>
            </a:r>
          </a:p>
        </p:txBody>
      </p:sp>
    </p:spTree>
    <p:extLst>
      <p:ext uri="{BB962C8B-B14F-4D97-AF65-F5344CB8AC3E}">
        <p14:creationId xmlns:p14="http://schemas.microsoft.com/office/powerpoint/2010/main" val="4227921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34CAF-32F0-B24D-B972-83DE6EB3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285F2F-9D76-0641-B125-66E365B2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Isavuconazole appears to be </a:t>
            </a: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tolerated </a:t>
            </a: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of the 3 currently available newer generation mould-active azoles, but there is considerably </a:t>
            </a: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clinical experience </a:t>
            </a: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with it than either voriconazole or posaconazole, and it has taken years of accumulated clinical experience for several important toxicities of voriconazole and posaconazole to make themselves 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Isavuconazole and posconazole are </a:t>
            </a: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drugs of choice </a:t>
            </a: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primary treatment of documented mucormycosis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Unlike voriconazole, isavuconazole </a:t>
            </a:r>
            <a:r>
              <a:rPr lang="nl-BE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lacks activity </a:t>
            </a: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nl-BE" sz="2000" i="1" dirty="0">
                <a:latin typeface="Calibri" panose="020F0502020204030204" pitchFamily="34" charset="0"/>
                <a:cs typeface="Calibri" panose="020F0502020204030204" pitchFamily="34" charset="0"/>
              </a:rPr>
              <a:t>Scedosporium</a:t>
            </a: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 species and most </a:t>
            </a:r>
            <a:r>
              <a:rPr lang="nl-BE" sz="2000" i="1" dirty="0">
                <a:latin typeface="Calibri" panose="020F0502020204030204" pitchFamily="34" charset="0"/>
                <a:cs typeface="Calibri" panose="020F0502020204030204" pitchFamily="34" charset="0"/>
              </a:rPr>
              <a:t>Fusarium</a:t>
            </a:r>
            <a:r>
              <a:rPr lang="nl-BE" sz="2000" dirty="0">
                <a:latin typeface="Calibri" panose="020F0502020204030204" pitchFamily="34" charset="0"/>
                <a:cs typeface="Calibri" panose="020F0502020204030204" pitchFamily="34" charset="0"/>
              </a:rPr>
              <a:t> isolates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997C9C-F715-6B4A-A847-7787F6968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1472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LISTENING!!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46805"/>
              </p:ext>
            </p:extLst>
          </p:nvPr>
        </p:nvGraphicFramePr>
        <p:xfrm>
          <a:off x="498764" y="1516663"/>
          <a:ext cx="11068821" cy="4573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8897">
                  <a:extLst>
                    <a:ext uri="{9D8B030D-6E8A-4147-A177-3AD203B41FA5}">
                      <a16:colId xmlns:a16="http://schemas.microsoft.com/office/drawing/2014/main" val="2013494299"/>
                    </a:ext>
                  </a:extLst>
                </a:gridCol>
              </a:tblGrid>
              <a:tr h="4166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Drugs</a:t>
                      </a:r>
                    </a:p>
                  </a:txBody>
                  <a:tcPr marL="38568" marR="38568" marT="0" marB="0" anchor="ctr">
                    <a:solidFill>
                      <a:srgbClr val="E68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IDSA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(strength of recommendation; strength of evidence)</a:t>
                      </a:r>
                      <a:endParaRPr lang="en-US" sz="7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ECIL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ESCMID-ECMM-ERS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Australia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Taiwan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568" marR="38568" marT="0" marB="0" anchor="ctr">
                    <a:solidFill>
                      <a:srgbClr val="E6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AmB deoxycholate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 against use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Strong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Moderate 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Liposomal AmB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Strong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Moderate 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BII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BII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Strong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Moderate 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AmB lipid complex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Weak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Low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quality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BII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AmB colloidal dispersion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Weak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Low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quality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Itraconazole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moderate-quality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Posaconazole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moderate-quality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61577"/>
                  </a:ext>
                </a:extLst>
              </a:tr>
              <a:tr h="312137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Voriconazole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Strong 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High quality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Strong 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High quality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Isavuconazole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Strong</a:t>
                      </a:r>
                    </a:p>
                    <a:p>
                      <a:pPr algn="ctr"/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Moderate quality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solidFill>
                      <a:srgbClr val="D2E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396590"/>
                  </a:ext>
                </a:extLst>
              </a:tr>
              <a:tr h="3110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Caspofungin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Not recommended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moderate-quality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chemeClr val="bg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2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Micafungin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moderate-quality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pPr algn="ctr"/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moderate-quality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8568" marR="38568" marT="0" marB="0" anchor="ctr">
                    <a:solidFill>
                      <a:srgbClr val="E68103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Combination voriconazole plus anidulafungin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pPr algn="ctr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Moderate quality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Not routinely recommended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2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Other combinations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DIII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568" marR="3856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995197"/>
                  </a:ext>
                </a:extLst>
              </a:tr>
            </a:tbl>
          </a:graphicData>
        </a:graphic>
      </p:graphicFrame>
      <p:sp>
        <p:nvSpPr>
          <p:cNvPr id="149594" name="Title 4"/>
          <p:cNvSpPr>
            <a:spLocks noGrp="1"/>
          </p:cNvSpPr>
          <p:nvPr>
            <p:ph type="title"/>
          </p:nvPr>
        </p:nvSpPr>
        <p:spPr>
          <a:xfrm>
            <a:off x="498764" y="258582"/>
            <a:ext cx="11068821" cy="1066130"/>
          </a:xfrm>
        </p:spPr>
        <p:txBody>
          <a:bodyPr/>
          <a:lstStyle/>
          <a:p>
            <a:pPr algn="ctr"/>
            <a:r>
              <a:rPr lang="en-US" altLang="nl-BE" sz="2800" dirty="0">
                <a:solidFill>
                  <a:srgbClr val="C00000"/>
                </a:solidFill>
                <a:latin typeface="Calibri" panose="020F0502020204030204" pitchFamily="34" charset="0"/>
              </a:rPr>
              <a:t>First line invasive aspergillosis: recommendations</a:t>
            </a:r>
            <a:endParaRPr lang="en-US" altLang="nl-BE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AF32C-85B6-480A-9F22-0B7FF12E75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8849" y="6068286"/>
            <a:ext cx="8777134" cy="58836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a-DK" sz="7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Patterson TF, </a:t>
            </a:r>
            <a:r>
              <a:rPr lang="da-DK" sz="700" i="1" dirty="0">
                <a:solidFill>
                  <a:srgbClr val="000000"/>
                </a:solidFill>
                <a:cs typeface="Calibri" panose="020F0502020204030204" pitchFamily="34" charset="0"/>
              </a:rPr>
              <a:t>et al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sz="700" dirty="0">
                <a:solidFill>
                  <a:srgbClr val="000000"/>
                </a:solidFill>
                <a:cs typeface="Calibri" panose="020F0502020204030204" pitchFamily="34" charset="0"/>
              </a:rPr>
              <a:t>Practice Guidelines for the Diagnosis and Management of Aspergillosis: 2016 Update by the Infectious Diseases Society of America.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da-DK" sz="700" i="1" dirty="0">
                <a:solidFill>
                  <a:srgbClr val="000000"/>
                </a:solidFill>
                <a:cs typeface="Calibri" panose="020F0502020204030204" pitchFamily="34" charset="0"/>
              </a:rPr>
              <a:t>Clin Infect Dis. 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2016;</a:t>
            </a:r>
            <a:r>
              <a:rPr lang="en-US" sz="700" dirty="0">
                <a:solidFill>
                  <a:srgbClr val="000000"/>
                </a:solidFill>
                <a:cs typeface="Calibri" panose="020F0502020204030204" pitchFamily="34" charset="0"/>
              </a:rPr>
              <a:t>63(4):433–42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da-DK" sz="7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Tissot F, </a:t>
            </a:r>
            <a:r>
              <a:rPr lang="da-DK" sz="700" i="1" dirty="0">
                <a:solidFill>
                  <a:srgbClr val="000000"/>
                </a:solidFill>
                <a:cs typeface="Calibri" panose="020F0502020204030204" pitchFamily="34" charset="0"/>
              </a:rPr>
              <a:t>et al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sz="700" dirty="0">
                <a:solidFill>
                  <a:srgbClr val="000000"/>
                </a:solidFill>
                <a:cs typeface="Calibri" panose="020F0502020204030204" pitchFamily="34" charset="0"/>
              </a:rPr>
              <a:t>ECIL-6 guidelines for the treatment of invasive candidiasis, aspergillosis and mucormycosis in leukemia and hematopoietic stem cell transplant patients. Haematologica. 2017;102(3):433-44.</a:t>
            </a:r>
            <a:b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da-DK" sz="7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3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Ullmann AJ, </a:t>
            </a:r>
            <a:r>
              <a:rPr lang="da-DK" sz="700" i="1" dirty="0">
                <a:solidFill>
                  <a:srgbClr val="000000"/>
                </a:solidFill>
                <a:cs typeface="Calibri" panose="020F0502020204030204" pitchFamily="34" charset="0"/>
              </a:rPr>
              <a:t>et al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sz="700" dirty="0"/>
              <a:t>Diagnosis and management of Aspergillus diseases: executive summary of the 2017 ESCMID-ECMM-ERS guideline. </a:t>
            </a:r>
            <a:r>
              <a:rPr lang="da-DK" sz="700" i="1" dirty="0">
                <a:solidFill>
                  <a:srgbClr val="000000"/>
                </a:solidFill>
                <a:cs typeface="Calibri" panose="020F0502020204030204" pitchFamily="34" charset="0"/>
              </a:rPr>
              <a:t>Clin Microbiol Infect .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 2018; 24 Suppl 1:e1-e38. </a:t>
            </a:r>
          </a:p>
          <a:p>
            <a:pPr algn="l">
              <a:lnSpc>
                <a:spcPct val="100000"/>
              </a:lnSpc>
            </a:pPr>
            <a:r>
              <a:rPr lang="da-DK" sz="7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4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Douglas AP, et al</a:t>
            </a:r>
            <a:r>
              <a:rPr lang="da-DK" sz="7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nl-BE" sz="700" dirty="0">
                <a:solidFill>
                  <a:srgbClr val="000000"/>
                </a:solidFill>
                <a:cs typeface="Calibri" panose="020F0502020204030204" pitchFamily="34" charset="0"/>
              </a:rPr>
              <a:t>Consensus guidelines for the diagnosis and management of invasive aspergillosis, 2021. Internal Medicine Journal. 2021; 51 (Suppl 7): 143-176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da-DK" sz="7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5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Kung H-C, </a:t>
            </a:r>
            <a:r>
              <a:rPr lang="da-DK" sz="700" i="1" dirty="0">
                <a:solidFill>
                  <a:srgbClr val="000000"/>
                </a:solidFill>
                <a:cs typeface="Calibri" panose="020F0502020204030204" pitchFamily="34" charset="0"/>
              </a:rPr>
              <a:t>et al. 2016 guidelines for the use of antifungal agents in patients with invasive fungal disease in Taiwan</a:t>
            </a:r>
            <a:r>
              <a:rPr lang="da-DK" sz="700" dirty="0">
                <a:solidFill>
                  <a:srgbClr val="000000"/>
                </a:solidFill>
                <a:cs typeface="Calibri" panose="020F0502020204030204" pitchFamily="34" charset="0"/>
              </a:rPr>
              <a:t>. Journal of Microbiology, Immunology, and Infection. 2018; 51: 1-17</a:t>
            </a:r>
          </a:p>
        </p:txBody>
      </p:sp>
    </p:spTree>
    <p:extLst>
      <p:ext uri="{BB962C8B-B14F-4D97-AF65-F5344CB8AC3E}">
        <p14:creationId xmlns:p14="http://schemas.microsoft.com/office/powerpoint/2010/main" val="24065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106613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/>
              <a:t>Will the new azoles replace voriconazole as standard of care for the primary treatment of invasive aspergillosis?</a:t>
            </a:r>
            <a:br>
              <a:rPr lang="en-US" sz="2200" dirty="0"/>
            </a:br>
            <a:r>
              <a:rPr lang="en-US" sz="2200" dirty="0"/>
              <a:t>E.g., isavuconazole</a:t>
            </a:r>
          </a:p>
        </p:txBody>
      </p:sp>
      <p:graphicFrame>
        <p:nvGraphicFramePr>
          <p:cNvPr id="16400" name="Content Placeholder 3">
            <a:extLst>
              <a:ext uri="{FF2B5EF4-FFF2-40B4-BE49-F238E27FC236}">
                <a16:creationId xmlns:a16="http://schemas.microsoft.com/office/drawing/2014/main" id="{F8F85294-A7F5-7E64-FD0D-013C1AC8E7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6647002"/>
              </p:ext>
            </p:extLst>
          </p:nvPr>
        </p:nvGraphicFramePr>
        <p:xfrm>
          <a:off x="609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0D2F9DBF-830C-0B3B-E6BE-B56D78FEE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26366"/>
            <a:ext cx="5384800" cy="33395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Clinicians have learnt to manage voriconazole side effects, drug interactions, concentrations,  and CYP2C19 genotypes in clinical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day 42 mortality in both groups is not different from the 18,8% mortality seen in the pivotal study done 20 years ago*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Voriconazole has become off-patent in many countries and is now available as a cheaper treatment option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1050B7-A2B3-C244-9BB7-6CBF56FB8D69}"/>
              </a:ext>
            </a:extLst>
          </p:cNvPr>
          <p:cNvSpPr txBox="1">
            <a:spLocks/>
          </p:cNvSpPr>
          <p:nvPr/>
        </p:nvSpPr>
        <p:spPr>
          <a:xfrm>
            <a:off x="6302400" y="6179220"/>
            <a:ext cx="5280000" cy="562599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endParaRPr lang="en-US" sz="900" dirty="0">
              <a:cs typeface="Calibri" panose="020F0502020204030204" pitchFamily="34" charset="0"/>
            </a:endParaRPr>
          </a:p>
          <a:p>
            <a:pPr algn="r"/>
            <a:r>
              <a:rPr lang="en-US" sz="900" dirty="0">
                <a:cs typeface="Calibri" panose="020F0502020204030204" pitchFamily="34" charset="0"/>
              </a:rPr>
              <a:t>* </a:t>
            </a:r>
            <a:r>
              <a:rPr lang="en-US" sz="900" dirty="0" err="1">
                <a:cs typeface="Calibri" panose="020F0502020204030204" pitchFamily="34" charset="0"/>
              </a:rPr>
              <a:t>Herbrecht</a:t>
            </a:r>
            <a:r>
              <a:rPr lang="en-US" sz="900" dirty="0">
                <a:cs typeface="Calibri" panose="020F0502020204030204" pitchFamily="34" charset="0"/>
              </a:rPr>
              <a:t> R, et al. N </a:t>
            </a:r>
            <a:r>
              <a:rPr lang="en-US" sz="900" dirty="0" err="1">
                <a:cs typeface="Calibri" panose="020F0502020204030204" pitchFamily="34" charset="0"/>
              </a:rPr>
              <a:t>Engl</a:t>
            </a:r>
            <a:r>
              <a:rPr lang="en-US" sz="900" dirty="0">
                <a:cs typeface="Calibri" panose="020F0502020204030204" pitchFamily="34" charset="0"/>
              </a:rPr>
              <a:t> J Med 2002347: 408-415</a:t>
            </a:r>
          </a:p>
        </p:txBody>
      </p:sp>
    </p:spTree>
    <p:extLst>
      <p:ext uri="{BB962C8B-B14F-4D97-AF65-F5344CB8AC3E}">
        <p14:creationId xmlns:p14="http://schemas.microsoft.com/office/powerpoint/2010/main" val="13989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106613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/>
              <a:t>Will the new azoles replace voriconazole as standard of care for the primary treatment of invasive aspergillosis?</a:t>
            </a:r>
            <a:br>
              <a:rPr lang="en-US" sz="2200" dirty="0"/>
            </a:br>
            <a:r>
              <a:rPr lang="en-US" sz="2200" dirty="0"/>
              <a:t>E.g., isavuconazole</a:t>
            </a:r>
          </a:p>
        </p:txBody>
      </p:sp>
      <p:graphicFrame>
        <p:nvGraphicFramePr>
          <p:cNvPr id="16400" name="Content Placeholder 3">
            <a:extLst>
              <a:ext uri="{FF2B5EF4-FFF2-40B4-BE49-F238E27FC236}">
                <a16:creationId xmlns:a16="http://schemas.microsoft.com/office/drawing/2014/main" id="{F8F85294-A7F5-7E64-FD0D-013C1AC8E73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09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 descr="Pros and Cons to RCT - Datassist">
            <a:extLst>
              <a:ext uri="{FF2B5EF4-FFF2-40B4-BE49-F238E27FC236}">
                <a16:creationId xmlns:a16="http://schemas.microsoft.com/office/drawing/2014/main" id="{691D8EEC-F3D3-8F93-EECB-A3AFA9231B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9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E9910-20F8-136C-BA0B-A6622DFA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azoles in the management of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invasive aspergillosis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isavuconazole and posaconazole baseline study characteristics </a:t>
            </a:r>
          </a:p>
        </p:txBody>
      </p:sp>
      <p:graphicFrame>
        <p:nvGraphicFramePr>
          <p:cNvPr id="11" name="Tabel 12">
            <a:extLst>
              <a:ext uri="{FF2B5EF4-FFF2-40B4-BE49-F238E27FC236}">
                <a16:creationId xmlns:a16="http://schemas.microsoft.com/office/drawing/2014/main" id="{6A2ADDFE-2ACF-29DA-64FE-1AD685444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947846"/>
              </p:ext>
            </p:extLst>
          </p:nvPr>
        </p:nvGraphicFramePr>
        <p:xfrm>
          <a:off x="609600" y="1557338"/>
          <a:ext cx="10972797" cy="421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51581208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612322109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018154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 study 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Isavuconazole  study arm (N=258)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 study arm (N=288)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8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body weight (SD)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68,6 (16,1)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53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body-mass index (kg/m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03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Underlying hematological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216/258 (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83,7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neutrophil count &lt; 500/mm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46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Allogeneic hematopoietic cell transplantation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Mould-active azole prophylaxis (&gt; 4 days)*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6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 respiratory tract disease (LRTD) only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 LRTD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81 %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83 %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Exclusion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Cardiovascular findings, at risk for QT prolongation, baseline hepatic dysfunction, moderate-to-severe renal dysfunction (8% had an eGFR-MDRD &lt; 60 mL/min per 1,73 m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Cardiovascular findings, at risk for QT prolongation, baseline hepatic dysfunction, severe renal dysfunction (eGFR-MDRD &lt; 20 mL/min per 1,73 m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13380"/>
                  </a:ext>
                </a:extLst>
              </a:tr>
            </a:tbl>
          </a:graphicData>
        </a:graphic>
      </p:graphicFrame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4911A1E-083A-1F92-CF5E-F209389A4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6" y="5915707"/>
            <a:ext cx="5280000" cy="144463"/>
          </a:xfrm>
        </p:spPr>
        <p:txBody>
          <a:bodyPr/>
          <a:lstStyle/>
          <a:p>
            <a:r>
              <a:rPr lang="en-US" dirty="0"/>
              <a:t>* For specific details: see supplementary appendices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1F9013-C5F4-1518-5745-DD10C520C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Maertens J, et al. lancet 2016: 387: 760-769 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Maertens J, et al. Lancet 2021; 397: 499-509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72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46EC12D-EC40-45F6-9CBE-9C8E1B67B0E5}"/>
  <p:tag name="GENSWF_ADVANCE_TIME" val="163.783"/>
  <p:tag name="TIMING" val=""/>
  <p:tag name="ISPRING_CUSTOM_TIMING_USED" val="1"/>
</p:tagLst>
</file>

<file path=ppt/theme/theme1.xml><?xml version="1.0" encoding="utf-8"?>
<a:theme xmlns:a="http://schemas.openxmlformats.org/drawingml/2006/main" name="Gilead Faculty Template (No Logo) updated Feb 2015">
  <a:themeElements>
    <a:clrScheme name="Gilead Faculty Template">
      <a:dk1>
        <a:srgbClr val="000000"/>
      </a:dk1>
      <a:lt1>
        <a:sysClr val="window" lastClr="FFFFFF"/>
      </a:lt1>
      <a:dk2>
        <a:srgbClr val="54565B"/>
      </a:dk2>
      <a:lt2>
        <a:srgbClr val="B9BABE"/>
      </a:lt2>
      <a:accent1>
        <a:srgbClr val="002F87"/>
      </a:accent1>
      <a:accent2>
        <a:srgbClr val="C50F3C"/>
      </a:accent2>
      <a:accent3>
        <a:srgbClr val="F6A800"/>
      </a:accent3>
      <a:accent4>
        <a:srgbClr val="D3461E"/>
      </a:accent4>
      <a:accent5>
        <a:srgbClr val="70B1C9"/>
      </a:accent5>
      <a:accent6>
        <a:srgbClr val="799C4B"/>
      </a:accent6>
      <a:hlink>
        <a:srgbClr val="001F60"/>
      </a:hlink>
      <a:folHlink>
        <a:srgbClr val="001F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Gilead Faculty Template (No Logo) updated Feb 2015">
  <a:themeElements>
    <a:clrScheme name="Gilead Faculty Template">
      <a:dk1>
        <a:srgbClr val="000000"/>
      </a:dk1>
      <a:lt1>
        <a:sysClr val="window" lastClr="FFFFFF"/>
      </a:lt1>
      <a:dk2>
        <a:srgbClr val="54565B"/>
      </a:dk2>
      <a:lt2>
        <a:srgbClr val="B9BABE"/>
      </a:lt2>
      <a:accent1>
        <a:srgbClr val="002F87"/>
      </a:accent1>
      <a:accent2>
        <a:srgbClr val="C50F3C"/>
      </a:accent2>
      <a:accent3>
        <a:srgbClr val="F6A800"/>
      </a:accent3>
      <a:accent4>
        <a:srgbClr val="D3461E"/>
      </a:accent4>
      <a:accent5>
        <a:srgbClr val="70B1C9"/>
      </a:accent5>
      <a:accent6>
        <a:srgbClr val="799C4B"/>
      </a:accent6>
      <a:hlink>
        <a:srgbClr val="001F60"/>
      </a:hlink>
      <a:folHlink>
        <a:srgbClr val="001F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Gilead Faculty Template (No Logo) updated Feb 2015">
  <a:themeElements>
    <a:clrScheme name="Gilead Faculty Template">
      <a:dk1>
        <a:srgbClr val="000000"/>
      </a:dk1>
      <a:lt1>
        <a:sysClr val="window" lastClr="FFFFFF"/>
      </a:lt1>
      <a:dk2>
        <a:srgbClr val="54565B"/>
      </a:dk2>
      <a:lt2>
        <a:srgbClr val="B9BABE"/>
      </a:lt2>
      <a:accent1>
        <a:srgbClr val="002F87"/>
      </a:accent1>
      <a:accent2>
        <a:srgbClr val="C50F3C"/>
      </a:accent2>
      <a:accent3>
        <a:srgbClr val="F6A800"/>
      </a:accent3>
      <a:accent4>
        <a:srgbClr val="D3461E"/>
      </a:accent4>
      <a:accent5>
        <a:srgbClr val="70B1C9"/>
      </a:accent5>
      <a:accent6>
        <a:srgbClr val="799C4B"/>
      </a:accent6>
      <a:hlink>
        <a:srgbClr val="001F60"/>
      </a:hlink>
      <a:folHlink>
        <a:srgbClr val="001F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Gilead Faculty Template">
      <a:dk1>
        <a:srgbClr val="000000"/>
      </a:dk1>
      <a:lt1>
        <a:sysClr val="window" lastClr="FFFFFF"/>
      </a:lt1>
      <a:dk2>
        <a:srgbClr val="54565B"/>
      </a:dk2>
      <a:lt2>
        <a:srgbClr val="B9BABE"/>
      </a:lt2>
      <a:accent1>
        <a:srgbClr val="002F87"/>
      </a:accent1>
      <a:accent2>
        <a:srgbClr val="C50F3C"/>
      </a:accent2>
      <a:accent3>
        <a:srgbClr val="F6A800"/>
      </a:accent3>
      <a:accent4>
        <a:srgbClr val="D3461E"/>
      </a:accent4>
      <a:accent5>
        <a:srgbClr val="70B1C9"/>
      </a:accent5>
      <a:accent6>
        <a:srgbClr val="799C4B"/>
      </a:accent6>
      <a:hlink>
        <a:srgbClr val="001F60"/>
      </a:hlink>
      <a:folHlink>
        <a:srgbClr val="001F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DAC2011 Colors">
    <a:dk1>
      <a:srgbClr val="000000"/>
    </a:dk1>
    <a:lt1>
      <a:srgbClr val="FFFFFF"/>
    </a:lt1>
    <a:dk2>
      <a:srgbClr val="000066"/>
    </a:dk2>
    <a:lt2>
      <a:srgbClr val="FFFF00"/>
    </a:lt2>
    <a:accent1>
      <a:srgbClr val="FF9900"/>
    </a:accent1>
    <a:accent2>
      <a:srgbClr val="0000FF"/>
    </a:accent2>
    <a:accent3>
      <a:srgbClr val="0DFF4E"/>
    </a:accent3>
    <a:accent4>
      <a:srgbClr val="777777"/>
    </a:accent4>
    <a:accent5>
      <a:srgbClr val="00CCFF"/>
    </a:accent5>
    <a:accent6>
      <a:srgbClr val="DE0000"/>
    </a:accent6>
    <a:hlink>
      <a:srgbClr val="2DB92D"/>
    </a:hlink>
    <a:folHlink>
      <a:srgbClr val="DDDDDD"/>
    </a:folHlink>
  </a:clrScheme>
  <a:fontScheme name="NVF 009 style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DAC2011 Colors">
    <a:dk1>
      <a:srgbClr val="000000"/>
    </a:dk1>
    <a:lt1>
      <a:srgbClr val="FFFFFF"/>
    </a:lt1>
    <a:dk2>
      <a:srgbClr val="000066"/>
    </a:dk2>
    <a:lt2>
      <a:srgbClr val="FFFF00"/>
    </a:lt2>
    <a:accent1>
      <a:srgbClr val="FF9900"/>
    </a:accent1>
    <a:accent2>
      <a:srgbClr val="0000FF"/>
    </a:accent2>
    <a:accent3>
      <a:srgbClr val="0DFF4E"/>
    </a:accent3>
    <a:accent4>
      <a:srgbClr val="777777"/>
    </a:accent4>
    <a:accent5>
      <a:srgbClr val="00CCFF"/>
    </a:accent5>
    <a:accent6>
      <a:srgbClr val="DE0000"/>
    </a:accent6>
    <a:hlink>
      <a:srgbClr val="2DB92D"/>
    </a:hlink>
    <a:folHlink>
      <a:srgbClr val="DDDDDD"/>
    </a:folHlink>
  </a:clrScheme>
  <a:fontScheme name="NVF 009 style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DAC2011 Colors">
    <a:dk1>
      <a:srgbClr val="000000"/>
    </a:dk1>
    <a:lt1>
      <a:srgbClr val="FFFFFF"/>
    </a:lt1>
    <a:dk2>
      <a:srgbClr val="000066"/>
    </a:dk2>
    <a:lt2>
      <a:srgbClr val="FFFF00"/>
    </a:lt2>
    <a:accent1>
      <a:srgbClr val="FF9900"/>
    </a:accent1>
    <a:accent2>
      <a:srgbClr val="0000FF"/>
    </a:accent2>
    <a:accent3>
      <a:srgbClr val="0DFF4E"/>
    </a:accent3>
    <a:accent4>
      <a:srgbClr val="777777"/>
    </a:accent4>
    <a:accent5>
      <a:srgbClr val="00CCFF"/>
    </a:accent5>
    <a:accent6>
      <a:srgbClr val="DE0000"/>
    </a:accent6>
    <a:hlink>
      <a:srgbClr val="2DB92D"/>
    </a:hlink>
    <a:folHlink>
      <a:srgbClr val="DDDDDD"/>
    </a:folHlink>
  </a:clrScheme>
  <a:fontScheme name="NVF 009 style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DAC2011 Colors">
    <a:dk1>
      <a:srgbClr val="000000"/>
    </a:dk1>
    <a:lt1>
      <a:srgbClr val="FFFFFF"/>
    </a:lt1>
    <a:dk2>
      <a:srgbClr val="000066"/>
    </a:dk2>
    <a:lt2>
      <a:srgbClr val="FFFF00"/>
    </a:lt2>
    <a:accent1>
      <a:srgbClr val="FF9900"/>
    </a:accent1>
    <a:accent2>
      <a:srgbClr val="0000FF"/>
    </a:accent2>
    <a:accent3>
      <a:srgbClr val="0DFF4E"/>
    </a:accent3>
    <a:accent4>
      <a:srgbClr val="777777"/>
    </a:accent4>
    <a:accent5>
      <a:srgbClr val="00CCFF"/>
    </a:accent5>
    <a:accent6>
      <a:srgbClr val="DE0000"/>
    </a:accent6>
    <a:hlink>
      <a:srgbClr val="2DB92D"/>
    </a:hlink>
    <a:folHlink>
      <a:srgbClr val="DDDDDD"/>
    </a:folHlink>
  </a:clrScheme>
  <a:fontScheme name="NVF 009 style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5522</Words>
  <Application>Microsoft Macintosh PowerPoint</Application>
  <PresentationFormat>Breedbeeld</PresentationFormat>
  <Paragraphs>1101</Paragraphs>
  <Slides>54</Slides>
  <Notes>17</Notes>
  <HiddenSlides>6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4</vt:i4>
      </vt:variant>
      <vt:variant>
        <vt:lpstr>Diatitels</vt:lpstr>
      </vt:variant>
      <vt:variant>
        <vt:i4>54</vt:i4>
      </vt:variant>
    </vt:vector>
  </HeadingPairs>
  <TitlesOfParts>
    <vt:vector size="66" baseType="lpstr">
      <vt:lpstr>Arial</vt:lpstr>
      <vt:lpstr>Arial</vt:lpstr>
      <vt:lpstr>Arial Narrow</vt:lpstr>
      <vt:lpstr>Calibri</vt:lpstr>
      <vt:lpstr>Century Gothic</vt:lpstr>
      <vt:lpstr>Courier New</vt:lpstr>
      <vt:lpstr>Wingdings</vt:lpstr>
      <vt:lpstr>Wingdings 2</vt:lpstr>
      <vt:lpstr>Gilead Faculty Template (No Logo) updated Feb 2015</vt:lpstr>
      <vt:lpstr>1_Gilead Faculty Template (No Logo) updated Feb 2015</vt:lpstr>
      <vt:lpstr>3_Gilead Faculty Template (No Logo) updated Feb 2015</vt:lpstr>
      <vt:lpstr>2_Office Theme</vt:lpstr>
      <vt:lpstr>PowerPoint-presentatie</vt:lpstr>
      <vt:lpstr>Conflicts of Interest</vt:lpstr>
      <vt:lpstr>New azoles in the management of invasive aspergillosis isavuconazole (SECURE study)- key study results</vt:lpstr>
      <vt:lpstr>New azoles in the management of invasive aspergillosis posaconazole - key study results</vt:lpstr>
      <vt:lpstr>First-line treatment of invasive aspergillosis:  mortality outcomes</vt:lpstr>
      <vt:lpstr>First line invasive aspergillosis: recommendations</vt:lpstr>
      <vt:lpstr>Will the new azoles replace voriconazole as standard of care for the primary treatment of invasive aspergillosis? E.g., isavuconazole</vt:lpstr>
      <vt:lpstr>Will the new azoles replace voriconazole as standard of care for the primary treatment of invasive aspergillosis? E.g., isavuconazole</vt:lpstr>
      <vt:lpstr>New azoles in the management of invasive aspergillosis isavuconazole and posaconazole baseline study characteristics </vt:lpstr>
      <vt:lpstr>New azoles in the management of invasive aspergillosis isavuconazole and posaconazole, limitations of the studies</vt:lpstr>
      <vt:lpstr>Posaconazole bioavailability of the solid oral tablet is reduced during severe intestinal mucositis</vt:lpstr>
      <vt:lpstr>#1. Isavuconazole is less hepatotoxic?</vt:lpstr>
      <vt:lpstr>Isavuconazole versus voriconazole (SECURE) study  Cumulative incidence of study drug-related hepatobiliary TEAEs</vt:lpstr>
      <vt:lpstr>Isavuconazole versus voriconazole (SECURE) study  Cumulative incidence of study drug-related hepatobiliary TEAEs and lab values</vt:lpstr>
      <vt:lpstr>Isavuconazole after posaconazole hepato-toxicity in leukaemia patients</vt:lpstr>
      <vt:lpstr>Is isavuconazole less hepatotoxic? </vt:lpstr>
      <vt:lpstr>#2. No need for therapeutic drug monitoring with isavuconazole?</vt:lpstr>
      <vt:lpstr>Isavuconazole: exposure-response  Lack of any statistically significant relationship</vt:lpstr>
      <vt:lpstr>Isavuconazole: exposure-hepatic safety  Lack of any statistically significant relationship</vt:lpstr>
      <vt:lpstr>Pharmacokinetic relationships in the double-blind randomized study of posaconazole and voriconazole for treatment of invasive aspergillosis</vt:lpstr>
      <vt:lpstr>Isavuconazole: need for therapeutic drug monitoring (TDM)? </vt:lpstr>
      <vt:lpstr>Isavuconazole in CRRT and/or ECMO</vt:lpstr>
      <vt:lpstr>#3. Isavuconazole is safer for long-term administration? </vt:lpstr>
      <vt:lpstr>Adverse effects associated with long-term administration of azole antifungal agents</vt:lpstr>
      <vt:lpstr>‘Lack of toxicity’ with long-term (&gt;6 months)* isavuconazole use in patients with hematologic malignancy</vt:lpstr>
      <vt:lpstr>#4. Isavuconazole or posaconazole for azole-resistant A. fumigatus?</vt:lpstr>
      <vt:lpstr>Use of the new azoles in the management of azole-resistant  A. fumigatus </vt:lpstr>
      <vt:lpstr>Cumulative survival of patients with voriconazole-susceptible and voriconazole-resistant invasive aspergillosis</vt:lpstr>
      <vt:lpstr>Use of the new azoles in the management of azole-resistant  A. fumigatus </vt:lpstr>
      <vt:lpstr>Alternative strategies</vt:lpstr>
      <vt:lpstr>#5. Fewer drug interactions with the newer azoles? </vt:lpstr>
      <vt:lpstr>Inhibitory potential of azole antifungals on selected CYP450 iso-enzymes</vt:lpstr>
      <vt:lpstr>Mould-active azoles and drug interactions in humans</vt:lpstr>
      <vt:lpstr>Quantitative Prediction of the Effect of CYP3A Inhibitors on Venetoclax Pharmacokinetics Using a Physiologically Based Pharmacokinetic Model</vt:lpstr>
      <vt:lpstr>#6. Newer azoles and sanctuary sites</vt:lpstr>
      <vt:lpstr>Isavuconazole: Tissue distribution</vt:lpstr>
      <vt:lpstr>Sanctuary site mould infections </vt:lpstr>
      <vt:lpstr>Isavuconazole and diffusion in infected human brain </vt:lpstr>
      <vt:lpstr>Isavuconazole and central nervous system fungal disease</vt:lpstr>
      <vt:lpstr>#7. Isavuconazole and QT/QTc</vt:lpstr>
      <vt:lpstr>Isavuconazole shortens the QTc interval</vt:lpstr>
      <vt:lpstr>Prophylaxis Breakthrough invasive fungal infections and resistance</vt:lpstr>
      <vt:lpstr>Guidance on treatment of specific breakthrough organisms</vt:lpstr>
      <vt:lpstr>The dilemma with azole antifungals and new targeted therapies </vt:lpstr>
      <vt:lpstr>Isavuconazole treatment for mucormycosis (VITAL) A single-arm open-label trial and case-control analysis</vt:lpstr>
      <vt:lpstr>Isavuconazole treatment for mucormycosis (VITAL) DRC-assessed overall response (mITT-Mucorales)</vt:lpstr>
      <vt:lpstr>Isavuconazole treatment for mucormycosis (VITAL) DRC-assessed overall response (mITT-Mucorales)</vt:lpstr>
      <vt:lpstr>Isavuconazole treatment for mucormycosis (VITAL) All-cause mortality (mITT-Mucorales)</vt:lpstr>
      <vt:lpstr>Isavuconazole treatment for mucormycosis (VITAL) All-cause mortality (mITT-Mucorales)</vt:lpstr>
      <vt:lpstr>Mortality in mucormycosis</vt:lpstr>
      <vt:lpstr>INQUIRE registry data on  invasive mucormycosis and invasive aspergillosis (non-fumigatus)</vt:lpstr>
      <vt:lpstr>First-line invasive mucormycosis: recommendations</vt:lpstr>
      <vt:lpstr>Conclusion</vt:lpstr>
      <vt:lpstr>THANK YOU FOR LISTENING!!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therapeutic option for the treatment of invasive aspergillosis and mucormycosis: Where does isavuconazole fit in?</dc:title>
  <dc:creator>Koen Theunissen</dc:creator>
  <cp:lastModifiedBy>Koen Theunissen</cp:lastModifiedBy>
  <cp:revision>179</cp:revision>
  <dcterms:created xsi:type="dcterms:W3CDTF">2020-07-12T15:48:23Z</dcterms:created>
  <dcterms:modified xsi:type="dcterms:W3CDTF">2022-09-23T02:21:55Z</dcterms:modified>
</cp:coreProperties>
</file>