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80" r:id="rId3"/>
    <p:sldId id="269" r:id="rId4"/>
    <p:sldId id="284" r:id="rId5"/>
    <p:sldId id="281" r:id="rId6"/>
    <p:sldId id="279" r:id="rId7"/>
    <p:sldId id="282" r:id="rId8"/>
    <p:sldId id="278" r:id="rId9"/>
    <p:sldId id="257" r:id="rId10"/>
    <p:sldId id="283" r:id="rId11"/>
    <p:sldId id="270" r:id="rId12"/>
    <p:sldId id="271" r:id="rId13"/>
    <p:sldId id="272" r:id="rId14"/>
    <p:sldId id="258" r:id="rId15"/>
    <p:sldId id="259" r:id="rId16"/>
    <p:sldId id="276" r:id="rId17"/>
    <p:sldId id="277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74" r:id="rId28"/>
    <p:sldId id="275" r:id="rId29"/>
    <p:sldId id="273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8" y="-2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BFDC-D535-40D3-BAD2-9E36A922DF80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19F2B-1C39-4A74-9E4A-D28603AFD3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57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E2EA8-1CC3-4A91-9548-09DCFA905E4A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45AFE-BCA1-4BB0-8EC5-287EC3A0BA1E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FCD83-499C-4B94-BF71-0210B85C4019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9FECAC-9959-4D58-9EA6-2FB1B8CF2BA7}" type="slidenum">
              <a:rPr lang="de-DE" smtClean="0">
                <a:latin typeface="Arial" pitchFamily="34" charset="0"/>
              </a:rPr>
              <a:pPr/>
              <a:t>26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6" y="4343703"/>
            <a:ext cx="5030391" cy="41138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BA414-6054-4D4D-B7D2-09E1D75B1A44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4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8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44445-A1B7-4089-A013-F0C3125F099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122E-18BD-4589-8FDC-64EB0471AD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037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F9E4-6C6C-4A41-8E44-C021D01D89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70ED-3705-4050-9D06-F117EB0DBE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750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3A22-3B4F-4981-A3DB-96E6C1BB08C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D6F0-5781-43A0-90F7-2A5B0BE901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96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5F42-EDA6-4373-895B-8FF729C3F1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C569-D3F7-4FB5-8E9E-5C7F7A0054A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0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81BA-ADD9-48FF-BDE4-1983265ED4A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052B-3EEA-4FEE-A2C6-CF097DC49C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8399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27DE-2368-40D5-B7FA-B613BEDA8A8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BF30-E4FB-4886-BD37-3890AA8A9D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971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3772-441C-40EC-9FA6-3C2B58C9751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E562-ECF5-436F-8455-E59543CF78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913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7A54-AB0A-4DFD-8AE3-2B2D79A7863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07FB-912A-4433-ADE3-7852EEA7A0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419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9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3348-51F8-4FD0-B4E7-4D892FD486D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A714-0452-4C2E-8C78-09BC131665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4720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E299-436D-4778-B436-43FF257C5DC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832A-869A-4336-B46A-D98BA28589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6011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99DA-5CBA-43F3-B34C-7D065FCA6B1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25A7-02CC-4386-9F7B-C7C3C362CB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838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8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6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2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7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0CE1-8E46-425E-9884-770F8AED136A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77DC-E519-4916-99D2-EABFAB7BA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7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21F0D7-71AB-4770-B4DC-E025950E862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A602A-536D-41D4-96CE-4309D79BA23F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18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876575" y="729165"/>
            <a:ext cx="6003900" cy="177234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to properly diagnose invasive aspergillosis?</a:t>
            </a:r>
            <a:b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Recommendations on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mycologic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diagnosis of invasive aspergillosis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A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de-A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2451100" y="3926677"/>
            <a:ext cx="6400800" cy="798932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+mj-lt"/>
              </a:rPr>
              <a:t> Cornelia LASS-FLÖRL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+mj-lt"/>
              </a:rPr>
              <a:t>Medical </a:t>
            </a:r>
            <a:r>
              <a:rPr lang="en-US" sz="1400" dirty="0">
                <a:latin typeface="+mj-lt"/>
              </a:rPr>
              <a:t>University </a:t>
            </a:r>
            <a:r>
              <a:rPr lang="en-US" sz="1400" dirty="0" smtClean="0">
                <a:latin typeface="+mj-lt"/>
              </a:rPr>
              <a:t>Innsbruck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+mj-lt"/>
              </a:rPr>
              <a:t>Division </a:t>
            </a:r>
            <a:r>
              <a:rPr lang="en-US" sz="1400" dirty="0">
                <a:latin typeface="+mj-lt"/>
              </a:rPr>
              <a:t>of Hygiene and Medical Microbiology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+mj-lt"/>
              </a:rPr>
              <a:t>Innsbruck, Austria</a:t>
            </a:r>
            <a:endParaRPr lang="en-US" sz="1400" dirty="0">
              <a:latin typeface="+mj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11" name="Untertitel 6"/>
          <p:cNvSpPr txBox="1">
            <a:spLocks/>
          </p:cNvSpPr>
          <p:nvPr/>
        </p:nvSpPr>
        <p:spPr bwMode="auto">
          <a:xfrm>
            <a:off x="2451100" y="2643649"/>
            <a:ext cx="6400800" cy="105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dirty="0" smtClean="0">
                <a:solidFill>
                  <a:prstClr val="black">
                    <a:tint val="75000"/>
                  </a:prstClr>
                </a:solidFill>
              </a:rPr>
              <a:t>20th ISHAM </a:t>
            </a:r>
            <a:r>
              <a:rPr lang="de-DE" sz="2000" b="1" dirty="0" err="1" smtClean="0">
                <a:solidFill>
                  <a:prstClr val="black">
                    <a:tint val="75000"/>
                  </a:prstClr>
                </a:solidFill>
              </a:rPr>
              <a:t>Congress</a:t>
            </a:r>
            <a:endParaRPr lang="de-DE" sz="2000" b="1" dirty="0" smtClean="0">
              <a:solidFill>
                <a:prstClr val="black">
                  <a:tint val="75000"/>
                </a:prstClr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dirty="0" smtClean="0">
                <a:solidFill>
                  <a:prstClr val="black">
                    <a:tint val="75000"/>
                  </a:prstClr>
                </a:solidFill>
              </a:rPr>
              <a:t>30.06.2018 – 4.07.2018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dirty="0" smtClean="0">
                <a:solidFill>
                  <a:prstClr val="black">
                    <a:tint val="75000"/>
                  </a:prstClr>
                </a:solidFill>
              </a:rPr>
              <a:t>Amsterdam, The </a:t>
            </a:r>
            <a:r>
              <a:rPr lang="de-DE" sz="2000" b="1" dirty="0" err="1" smtClean="0">
                <a:solidFill>
                  <a:prstClr val="black">
                    <a:tint val="75000"/>
                  </a:prstClr>
                </a:solidFill>
              </a:rPr>
              <a:t>Netherlands</a:t>
            </a:r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4" name="Grafi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/>
          <a:stretch>
            <a:fillRect/>
          </a:stretch>
        </p:blipFill>
        <p:spPr bwMode="auto">
          <a:xfrm>
            <a:off x="35496" y="692944"/>
            <a:ext cx="2844800" cy="406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HMM_Signet_farbe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694"/>
            <a:ext cx="7924800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HMM_Signet_farbe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lcoFlourZygomyko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5" y="411958"/>
            <a:ext cx="7704137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372200" y="4191930"/>
            <a:ext cx="1224136" cy="2700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Grafik 4" descr="HMM_Signet_farbe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lass\Eigene Dateien\Bilder\CalcofuorWhiteBilder\CalcoFluoraspergilloseLunge 20er Objekt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7595"/>
            <a:ext cx="70567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25842"/>
            <a:ext cx="5918944" cy="334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9523"/>
            <a:ext cx="7776864" cy="43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HMM_Signet_farbe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9355"/>
              </p:ext>
            </p:extLst>
          </p:nvPr>
        </p:nvGraphicFramePr>
        <p:xfrm>
          <a:off x="323528" y="1241618"/>
          <a:ext cx="8496944" cy="1692271"/>
        </p:xfrm>
        <a:graphic>
          <a:graphicData uri="http://schemas.openxmlformats.org/drawingml/2006/table">
            <a:tbl>
              <a:tblPr/>
              <a:tblGrid>
                <a:gridCol w="916337"/>
                <a:gridCol w="1915978"/>
                <a:gridCol w="2064229"/>
                <a:gridCol w="648072"/>
                <a:gridCol w="703137"/>
                <a:gridCol w="2249191"/>
              </a:tblGrid>
              <a:tr h="27311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Population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Intention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QoE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Comment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5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achieve a homogeneous sample of viscous samples such as sputum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Liquefaction using a mucolytic agent, e.g. Pancreatin®, Sputolysin®, or using sonication and 1,4-dithiothreitol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Essential investigation</a:t>
                      </a:r>
                      <a:b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High-volume 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sputum culture (entire sample) shown to significantly increase recovery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5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  <a:p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achieve optimal recovery of </a:t>
                      </a: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from BAL by centrifugation and investigation of the sediment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Centrifugation of BALs or bronchial aspirates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Essential investigation</a:t>
                      </a:r>
                      <a:b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Isolation 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of </a:t>
                      </a: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dependent on volume cultured</a:t>
                      </a:r>
                    </a:p>
                  </a:txBody>
                  <a:tcPr marL="52023" marR="52023" marT="19508" marB="195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23528" y="2973601"/>
            <a:ext cx="8496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Abbreviations: BAL,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bronchoalveolar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lavage; PCR, polymerase chain reaction;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703005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pre-analytical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respiratory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sample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64307"/>
              </p:ext>
            </p:extLst>
          </p:nvPr>
        </p:nvGraphicFramePr>
        <p:xfrm>
          <a:off x="107504" y="555527"/>
          <a:ext cx="8928990" cy="3814437"/>
        </p:xfrm>
        <a:graphic>
          <a:graphicData uri="http://schemas.openxmlformats.org/drawingml/2006/table">
            <a:tbl>
              <a:tblPr/>
              <a:tblGrid>
                <a:gridCol w="805070"/>
                <a:gridCol w="1859226"/>
                <a:gridCol w="1872208"/>
                <a:gridCol w="504056"/>
                <a:gridCol w="448572"/>
                <a:gridCol w="3439858"/>
              </a:tblGrid>
              <a:tr h="216023"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Population</a:t>
                      </a:r>
                    </a:p>
                  </a:txBody>
                  <a:tcPr marL="13510" marR="13510" marT="5066" marB="5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Intention</a:t>
                      </a:r>
                    </a:p>
                  </a:txBody>
                  <a:tcPr marL="13510" marR="13510" marT="5066" marB="5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>
                        <a:tabLst/>
                      </a:pP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13510" marR="13510" marT="5066" marB="5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510" marR="13510" marT="5066" marB="5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QoE</a:t>
                      </a:r>
                    </a:p>
                  </a:txBody>
                  <a:tcPr marL="13510" marR="13510" marT="5066" marB="5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Comment</a:t>
                      </a:r>
                    </a:p>
                  </a:txBody>
                  <a:tcPr marL="13510" marR="13510" marT="5066" marB="50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931">
                <a:tc rowSpan="8"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Primary isolation from deep sites samples (e.g. biopsies,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CSF)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Culture on SDA, BHI agar, PDA at 30°C and 37°C for 72 h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Blood inhibits </a:t>
                      </a:r>
                      <a:r>
                        <a:rPr lang="en-US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conidiation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;</a:t>
                      </a:r>
                    </a:p>
                    <a:p>
                      <a:pPr marL="85725" indent="0"/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BHI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can help to recover some isolates; isolation of several colonies or isolation of the same fungus from a repeat specimen enhance significance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7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Primary isolation from non-sterile samples, e.g. sputum, respiratory aspirates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Culture on SDA, BHI agar, PDA with gentamicin plus chloramphenicol at 30°C and 37°C for 72 h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High-volume sputum culture (entire sample) shown to significantly increase recovery; quantitative cultures are not discriminative for infection or colonization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2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Identification of species complex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Macroscopic and microscopic examination from primary cultures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Colony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colour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conidium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size, shape and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septation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Colour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of conidia and conidiophore and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conidiogenesis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(tease or tape mounts are preferred); expertise needed for interpretation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endParaRPr lang="en-US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85725" indent="0"/>
                      <a:r>
                        <a:rPr lang="en-US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Thermotolerance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test (growth at 50°C for species confirmation of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A. fumigatus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Identification of species complex (and species identification of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A. fumigatus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specifically)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Culture on identification media at 25–30°C, 37°C and 50°C (2% MEA and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Czapek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-Dox Agar) and microscopic examination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Identification at species level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MALDI-TOF MS identification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In-house databases are often used to improve identification rates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Identification at species level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Sequencing of ITS, β-tubulin and calmodulin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Not necessary in organisms with typical growth, but in cases of atypical growth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8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study outbreaks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Microsatellite and CSP analysis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study outbreaks (which in general may comprise more than one genotype)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study colonization patterns</a:t>
                      </a:r>
                    </a:p>
                  </a:txBody>
                  <a:tcPr marL="13510" marR="13510" marT="5066" marB="50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051720" y="12347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Aspergillus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species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7504" y="4394016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BHI, brain–heart infusion; CSF, cerebrospinal fluid; CSP, cell surface protein; ITS, internal transcribed spacer; MALDI-TOF MS, matrix-assisted laser desorption/ionization time-of-flight mass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spectometry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identification; MEA, malt extract agar; PDA, potato dextrose agar;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SDA,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Sabouraud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dextrose agar;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3857138"/>
            <a:ext cx="7772400" cy="1102519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Serology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PCRs </a:t>
            </a:r>
            <a:b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„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tests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Grafik 10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323527" y="195488"/>
            <a:ext cx="1124637" cy="4764170"/>
            <a:chOff x="323527" y="195488"/>
            <a:chExt cx="1124637" cy="4764170"/>
          </a:xfrm>
        </p:grpSpPr>
        <p:pic>
          <p:nvPicPr>
            <p:cNvPr id="13" name="Grafik 12" descr="DSC04157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67467" y="59564"/>
              <a:ext cx="844772" cy="111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Grafik 14" descr="DSC04294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60429" y="1049411"/>
              <a:ext cx="850830" cy="1124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Grafik 2" descr="DSC04152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75230" y="2021218"/>
              <a:ext cx="837382" cy="110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Grafik 15" descr="DSC04158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467939" y="2970934"/>
              <a:ext cx="844365" cy="111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 descr="CalcoFluorzygomykosej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449485" y="3960979"/>
              <a:ext cx="888874" cy="1108484"/>
            </a:xfrm>
            <a:prstGeom prst="rect">
              <a:avLst/>
            </a:prstGeom>
            <a:noFill/>
          </p:spPr>
        </p:pic>
        <p:sp>
          <p:nvSpPr>
            <p:cNvPr id="18" name="Textfeld 17"/>
            <p:cNvSpPr txBox="1"/>
            <p:nvPr/>
          </p:nvSpPr>
          <p:spPr>
            <a:xfrm rot="5400000">
              <a:off x="277205" y="4735905"/>
              <a:ext cx="288000" cy="144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6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ashwords.com/extreader/read/63270/1/tmp_596b49cb47d949f05c89344e6d1da31a_kNB2A__html_m2ea4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498"/>
            <a:ext cx="7560840" cy="45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773380" y="360581"/>
            <a:ext cx="14045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Copyright 2011 Rainer Poulet</a:t>
            </a:r>
          </a:p>
        </p:txBody>
      </p:sp>
      <p:pic>
        <p:nvPicPr>
          <p:cNvPr id="5" name="Grafik 4" descr="HMM_Signet_farbe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13114"/>
              </p:ext>
            </p:extLst>
          </p:nvPr>
        </p:nvGraphicFramePr>
        <p:xfrm>
          <a:off x="107505" y="426368"/>
          <a:ext cx="8928990" cy="4095732"/>
        </p:xfrm>
        <a:graphic>
          <a:graphicData uri="http://schemas.openxmlformats.org/drawingml/2006/table">
            <a:tbl>
              <a:tblPr/>
              <a:tblGrid>
                <a:gridCol w="1944215"/>
                <a:gridCol w="1032115"/>
                <a:gridCol w="984109"/>
                <a:gridCol w="360040"/>
                <a:gridCol w="360040"/>
                <a:gridCol w="4248471"/>
              </a:tblGrid>
              <a:tr h="201166"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b="1" dirty="0"/>
                        <a:t>Population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b="1" dirty="0"/>
                        <a:t>Intention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/>
                        <a:t>SoR</a:t>
                      </a:r>
                      <a:endParaRPr lang="en-US" sz="1000" b="1" dirty="0"/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QoE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b="1" dirty="0"/>
                        <a:t>Comment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929">
                <a:tc rowSpan="2">
                  <a:txBody>
                    <a:bodyPr/>
                    <a:lstStyle/>
                    <a:p>
                      <a:pPr marL="177800" indent="-88900"/>
                      <a:r>
                        <a:rPr lang="en-US" sz="1000" dirty="0"/>
                        <a:t>Patients with prolonged neutropenia or allogeneic stem cell transplantation recipients </a:t>
                      </a:r>
                      <a:r>
                        <a:rPr lang="en-US" sz="1000" b="1" dirty="0"/>
                        <a:t>not on </a:t>
                      </a:r>
                      <a:r>
                        <a:rPr lang="en-US" sz="1000" b="1" dirty="0" err="1"/>
                        <a:t>mould</a:t>
                      </a:r>
                      <a:r>
                        <a:rPr lang="en-US" sz="1000" b="1" dirty="0"/>
                        <a:t>-active prophylaxis</a:t>
                      </a:r>
                      <a:endParaRPr lang="en-US" sz="1000" dirty="0"/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Prospective screening for IA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 in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blood</a:t>
                      </a:r>
                      <a:r>
                        <a:rPr lang="en-US" sz="1000" baseline="30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34" marR="12134" marT="4550" marB="4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 marL="12134" marR="12134" marT="4550" marB="4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</a:t>
                      </a:r>
                    </a:p>
                  </a:txBody>
                  <a:tcPr marL="12134" marR="12134" marT="4550" marB="4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Highest test accuracy requiring two consecutive samples with an ODI ≥0.5 or retesting the same sample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Prospective </a:t>
                      </a:r>
                      <a:r>
                        <a:rPr lang="en-US" sz="1000" dirty="0"/>
                        <a:t>monitoring should be combined with HRCT and clinical evaluation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/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177800" indent="-88900"/>
                      <a:r>
                        <a:rPr lang="en-US" sz="1000" dirty="0"/>
                        <a:t>Patients with prolonged neutropenic or allogeneic stem cell transplantation recipients </a:t>
                      </a:r>
                      <a:r>
                        <a:rPr lang="en-US" sz="1000" b="1" dirty="0"/>
                        <a:t>on </a:t>
                      </a:r>
                      <a:r>
                        <a:rPr lang="en-US" sz="1000" b="1" dirty="0" err="1"/>
                        <a:t>mould</a:t>
                      </a:r>
                      <a:r>
                        <a:rPr lang="en-US" sz="1000" b="1" dirty="0"/>
                        <a:t> active prophylaxis</a:t>
                      </a:r>
                      <a:endParaRPr lang="en-US" sz="1000" dirty="0"/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Prospective screening for IA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 in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blood</a:t>
                      </a:r>
                      <a:r>
                        <a:rPr lang="en-US" sz="1000" baseline="30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II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Low prevalence of IA in this setting with consequently low PPV of blood GM test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Prophylaxis </a:t>
                      </a:r>
                      <a:r>
                        <a:rPr lang="en-US" sz="1000" dirty="0"/>
                        <a:t>may have a negative impact on sensitivity of the test or the low yield may be due to decreased incidence of IA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18">
                <a:tc>
                  <a:txBody>
                    <a:bodyPr/>
                    <a:lstStyle/>
                    <a:p>
                      <a:pPr marL="177800" indent="-88900"/>
                      <a:r>
                        <a:rPr lang="en-US" sz="1000" dirty="0"/>
                        <a:t>Patients with a </a:t>
                      </a:r>
                      <a:r>
                        <a:rPr lang="en-US" sz="1000" dirty="0" err="1"/>
                        <a:t>haematological</a:t>
                      </a:r>
                      <a:r>
                        <a:rPr lang="en-US" sz="1000" dirty="0"/>
                        <a:t> malignancy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To diagnose IA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8900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 in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blood</a:t>
                      </a:r>
                      <a:r>
                        <a:rPr lang="en-US" sz="1000" baseline="30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8900" indent="0"/>
                      <a:endParaRPr lang="en-US" sz="1000" dirty="0" smtClean="0"/>
                    </a:p>
                    <a:p>
                      <a:pPr marL="88900" indent="0"/>
                      <a:endParaRPr lang="en-US" sz="1000" dirty="0" smtClean="0"/>
                    </a:p>
                    <a:p>
                      <a:pPr marL="88900" indent="0"/>
                      <a:r>
                        <a:rPr lang="en-US" sz="1000" dirty="0" smtClean="0"/>
                        <a:t>Significantly </a:t>
                      </a:r>
                      <a:r>
                        <a:rPr lang="en-US" sz="1000" dirty="0"/>
                        <a:t>lower sensitivity in non-neutropenic patients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929">
                <a:tc>
                  <a:txBody>
                    <a:bodyPr/>
                    <a:lstStyle/>
                    <a:p>
                      <a:pPr marL="177800" indent="0">
                        <a:buFont typeface="Arial"/>
                        <a:buChar char="•"/>
                      </a:pPr>
                      <a:r>
                        <a:rPr lang="en-US" sz="1000" dirty="0" smtClean="0"/>
                        <a:t> Neutropenic </a:t>
                      </a:r>
                      <a:r>
                        <a:rPr lang="en-US" sz="1000" dirty="0"/>
                        <a:t>patients</a:t>
                      </a:r>
                    </a:p>
                  </a:txBody>
                  <a:tcPr marL="12134" marR="12134" marT="4550" marB="4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 marL="12134" marR="12134" marT="4550" marB="4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II</a:t>
                      </a:r>
                    </a:p>
                  </a:txBody>
                  <a:tcPr marL="12134" marR="12134" marT="4550" marB="4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925">
                <a:tc>
                  <a:txBody>
                    <a:bodyPr/>
                    <a:lstStyle/>
                    <a:p>
                      <a:pPr marL="177800" indent="0">
                        <a:buFont typeface="Arial"/>
                        <a:buChar char="•"/>
                      </a:pPr>
                      <a:r>
                        <a:rPr lang="en-US" sz="1000" dirty="0" smtClean="0"/>
                        <a:t> Non-neutropenic </a:t>
                      </a:r>
                      <a:r>
                        <a:rPr lang="en-US" sz="1000" dirty="0"/>
                        <a:t>patients</a:t>
                      </a:r>
                    </a:p>
                  </a:txBody>
                  <a:tcPr marL="12134" marR="12134" marT="4550" marB="4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</a:t>
                      </a:r>
                    </a:p>
                  </a:txBody>
                  <a:tcPr marL="12134" marR="12134" marT="4550" marB="4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II</a:t>
                      </a:r>
                    </a:p>
                  </a:txBody>
                  <a:tcPr marL="12134" marR="12134" marT="4550" marB="45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218"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ICU patients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To diagnose IA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 in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blood</a:t>
                      </a:r>
                      <a:r>
                        <a:rPr lang="en-US" sz="1000" baseline="30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II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Better performance in neutropenic than in non-neutropenic patients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18"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Solid organ recipients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To diagnose IA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 in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blood</a:t>
                      </a:r>
                      <a:r>
                        <a:rPr lang="en-US" sz="1000" baseline="30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II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Low sensitivity, good specificity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Most </a:t>
                      </a:r>
                      <a:r>
                        <a:rPr lang="en-US" sz="1000" dirty="0"/>
                        <a:t>data for lung SOT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962"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Any other patient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To diagnose IA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 in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blood</a:t>
                      </a:r>
                      <a:r>
                        <a:rPr lang="en-US" sz="1000" baseline="30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II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Piperacillin/</a:t>
                      </a:r>
                      <a:r>
                        <a:rPr lang="en-US" sz="1000" dirty="0" err="1"/>
                        <a:t>tazobactam</a:t>
                      </a:r>
                      <a:r>
                        <a:rPr lang="en-US" sz="1000" dirty="0"/>
                        <a:t> may no longer be responsible for false-positive results according to recent studies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Cross-reactivity </a:t>
                      </a:r>
                      <a:r>
                        <a:rPr lang="en-US" sz="1000" dirty="0"/>
                        <a:t>in case of histoplasmosis, </a:t>
                      </a:r>
                      <a:r>
                        <a:rPr lang="en-US" sz="1000" dirty="0" err="1"/>
                        <a:t>fusariosis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talaromycosis</a:t>
                      </a:r>
                      <a:r>
                        <a:rPr lang="en-US" sz="1000" dirty="0"/>
                        <a:t> (formerly: </a:t>
                      </a:r>
                      <a:r>
                        <a:rPr lang="en-US" sz="1000" dirty="0" err="1"/>
                        <a:t>penicilliosis</a:t>
                      </a:r>
                      <a:r>
                        <a:rPr lang="en-US" sz="1000" dirty="0"/>
                        <a:t>)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False-positive </a:t>
                      </a:r>
                      <a:r>
                        <a:rPr lang="en-US" sz="1000" dirty="0"/>
                        <a:t>results reported due to ingestion of ice-pops, transfusions, antibiotics, </a:t>
                      </a:r>
                      <a:r>
                        <a:rPr lang="en-US" sz="1000" dirty="0" err="1"/>
                        <a:t>Plasmalyt</a:t>
                      </a:r>
                      <a:r>
                        <a:rPr lang="en-US" sz="1000" dirty="0"/>
                        <a:t>® infusion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18"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Cancer patients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/>
                        <a:t>To monitor treatment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 in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blood</a:t>
                      </a:r>
                      <a:r>
                        <a:rPr lang="en-US" sz="1000" baseline="30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II</a:t>
                      </a:r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2134" marR="12134" marT="4550" marB="45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25900" y="101548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2123730" y="13370"/>
            <a:ext cx="489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Galactomannan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7354" y="4538032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Abbreviations: GM, galactomannan; IA, invasive aspergillosis; ICU, intensive care unit; ODI, optical density index; PPV, positive predictive value;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recommendation; SOT, solid organ transplantation.</a:t>
            </a:r>
          </a:p>
          <a:p>
            <a:r>
              <a:rPr lang="en-US" sz="1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Serum or plasma.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afik 8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27842"/>
              </p:ext>
            </p:extLst>
          </p:nvPr>
        </p:nvGraphicFramePr>
        <p:xfrm>
          <a:off x="107504" y="1113590"/>
          <a:ext cx="8928990" cy="1803935"/>
        </p:xfrm>
        <a:graphic>
          <a:graphicData uri="http://schemas.openxmlformats.org/drawingml/2006/table">
            <a:tbl>
              <a:tblPr/>
              <a:tblGrid>
                <a:gridCol w="864096"/>
                <a:gridCol w="1728192"/>
                <a:gridCol w="1872207"/>
                <a:gridCol w="504057"/>
                <a:gridCol w="432048"/>
                <a:gridCol w="3528390"/>
              </a:tblGrid>
              <a:tr h="206621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Population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Intention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QoE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Comment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471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pulmonary IA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apply GM test on BAL fluid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Diagnostic assay</a:t>
                      </a:r>
                    </a:p>
                    <a:p>
                      <a:pPr marL="85725" indent="0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 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 BAL is a good tool to diagnose, optimal cut-off to positivity 0.5 to 1.0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619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cerebral IA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apply GM test on cerebrospinal fluid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 validated cut-off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489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detect GM in tissue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apply GM test on lung biopsies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Using a cut-off 0.5 resulted in a sensitivity of 90 % and a specificity of 95%; specimens need to be sliced, precondition for doing so is that sufficient material is available; dilution in isotonic saline</a:t>
                      </a:r>
                    </a:p>
                  </a:txBody>
                  <a:tcPr marL="39356" marR="39356" marT="14759" marB="14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619672" y="597481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Galactomannan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0946" y="3036452"/>
            <a:ext cx="8856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bronchoalveolar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lavage; GM, galactomannan; IA, invasive aspergillosis;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84080"/>
              </p:ext>
            </p:extLst>
          </p:nvPr>
        </p:nvGraphicFramePr>
        <p:xfrm>
          <a:off x="76197" y="395412"/>
          <a:ext cx="8979348" cy="4212581"/>
        </p:xfrm>
        <a:graphic>
          <a:graphicData uri="http://schemas.openxmlformats.org/drawingml/2006/table">
            <a:tbl>
              <a:tblPr/>
              <a:tblGrid>
                <a:gridCol w="1994573"/>
                <a:gridCol w="1061070"/>
                <a:gridCol w="1152128"/>
                <a:gridCol w="504056"/>
                <a:gridCol w="576064"/>
                <a:gridCol w="3691457"/>
              </a:tblGrid>
              <a:tr h="147114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i="0" dirty="0"/>
                        <a:t>Population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i="0" dirty="0"/>
                        <a:t>Intention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i="0" dirty="0"/>
                        <a:t>Intervention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/>
                        <a:t>SoR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/>
                        <a:t>QoE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i="0" dirty="0"/>
                        <a:t>Comment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769">
                <a:tc rowSpan="2"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Mixed population: adult ICU, haematological disorders, SOT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To diagnose IFD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Diagnostic assay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II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Five different assays</a:t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Overall </a:t>
                      </a:r>
                      <a:r>
                        <a:rPr lang="en-US" sz="1100" dirty="0"/>
                        <a:t>sensitivity of 77% and specificity of 85%</a:t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Specificity </a:t>
                      </a:r>
                      <a:r>
                        <a:rPr lang="en-US" sz="1100" dirty="0"/>
                        <a:t>limits its value in this setting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Screening assays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II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Two or more consecutive samples: sensitivity: 65%; specificity: 93%</a:t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Studies </a:t>
                      </a:r>
                      <a:r>
                        <a:rPr lang="en-US" sz="1100" dirty="0"/>
                        <a:t>included once to thrice weekly. Varies with assay and cut-off: Wako assay sensitivity: 40%–97%, specificity: 51%–99%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74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Adult </a:t>
                      </a:r>
                      <a:r>
                        <a:rPr lang="en-US" sz="1100" dirty="0" err="1"/>
                        <a:t>haematological</a:t>
                      </a:r>
                      <a:r>
                        <a:rPr lang="en-US" sz="1100" dirty="0"/>
                        <a:t> malignancy and HSCT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To diagnose IFD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Diagnostic assay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II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Overall sensitivity: 50%–70%, specificity: 91%–99%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54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ICU—mixed adult immunocompromised patients (haematology, SOT, cancer, immunosuppressive therapy, liver failure, HIV)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To diagnose IA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Diagnostic assay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II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Overall sensitivity: 78%–85%, specificity: 36%–75%, NPV: 85%–92%</a:t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Specificity </a:t>
                      </a:r>
                      <a:r>
                        <a:rPr lang="en-US" sz="1100" dirty="0"/>
                        <a:t>increased at higher cut-off values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54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ICU—mixed adult population: SOT, liver failure, immunosuppressed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Screening assays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III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Sensitivity: 91%, specificity: 58%, PPV: 25%, NPV: 98%.</a:t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Positive </a:t>
                      </a:r>
                      <a:r>
                        <a:rPr lang="en-US" sz="1100" dirty="0"/>
                        <a:t>mean of 5.6 days before positive </a:t>
                      </a:r>
                      <a:r>
                        <a:rPr lang="en-US" sz="1100" dirty="0" err="1"/>
                        <a:t>mould</a:t>
                      </a:r>
                      <a:r>
                        <a:rPr lang="en-US" sz="1100" dirty="0"/>
                        <a:t> culture</a:t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High </a:t>
                      </a:r>
                      <a:r>
                        <a:rPr lang="en-US" sz="1100" dirty="0"/>
                        <a:t>false-positive rate in early ICU admission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72">
                <a:tc rowSpan="2"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Adult </a:t>
                      </a:r>
                      <a:r>
                        <a:rPr lang="en-US" sz="1100" dirty="0" err="1"/>
                        <a:t>haematological</a:t>
                      </a:r>
                      <a:r>
                        <a:rPr lang="en-US" sz="1100" dirty="0"/>
                        <a:t> malignancy and HSCT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To diagnose IA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Diagnostic assay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II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Overall sensitivity: 57%–76%, specificity: 95%–97%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Screening assays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II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Overall sensitivity: 46%, specificity: 97%</a:t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Confirmation </a:t>
                      </a:r>
                      <a:r>
                        <a:rPr lang="en-US" sz="1100" dirty="0"/>
                        <a:t>with GM increases specificity</a:t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Data </a:t>
                      </a:r>
                      <a:r>
                        <a:rPr lang="en-US" sz="1100" dirty="0"/>
                        <a:t>suggest BDG is unsuitable for ruling out diagnosis of IA</a:t>
                      </a:r>
                    </a:p>
                  </a:txBody>
                  <a:tcPr marL="13273" marR="13273" marT="4977" marB="4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638722" y="1337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-D-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glucan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assays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3596" y="45776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BDG, </a:t>
            </a:r>
            <a:r>
              <a:rPr lang="el-G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β-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d-glucan test; GM, galactomannan; HSCT,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haematopoietic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stem cell transplantation; IA, invasive aspergillosis; ICU, intensive care unit; IFD, invasive fungal disease; NPV, negative predictive value; PPV, positive predictive value;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recommendation; SOT, solid organ transplantation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91453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35735"/>
              </p:ext>
            </p:extLst>
          </p:nvPr>
        </p:nvGraphicFramePr>
        <p:xfrm>
          <a:off x="640870" y="1623484"/>
          <a:ext cx="7747554" cy="152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760"/>
                <a:gridCol w="3343794"/>
              </a:tblGrid>
              <a:tr h="754710">
                <a:tc gridSpan="2">
                  <a:txBody>
                    <a:bodyPr/>
                    <a:lstStyle/>
                    <a:p>
                      <a:endParaRPr lang="nl-NL" sz="1400" b="0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8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i="0" u="none" strike="noStrike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Disclosure</a:t>
                      </a:r>
                      <a:r>
                        <a:rPr lang="nl-NL" sz="18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nl-NL" sz="1800" b="1" i="0" u="none" strike="noStrike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speaker's</a:t>
                      </a:r>
                      <a:r>
                        <a:rPr lang="nl-NL" sz="18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1" i="0" u="none" strike="noStrike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interests</a:t>
                      </a:r>
                      <a:r>
                        <a:rPr lang="nl-NL" sz="18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nl-N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754710">
                <a:tc>
                  <a:txBody>
                    <a:bodyPr/>
                    <a:lstStyle/>
                    <a:p>
                      <a:endParaRPr lang="nl-NL" sz="1400" b="0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(potential) conflict of interests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nl-NL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Grafik 3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34978"/>
              </p:ext>
            </p:extLst>
          </p:nvPr>
        </p:nvGraphicFramePr>
        <p:xfrm>
          <a:off x="179514" y="1073870"/>
          <a:ext cx="8856984" cy="2141994"/>
        </p:xfrm>
        <a:graphic>
          <a:graphicData uri="http://schemas.openxmlformats.org/drawingml/2006/table">
            <a:tbl>
              <a:tblPr/>
              <a:tblGrid>
                <a:gridCol w="1476164"/>
                <a:gridCol w="1476164"/>
                <a:gridCol w="1476164"/>
                <a:gridCol w="468050"/>
                <a:gridCol w="432048"/>
                <a:gridCol w="3528394"/>
              </a:tblGrid>
              <a:tr h="153965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Population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Intention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QoE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Comment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9564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Haematological malignancy and solid organ transplant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IA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LFD applied on BAL samples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Retrospective study. Sensitivity and specificity of BAL LFD tests for probable IPA were 100% and 81% (PPV 71%, NPV 100%), five patients with possible IPA had positive LFD, no proven IA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Haematopoietic stem cell transplantation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IA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LFD applied on serum samples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Prospective screening in 101 patients undergoing allogeneic HSCT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Immunocompromised patients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IA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LFD applied on BAL samples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Retrospective study. Sensitivities for LFD, GM, BDG and PCR were between 70% and 88%. Combined GM (cut-off &gt;1.0 OD) with LFD increased the sensitivity to 94%, while combined GM (cut-off &gt;1.0 OD) with PCR resulted in 100% sensitivity (specificity for probable/proven IPA 95%–98%).</a:t>
                      </a:r>
                    </a:p>
                  </a:txBody>
                  <a:tcPr marL="22406" marR="22406" marT="8402" marB="84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475657" y="483518"/>
            <a:ext cx="619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Lateral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antigen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invasive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aspergillosis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46943" y="3313896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bronchoalveolar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lavage; BDG, </a:t>
            </a:r>
            <a:r>
              <a:rPr lang="el-G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β-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D-glucan test; GM, galactomannan; HSCT,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haematopoietic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stem cell transplantation; IA, invasive aspergillosis; IFD, invasive fungal diseases; LFD, lateral device flow; NPV, negative predictive value; PCR, polymerase chain reaction; PPV, positive predictive value;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54923"/>
              </p:ext>
            </p:extLst>
          </p:nvPr>
        </p:nvGraphicFramePr>
        <p:xfrm>
          <a:off x="179514" y="1109173"/>
          <a:ext cx="8856984" cy="2175050"/>
        </p:xfrm>
        <a:graphic>
          <a:graphicData uri="http://schemas.openxmlformats.org/drawingml/2006/table">
            <a:tbl>
              <a:tblPr/>
              <a:tblGrid>
                <a:gridCol w="2448270"/>
                <a:gridCol w="1296144"/>
                <a:gridCol w="936104"/>
                <a:gridCol w="432048"/>
                <a:gridCol w="432048"/>
                <a:gridCol w="3312370"/>
              </a:tblGrid>
              <a:tr h="155216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Population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Intention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QoE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Comment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8125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Patients undergoing allogeneic stem cell transplantation recipients not on mould-active prophylaxis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IA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BAL PCR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Patients with pulmonary infiltrates and haematological malignancies and prolonged neutropenia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IA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BAL PCR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Methodically different in-house assays, better performance in patients without antifungal treatment, PCR and galactomannan: increases specificity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ICU patients, mixed populations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IA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BAL PCR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Commercially available </a:t>
                      </a:r>
                      <a:r>
                        <a:rPr lang="en-US" sz="11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PCR assays with good performance data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Patients with </a:t>
                      </a:r>
                      <a:r>
                        <a:rPr lang="en-US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haematological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malignancies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CNS aspergillosis or meningitis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CSF PCR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113 CSF samples from 55 immunocompromised patients sensitivity 100%, specificity 93% (retrospective)</a:t>
                      </a:r>
                    </a:p>
                  </a:txBody>
                  <a:tcPr marL="24074" marR="24074" marT="9028" marB="90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475657" y="603862"/>
            <a:ext cx="619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PCR on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bronchoalveolar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lavage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cerebrospinal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fluid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339577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bronchoalveolar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lavage; CNS, central nervous system; CSF, cerebrospinal fluid; IA, invasive aspergillosis; ICU, intensive care unit;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6628"/>
              </p:ext>
            </p:extLst>
          </p:nvPr>
        </p:nvGraphicFramePr>
        <p:xfrm>
          <a:off x="179510" y="1059583"/>
          <a:ext cx="8784978" cy="2883355"/>
        </p:xfrm>
        <a:graphic>
          <a:graphicData uri="http://schemas.openxmlformats.org/drawingml/2006/table">
            <a:tbl>
              <a:tblPr/>
              <a:tblGrid>
                <a:gridCol w="1429494"/>
                <a:gridCol w="1162794"/>
                <a:gridCol w="1800200"/>
                <a:gridCol w="432048"/>
                <a:gridCol w="432048"/>
                <a:gridCol w="3528394"/>
              </a:tblGrid>
              <a:tr h="151791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Population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Intention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Intervention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SoR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QoE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Comment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19">
                <a:tc rowSpan="3">
                  <a:txBody>
                    <a:bodyPr/>
                    <a:lstStyle/>
                    <a:p>
                      <a:pPr marL="85725" indent="0"/>
                      <a:r>
                        <a:rPr lang="en-US" sz="1100"/>
                        <a:t>Patients with haematological malignancies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To diagnose IA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PCR on blood samples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II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Meta-analysis: 16 studies PCR single positive test: Sensitivity: 88%, specificity: 75%; PCR two consecutive positive tests: Sensitivity: 75%, specificity: 87%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6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To diagnose IA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PCR on serum samples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97% of protocols detected threshold of 10 genomes/mL serum volume &gt;0.5 mL, elution volume &lt;100 </a:t>
                      </a:r>
                      <a:r>
                        <a:rPr lang="en-US" sz="1100" dirty="0" err="1"/>
                        <a:t>μL</a:t>
                      </a:r>
                      <a:r>
                        <a:rPr lang="en-US" sz="1100" dirty="0"/>
                        <a:t>, sensitivity: 86%; specificity: 94%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To diagnose IA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PCR on whole blood samples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First blood PCR assay to be compatible with EAPCRI recommendations, fever driven: Sensitivity: 92%, specificity: 95%, negative PCR result to be used to rule out IA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890">
                <a:tc rowSpan="3">
                  <a:txBody>
                    <a:bodyPr/>
                    <a:lstStyle/>
                    <a:p>
                      <a:pPr marL="85725" indent="0"/>
                      <a:r>
                        <a:rPr lang="en-US" sz="1100" dirty="0" err="1"/>
                        <a:t>Haematopoietic</a:t>
                      </a:r>
                      <a:r>
                        <a:rPr lang="en-US" sz="1100" dirty="0"/>
                        <a:t> stem cell transplantation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To diagnose IA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Prospective screening PCR on whole blood samples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II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Combination of serum and whole blood superior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To diagnose IA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Prospective screening PCR on blood samples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II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/>
                        <a:t>Addition of GM and PCR monitoring provides greater accuracy, PPV 50%–80%, NPV 80%–90%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To diagnose IA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PCR and GM in BAL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II</a:t>
                      </a:r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indent="0"/>
                      <a:endParaRPr lang="en-US" sz="1100" dirty="0"/>
                    </a:p>
                  </a:txBody>
                  <a:tcPr marL="19508" marR="19508" marT="7316" marB="73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475657" y="565762"/>
            <a:ext cx="619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PCR on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whole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serum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plasma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40438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bronchoalveolar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lavage; EAPCRI, European 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Aspergillus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PCR Initiative; GM, galactomannan; IA, invasive aspergillosis; NPV, negative predictive value; PCR, polymerase chain reaction; PPV, positive predictive value;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50597"/>
              </p:ext>
            </p:extLst>
          </p:nvPr>
        </p:nvGraphicFramePr>
        <p:xfrm>
          <a:off x="107498" y="1221601"/>
          <a:ext cx="8928996" cy="1953540"/>
        </p:xfrm>
        <a:graphic>
          <a:graphicData uri="http://schemas.openxmlformats.org/drawingml/2006/table">
            <a:tbl>
              <a:tblPr/>
              <a:tblGrid>
                <a:gridCol w="1296150"/>
                <a:gridCol w="1584176"/>
                <a:gridCol w="1728192"/>
                <a:gridCol w="432048"/>
                <a:gridCol w="504056"/>
                <a:gridCol w="3384374"/>
              </a:tblGrid>
              <a:tr h="159061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Population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Intention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QoE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Comment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Biopsy with visible hyphae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detect and specify a fungus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Broad-range PCR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High sensitivity (&gt;90%) and high specificity (99%); various molecular-based techniques available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3380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Biopsy with no visible hyphae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detect and specify a fungus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Broad-range PCR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Sensitivity (57%) and specificity (96%); ability to distinguish other fungi; performance only in addition to other tests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04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Biopsy with visible hyphae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detect and specify a fungus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Broad-range PCR on wax-embedded specimens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TaKaRa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DEXPAT kit and </a:t>
                      </a:r>
                      <a:r>
                        <a:rPr lang="en-US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QIAamp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DNA mini kit detected fewer than 10 conidia/sample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detect and specify a fungus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Fresh tissue samples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PCR performance analysis yielded sensitivity/specificity rates of 86%/100% (79 patients, retrospective study)</a:t>
                      </a:r>
                    </a:p>
                  </a:txBody>
                  <a:tcPr marL="29200" marR="29200" marT="10950" marB="109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459260" y="735546"/>
            <a:ext cx="619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Molecular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diagnostics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biopsies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18368" y="3333641"/>
            <a:ext cx="8856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7732"/>
              </p:ext>
            </p:extLst>
          </p:nvPr>
        </p:nvGraphicFramePr>
        <p:xfrm>
          <a:off x="179509" y="1113590"/>
          <a:ext cx="8784978" cy="2026230"/>
        </p:xfrm>
        <a:graphic>
          <a:graphicData uri="http://schemas.openxmlformats.org/drawingml/2006/table">
            <a:tbl>
              <a:tblPr/>
              <a:tblGrid>
                <a:gridCol w="792091"/>
                <a:gridCol w="1080120"/>
                <a:gridCol w="2952328"/>
                <a:gridCol w="432048"/>
                <a:gridCol w="504056"/>
                <a:gridCol w="3024335"/>
              </a:tblGrid>
              <a:tr h="169724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Population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Intention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QoE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Comment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5793">
                <a:tc rowSpan="4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32328" marR="32328" marT="12123" marB="12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diagnose IA</a:t>
                      </a:r>
                    </a:p>
                  </a:txBody>
                  <a:tcPr marL="32328" marR="32328" marT="12123" marB="121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Aspergillus-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specific antibodies by EIA: </a:t>
                      </a:r>
                      <a:r>
                        <a:rPr lang="en-US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Serion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(Germany), Omega (France), Bio-Rad (France), </a:t>
                      </a:r>
                      <a:r>
                        <a:rPr lang="en-US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Dynamiker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(China)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Antibodies take a mean of 11 days to develop after onset of illness; detectable in 29% to 100% of patients during course of acute IA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Precipitating antibodies by agar gel double diffusion (Microgen Ltd. UK) or counter-immuno-electrophoresis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85725" indent="0"/>
                      <a:r>
                        <a:rPr lang="it-IT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Consider</a:t>
                      </a: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false-negative </a:t>
                      </a:r>
                      <a:r>
                        <a:rPr lang="it-IT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results</a:t>
                      </a: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due to </a:t>
                      </a:r>
                      <a:r>
                        <a:rPr lang="it-IT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hypogammaglobulinaemia</a:t>
                      </a:r>
                      <a:endParaRPr lang="it-IT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Agglutinating antibodies by indirect </a:t>
                      </a:r>
                      <a:r>
                        <a:rPr lang="en-US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haemagglutination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en-US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EliTech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</a:t>
                      </a:r>
                      <a:r>
                        <a:rPr lang="en-US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Fumouze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France)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Specific immunoglobulins to </a:t>
                      </a: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by </a:t>
                      </a:r>
                      <a:r>
                        <a:rPr lang="en-US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ImmunoCap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®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32328" marR="32328" marT="12123" marB="121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63166" y="3333641"/>
            <a:ext cx="8784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EIA, enzyme immunoassay; IA, invasive aspergillosis;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75657" y="651487"/>
            <a:ext cx="6199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Antibody-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diagnosis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invasive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aspergillosis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06542"/>
              </p:ext>
            </p:extLst>
          </p:nvPr>
        </p:nvGraphicFramePr>
        <p:xfrm>
          <a:off x="179509" y="1113588"/>
          <a:ext cx="8784978" cy="2656056"/>
        </p:xfrm>
        <a:graphic>
          <a:graphicData uri="http://schemas.openxmlformats.org/drawingml/2006/table">
            <a:tbl>
              <a:tblPr/>
              <a:tblGrid>
                <a:gridCol w="2016227"/>
                <a:gridCol w="2016224"/>
                <a:gridCol w="1728192"/>
                <a:gridCol w="504056"/>
                <a:gridCol w="432048"/>
                <a:gridCol w="2088231"/>
              </a:tblGrid>
              <a:tr h="155709"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Population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Intention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QoE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Comment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155"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 clinically relevant </a:t>
                      </a: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isolates (in patient groups or regions with known azole resistance)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Identify azole resistance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Reference MIC testing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 situations where rapid testing is available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4349"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Clinically relevant </a:t>
                      </a: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isolates in patient groups with high prevalence of azole resistance or patients unresponsive to treatment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Identify isolates with intrinsic resistance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Species identification to complex level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Some species are intrinsically resistant—e.g. </a:t>
                      </a: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A. </a:t>
                      </a:r>
                      <a:r>
                        <a:rPr lang="en-US" sz="9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calidoustus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(azole resistant) </a:t>
                      </a: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and A. </a:t>
                      </a:r>
                      <a:r>
                        <a:rPr lang="en-US" sz="9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terreus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AmB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resistant)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765"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Clinically relevant </a:t>
                      </a:r>
                      <a:r>
                        <a:rPr lang="en-US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A. fumigatus</a:t>
                      </a: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isolates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Identify azole-resistant </a:t>
                      </a:r>
                      <a:r>
                        <a:rPr lang="en-US" sz="9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A. fumigatus</a:t>
                      </a:r>
                      <a:endParaRPr lang="en-US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Routine azole agar screening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Identifies resistant colonies that require MIC-testing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 isolates –resistance surveillance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Determine the local epidemiology of azole resistance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Periodical reference MIC testing of </a:t>
                      </a: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A. fumigatus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complex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Test at least 100 isolates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0029"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Azole-resistant isolates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Determine nature and trends in Cyp51A mutation distribution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Cyp51A-gene mutation analysis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Test resistant isolates from surveillance survey</a:t>
                      </a:r>
                    </a:p>
                  </a:txBody>
                  <a:tcPr marL="24732" marR="24732" marT="9275" marB="92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79512" y="651487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Indications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azole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resistance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Aspergillus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isolates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3778171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Amphotericin B; MIC, minimum inhibitory concentration;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6310" y="489548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4857752" y="915566"/>
            <a:ext cx="3454400" cy="2057400"/>
          </a:xfrm>
          <a:custGeom>
            <a:avLst/>
            <a:gdLst>
              <a:gd name="T0" fmla="*/ 0 w 1516"/>
              <a:gd name="T1" fmla="*/ 0 h 1475"/>
              <a:gd name="T2" fmla="*/ 3454400 w 1516"/>
              <a:gd name="T3" fmla="*/ 2190841 h 1475"/>
              <a:gd name="T4" fmla="*/ 3142228 w 1516"/>
              <a:gd name="T5" fmla="*/ 2211298 h 1475"/>
              <a:gd name="T6" fmla="*/ 3133114 w 1516"/>
              <a:gd name="T7" fmla="*/ 2259653 h 1475"/>
              <a:gd name="T8" fmla="*/ 3149064 w 1516"/>
              <a:gd name="T9" fmla="*/ 2321026 h 1475"/>
              <a:gd name="T10" fmla="*/ 3171850 w 1516"/>
              <a:gd name="T11" fmla="*/ 2393558 h 1475"/>
              <a:gd name="T12" fmla="*/ 3187801 w 1516"/>
              <a:gd name="T13" fmla="*/ 2464231 h 1475"/>
              <a:gd name="T14" fmla="*/ 3180965 w 1516"/>
              <a:gd name="T15" fmla="*/ 2531183 h 1475"/>
              <a:gd name="T16" fmla="*/ 3158178 w 1516"/>
              <a:gd name="T17" fmla="*/ 2596276 h 1475"/>
              <a:gd name="T18" fmla="*/ 3101213 w 1516"/>
              <a:gd name="T19" fmla="*/ 2650210 h 1475"/>
              <a:gd name="T20" fmla="*/ 3037411 w 1516"/>
              <a:gd name="T21" fmla="*/ 2694845 h 1475"/>
              <a:gd name="T22" fmla="*/ 2959938 w 1516"/>
              <a:gd name="T23" fmla="*/ 2724602 h 1475"/>
              <a:gd name="T24" fmla="*/ 2861957 w 1516"/>
              <a:gd name="T25" fmla="*/ 2741340 h 1475"/>
              <a:gd name="T26" fmla="*/ 2775369 w 1516"/>
              <a:gd name="T27" fmla="*/ 2743200 h 1475"/>
              <a:gd name="T28" fmla="*/ 2700174 w 1516"/>
              <a:gd name="T29" fmla="*/ 2735761 h 1475"/>
              <a:gd name="T30" fmla="*/ 2622701 w 1516"/>
              <a:gd name="T31" fmla="*/ 2717163 h 1475"/>
              <a:gd name="T32" fmla="*/ 2558899 w 1516"/>
              <a:gd name="T33" fmla="*/ 2681827 h 1475"/>
              <a:gd name="T34" fmla="*/ 2499655 w 1516"/>
              <a:gd name="T35" fmla="*/ 2631612 h 1475"/>
              <a:gd name="T36" fmla="*/ 2451804 w 1516"/>
              <a:gd name="T37" fmla="*/ 2575818 h 1475"/>
              <a:gd name="T38" fmla="*/ 2424460 w 1516"/>
              <a:gd name="T39" fmla="*/ 2495847 h 1475"/>
              <a:gd name="T40" fmla="*/ 2435854 w 1516"/>
              <a:gd name="T41" fmla="*/ 2417736 h 1475"/>
              <a:gd name="T42" fmla="*/ 2460919 w 1516"/>
              <a:gd name="T43" fmla="*/ 2339624 h 1475"/>
              <a:gd name="T44" fmla="*/ 2481426 w 1516"/>
              <a:gd name="T45" fmla="*/ 2261513 h 1475"/>
              <a:gd name="T46" fmla="*/ 2476869 w 1516"/>
              <a:gd name="T47" fmla="*/ 2226177 h 1475"/>
              <a:gd name="T48" fmla="*/ 1893540 w 1516"/>
              <a:gd name="T49" fmla="*/ 2205719 h 1475"/>
              <a:gd name="T50" fmla="*/ 1900376 w 1516"/>
              <a:gd name="T51" fmla="*/ 2075533 h 1475"/>
              <a:gd name="T52" fmla="*/ 1888983 w 1516"/>
              <a:gd name="T53" fmla="*/ 1989983 h 1475"/>
              <a:gd name="T54" fmla="*/ 1863918 w 1516"/>
              <a:gd name="T55" fmla="*/ 1939768 h 1475"/>
              <a:gd name="T56" fmla="*/ 1816066 w 1516"/>
              <a:gd name="T57" fmla="*/ 1896992 h 1475"/>
              <a:gd name="T58" fmla="*/ 1749986 w 1516"/>
              <a:gd name="T59" fmla="*/ 1870955 h 1475"/>
              <a:gd name="T60" fmla="*/ 1670234 w 1516"/>
              <a:gd name="T61" fmla="*/ 1863516 h 1475"/>
              <a:gd name="T62" fmla="*/ 1551746 w 1516"/>
              <a:gd name="T63" fmla="*/ 1869095 h 1475"/>
              <a:gd name="T64" fmla="*/ 1442372 w 1516"/>
              <a:gd name="T65" fmla="*/ 1876535 h 1475"/>
              <a:gd name="T66" fmla="*/ 1328440 w 1516"/>
              <a:gd name="T67" fmla="*/ 1876535 h 1475"/>
              <a:gd name="T68" fmla="*/ 1214509 w 1516"/>
              <a:gd name="T69" fmla="*/ 1857937 h 1475"/>
              <a:gd name="T70" fmla="*/ 1127921 w 1516"/>
              <a:gd name="T71" fmla="*/ 1817021 h 1475"/>
              <a:gd name="T72" fmla="*/ 1075512 w 1516"/>
              <a:gd name="T73" fmla="*/ 1761227 h 1475"/>
              <a:gd name="T74" fmla="*/ 1055005 w 1516"/>
              <a:gd name="T75" fmla="*/ 1684976 h 1475"/>
              <a:gd name="T76" fmla="*/ 1057283 w 1516"/>
              <a:gd name="T77" fmla="*/ 1599425 h 1475"/>
              <a:gd name="T78" fmla="*/ 1043612 w 1516"/>
              <a:gd name="T79" fmla="*/ 1521314 h 1475"/>
              <a:gd name="T80" fmla="*/ 1018547 w 1516"/>
              <a:gd name="T81" fmla="*/ 1472959 h 1475"/>
              <a:gd name="T82" fmla="*/ 984367 w 1516"/>
              <a:gd name="T83" fmla="*/ 1441342 h 1475"/>
              <a:gd name="T84" fmla="*/ 900058 w 1516"/>
              <a:gd name="T85" fmla="*/ 1409726 h 1475"/>
              <a:gd name="T86" fmla="*/ 788405 w 1516"/>
              <a:gd name="T87" fmla="*/ 1383689 h 1475"/>
              <a:gd name="T88" fmla="*/ 665359 w 1516"/>
              <a:gd name="T89" fmla="*/ 1366951 h 1475"/>
              <a:gd name="T90" fmla="*/ 571936 w 1516"/>
              <a:gd name="T91" fmla="*/ 1342773 h 1475"/>
              <a:gd name="T92" fmla="*/ 492184 w 1516"/>
              <a:gd name="T93" fmla="*/ 1305577 h 1475"/>
              <a:gd name="T94" fmla="*/ 426103 w 1516"/>
              <a:gd name="T95" fmla="*/ 1255363 h 1475"/>
              <a:gd name="T96" fmla="*/ 385088 w 1516"/>
              <a:gd name="T97" fmla="*/ 1192130 h 1475"/>
              <a:gd name="T98" fmla="*/ 378252 w 1516"/>
              <a:gd name="T99" fmla="*/ 1119598 h 1475"/>
              <a:gd name="T100" fmla="*/ 403317 w 1516"/>
              <a:gd name="T101" fmla="*/ 1041486 h 1475"/>
              <a:gd name="T102" fmla="*/ 423825 w 1516"/>
              <a:gd name="T103" fmla="*/ 954076 h 1475"/>
              <a:gd name="T104" fmla="*/ 442054 w 1516"/>
              <a:gd name="T105" fmla="*/ 870385 h 1475"/>
              <a:gd name="T106" fmla="*/ 423825 w 1516"/>
              <a:gd name="T107" fmla="*/ 788554 h 1475"/>
              <a:gd name="T108" fmla="*/ 380531 w 1516"/>
              <a:gd name="T109" fmla="*/ 712302 h 1475"/>
              <a:gd name="T110" fmla="*/ 339516 w 1516"/>
              <a:gd name="T111" fmla="*/ 665807 h 1475"/>
              <a:gd name="T112" fmla="*/ 284828 w 1516"/>
              <a:gd name="T113" fmla="*/ 624892 h 1475"/>
              <a:gd name="T114" fmla="*/ 223306 w 1516"/>
              <a:gd name="T115" fmla="*/ 595135 h 1475"/>
              <a:gd name="T116" fmla="*/ 141275 w 1516"/>
              <a:gd name="T117" fmla="*/ 574677 h 1475"/>
              <a:gd name="T118" fmla="*/ 45573 w 1516"/>
              <a:gd name="T119" fmla="*/ 572817 h 14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16"/>
              <a:gd name="T181" fmla="*/ 0 h 1475"/>
              <a:gd name="T182" fmla="*/ 1516 w 1516"/>
              <a:gd name="T183" fmla="*/ 1475 h 147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16" h="1475">
                <a:moveTo>
                  <a:pt x="0" y="308"/>
                </a:moveTo>
                <a:lnTo>
                  <a:pt x="0" y="0"/>
                </a:lnTo>
                <a:lnTo>
                  <a:pt x="1515" y="0"/>
                </a:lnTo>
                <a:lnTo>
                  <a:pt x="1516" y="1178"/>
                </a:lnTo>
                <a:lnTo>
                  <a:pt x="1385" y="1178"/>
                </a:lnTo>
                <a:lnTo>
                  <a:pt x="1379" y="1189"/>
                </a:lnTo>
                <a:lnTo>
                  <a:pt x="1375" y="1203"/>
                </a:lnTo>
                <a:lnTo>
                  <a:pt x="1375" y="1215"/>
                </a:lnTo>
                <a:lnTo>
                  <a:pt x="1377" y="1229"/>
                </a:lnTo>
                <a:lnTo>
                  <a:pt x="1382" y="1248"/>
                </a:lnTo>
                <a:lnTo>
                  <a:pt x="1387" y="1271"/>
                </a:lnTo>
                <a:lnTo>
                  <a:pt x="1392" y="1287"/>
                </a:lnTo>
                <a:lnTo>
                  <a:pt x="1396" y="1307"/>
                </a:lnTo>
                <a:lnTo>
                  <a:pt x="1399" y="1325"/>
                </a:lnTo>
                <a:lnTo>
                  <a:pt x="1399" y="1344"/>
                </a:lnTo>
                <a:lnTo>
                  <a:pt x="1396" y="1361"/>
                </a:lnTo>
                <a:lnTo>
                  <a:pt x="1392" y="1379"/>
                </a:lnTo>
                <a:lnTo>
                  <a:pt x="1386" y="1396"/>
                </a:lnTo>
                <a:lnTo>
                  <a:pt x="1375" y="1410"/>
                </a:lnTo>
                <a:lnTo>
                  <a:pt x="1361" y="1425"/>
                </a:lnTo>
                <a:lnTo>
                  <a:pt x="1346" y="1437"/>
                </a:lnTo>
                <a:lnTo>
                  <a:pt x="1333" y="1449"/>
                </a:lnTo>
                <a:lnTo>
                  <a:pt x="1318" y="1458"/>
                </a:lnTo>
                <a:lnTo>
                  <a:pt x="1299" y="1465"/>
                </a:lnTo>
                <a:lnTo>
                  <a:pt x="1277" y="1471"/>
                </a:lnTo>
                <a:lnTo>
                  <a:pt x="1256" y="1474"/>
                </a:lnTo>
                <a:lnTo>
                  <a:pt x="1237" y="1475"/>
                </a:lnTo>
                <a:lnTo>
                  <a:pt x="1218" y="1475"/>
                </a:lnTo>
                <a:lnTo>
                  <a:pt x="1199" y="1474"/>
                </a:lnTo>
                <a:lnTo>
                  <a:pt x="1185" y="1471"/>
                </a:lnTo>
                <a:lnTo>
                  <a:pt x="1168" y="1466"/>
                </a:lnTo>
                <a:lnTo>
                  <a:pt x="1151" y="1461"/>
                </a:lnTo>
                <a:lnTo>
                  <a:pt x="1137" y="1453"/>
                </a:lnTo>
                <a:lnTo>
                  <a:pt x="1123" y="1442"/>
                </a:lnTo>
                <a:lnTo>
                  <a:pt x="1110" y="1429"/>
                </a:lnTo>
                <a:lnTo>
                  <a:pt x="1097" y="1415"/>
                </a:lnTo>
                <a:lnTo>
                  <a:pt x="1085" y="1400"/>
                </a:lnTo>
                <a:lnTo>
                  <a:pt x="1076" y="1385"/>
                </a:lnTo>
                <a:lnTo>
                  <a:pt x="1069" y="1365"/>
                </a:lnTo>
                <a:lnTo>
                  <a:pt x="1064" y="1342"/>
                </a:lnTo>
                <a:lnTo>
                  <a:pt x="1064" y="1321"/>
                </a:lnTo>
                <a:lnTo>
                  <a:pt x="1069" y="1300"/>
                </a:lnTo>
                <a:lnTo>
                  <a:pt x="1074" y="1279"/>
                </a:lnTo>
                <a:lnTo>
                  <a:pt x="1080" y="1258"/>
                </a:lnTo>
                <a:lnTo>
                  <a:pt x="1086" y="1235"/>
                </a:lnTo>
                <a:lnTo>
                  <a:pt x="1089" y="1216"/>
                </a:lnTo>
                <a:lnTo>
                  <a:pt x="1089" y="1206"/>
                </a:lnTo>
                <a:lnTo>
                  <a:pt x="1087" y="1197"/>
                </a:lnTo>
                <a:lnTo>
                  <a:pt x="1084" y="1186"/>
                </a:lnTo>
                <a:lnTo>
                  <a:pt x="831" y="1186"/>
                </a:lnTo>
                <a:lnTo>
                  <a:pt x="835" y="1141"/>
                </a:lnTo>
                <a:lnTo>
                  <a:pt x="834" y="1116"/>
                </a:lnTo>
                <a:lnTo>
                  <a:pt x="831" y="1093"/>
                </a:lnTo>
                <a:lnTo>
                  <a:pt x="829" y="1070"/>
                </a:lnTo>
                <a:lnTo>
                  <a:pt x="825" y="1056"/>
                </a:lnTo>
                <a:lnTo>
                  <a:pt x="818" y="1043"/>
                </a:lnTo>
                <a:lnTo>
                  <a:pt x="810" y="1031"/>
                </a:lnTo>
                <a:lnTo>
                  <a:pt x="797" y="1020"/>
                </a:lnTo>
                <a:lnTo>
                  <a:pt x="783" y="1011"/>
                </a:lnTo>
                <a:lnTo>
                  <a:pt x="768" y="1006"/>
                </a:lnTo>
                <a:lnTo>
                  <a:pt x="755" y="1003"/>
                </a:lnTo>
                <a:lnTo>
                  <a:pt x="733" y="1002"/>
                </a:lnTo>
                <a:lnTo>
                  <a:pt x="706" y="1002"/>
                </a:lnTo>
                <a:lnTo>
                  <a:pt x="681" y="1005"/>
                </a:lnTo>
                <a:lnTo>
                  <a:pt x="654" y="1006"/>
                </a:lnTo>
                <a:lnTo>
                  <a:pt x="633" y="1009"/>
                </a:lnTo>
                <a:lnTo>
                  <a:pt x="605" y="1010"/>
                </a:lnTo>
                <a:lnTo>
                  <a:pt x="583" y="1009"/>
                </a:lnTo>
                <a:lnTo>
                  <a:pt x="563" y="1006"/>
                </a:lnTo>
                <a:lnTo>
                  <a:pt x="533" y="999"/>
                </a:lnTo>
                <a:lnTo>
                  <a:pt x="513" y="990"/>
                </a:lnTo>
                <a:lnTo>
                  <a:pt x="495" y="977"/>
                </a:lnTo>
                <a:lnTo>
                  <a:pt x="483" y="963"/>
                </a:lnTo>
                <a:lnTo>
                  <a:pt x="472" y="947"/>
                </a:lnTo>
                <a:lnTo>
                  <a:pt x="464" y="927"/>
                </a:lnTo>
                <a:lnTo>
                  <a:pt x="463" y="906"/>
                </a:lnTo>
                <a:lnTo>
                  <a:pt x="463" y="880"/>
                </a:lnTo>
                <a:lnTo>
                  <a:pt x="464" y="860"/>
                </a:lnTo>
                <a:lnTo>
                  <a:pt x="463" y="840"/>
                </a:lnTo>
                <a:lnTo>
                  <a:pt x="458" y="818"/>
                </a:lnTo>
                <a:lnTo>
                  <a:pt x="454" y="805"/>
                </a:lnTo>
                <a:lnTo>
                  <a:pt x="447" y="792"/>
                </a:lnTo>
                <a:lnTo>
                  <a:pt x="439" y="783"/>
                </a:lnTo>
                <a:lnTo>
                  <a:pt x="432" y="775"/>
                </a:lnTo>
                <a:lnTo>
                  <a:pt x="414" y="767"/>
                </a:lnTo>
                <a:lnTo>
                  <a:pt x="395" y="758"/>
                </a:lnTo>
                <a:lnTo>
                  <a:pt x="372" y="751"/>
                </a:lnTo>
                <a:lnTo>
                  <a:pt x="346" y="744"/>
                </a:lnTo>
                <a:lnTo>
                  <a:pt x="320" y="739"/>
                </a:lnTo>
                <a:lnTo>
                  <a:pt x="292" y="735"/>
                </a:lnTo>
                <a:lnTo>
                  <a:pt x="273" y="729"/>
                </a:lnTo>
                <a:lnTo>
                  <a:pt x="251" y="722"/>
                </a:lnTo>
                <a:lnTo>
                  <a:pt x="230" y="714"/>
                </a:lnTo>
                <a:lnTo>
                  <a:pt x="216" y="702"/>
                </a:lnTo>
                <a:lnTo>
                  <a:pt x="199" y="688"/>
                </a:lnTo>
                <a:lnTo>
                  <a:pt x="187" y="675"/>
                </a:lnTo>
                <a:lnTo>
                  <a:pt x="177" y="659"/>
                </a:lnTo>
                <a:lnTo>
                  <a:pt x="169" y="641"/>
                </a:lnTo>
                <a:lnTo>
                  <a:pt x="166" y="621"/>
                </a:lnTo>
                <a:lnTo>
                  <a:pt x="166" y="602"/>
                </a:lnTo>
                <a:lnTo>
                  <a:pt x="170" y="585"/>
                </a:lnTo>
                <a:lnTo>
                  <a:pt x="177" y="560"/>
                </a:lnTo>
                <a:lnTo>
                  <a:pt x="183" y="535"/>
                </a:lnTo>
                <a:lnTo>
                  <a:pt x="186" y="513"/>
                </a:lnTo>
                <a:lnTo>
                  <a:pt x="191" y="491"/>
                </a:lnTo>
                <a:lnTo>
                  <a:pt x="194" y="468"/>
                </a:lnTo>
                <a:lnTo>
                  <a:pt x="191" y="445"/>
                </a:lnTo>
                <a:lnTo>
                  <a:pt x="186" y="424"/>
                </a:lnTo>
                <a:lnTo>
                  <a:pt x="178" y="403"/>
                </a:lnTo>
                <a:lnTo>
                  <a:pt x="167" y="383"/>
                </a:lnTo>
                <a:lnTo>
                  <a:pt x="156" y="367"/>
                </a:lnTo>
                <a:lnTo>
                  <a:pt x="149" y="358"/>
                </a:lnTo>
                <a:lnTo>
                  <a:pt x="137" y="346"/>
                </a:lnTo>
                <a:lnTo>
                  <a:pt x="125" y="336"/>
                </a:lnTo>
                <a:lnTo>
                  <a:pt x="113" y="328"/>
                </a:lnTo>
                <a:lnTo>
                  <a:pt x="98" y="320"/>
                </a:lnTo>
                <a:lnTo>
                  <a:pt x="82" y="315"/>
                </a:lnTo>
                <a:lnTo>
                  <a:pt x="62" y="309"/>
                </a:lnTo>
                <a:lnTo>
                  <a:pt x="40" y="308"/>
                </a:lnTo>
                <a:lnTo>
                  <a:pt x="20" y="308"/>
                </a:lnTo>
                <a:lnTo>
                  <a:pt x="0" y="308"/>
                </a:lnTo>
                <a:close/>
              </a:path>
            </a:pathLst>
          </a:custGeom>
          <a:solidFill>
            <a:schemeClr val="accent1">
              <a:alpha val="25882"/>
            </a:schemeClr>
          </a:solidFill>
          <a:ln w="9525">
            <a:round/>
            <a:headEnd/>
            <a:tailEnd/>
          </a:ln>
          <a:scene3d>
            <a:camera prst="legacyPerspectiveFront">
              <a:rot lat="1500000" lon="1500000" rev="0"/>
            </a:camera>
            <a:lightRig rig="legacyNormal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de-AT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4313" y="32420"/>
            <a:ext cx="812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„Puzzle </a:t>
            </a:r>
            <a:r>
              <a:rPr lang="de-DE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diagnosis</a:t>
            </a:r>
            <a:r>
              <a:rPr lang="de-DE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“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 rot="-138688">
            <a:off x="812800" y="3009900"/>
            <a:ext cx="3182938" cy="1828800"/>
          </a:xfrm>
          <a:custGeom>
            <a:avLst/>
            <a:gdLst>
              <a:gd name="T0" fmla="*/ 3182938 w 1516"/>
              <a:gd name="T1" fmla="*/ 2438400 h 1474"/>
              <a:gd name="T2" fmla="*/ 0 w 1516"/>
              <a:gd name="T3" fmla="*/ 491319 h 1474"/>
              <a:gd name="T4" fmla="*/ 287640 w 1516"/>
              <a:gd name="T5" fmla="*/ 473122 h 1474"/>
              <a:gd name="T6" fmla="*/ 296038 w 1516"/>
              <a:gd name="T7" fmla="*/ 430111 h 1474"/>
              <a:gd name="T8" fmla="*/ 281342 w 1516"/>
              <a:gd name="T9" fmla="*/ 375520 h 1474"/>
              <a:gd name="T10" fmla="*/ 260346 w 1516"/>
              <a:gd name="T11" fmla="*/ 311004 h 1474"/>
              <a:gd name="T12" fmla="*/ 245649 w 1516"/>
              <a:gd name="T13" fmla="*/ 246487 h 1474"/>
              <a:gd name="T14" fmla="*/ 249848 w 1516"/>
              <a:gd name="T15" fmla="*/ 188587 h 1474"/>
              <a:gd name="T16" fmla="*/ 272943 w 1516"/>
              <a:gd name="T17" fmla="*/ 129033 h 1474"/>
              <a:gd name="T18" fmla="*/ 325432 w 1516"/>
              <a:gd name="T19" fmla="*/ 82714 h 1474"/>
              <a:gd name="T20" fmla="*/ 384220 w 1516"/>
              <a:gd name="T21" fmla="*/ 43011 h 1474"/>
              <a:gd name="T22" fmla="*/ 455605 w 1516"/>
              <a:gd name="T23" fmla="*/ 14888 h 1474"/>
              <a:gd name="T24" fmla="*/ 545887 w 1516"/>
              <a:gd name="T25" fmla="*/ 1654 h 1474"/>
              <a:gd name="T26" fmla="*/ 627769 w 1516"/>
              <a:gd name="T27" fmla="*/ 0 h 1474"/>
              <a:gd name="T28" fmla="*/ 694955 w 1516"/>
              <a:gd name="T29" fmla="*/ 6617 h 1474"/>
              <a:gd name="T30" fmla="*/ 768440 w 1516"/>
              <a:gd name="T31" fmla="*/ 23160 h 1474"/>
              <a:gd name="T32" fmla="*/ 825128 w 1516"/>
              <a:gd name="T33" fmla="*/ 52937 h 1474"/>
              <a:gd name="T34" fmla="*/ 881817 w 1516"/>
              <a:gd name="T35" fmla="*/ 99256 h 1474"/>
              <a:gd name="T36" fmla="*/ 925907 w 1516"/>
              <a:gd name="T37" fmla="*/ 148885 h 1474"/>
              <a:gd name="T38" fmla="*/ 949003 w 1516"/>
              <a:gd name="T39" fmla="*/ 218364 h 1474"/>
              <a:gd name="T40" fmla="*/ 938505 w 1516"/>
              <a:gd name="T41" fmla="*/ 287844 h 1474"/>
              <a:gd name="T42" fmla="*/ 917509 w 1516"/>
              <a:gd name="T43" fmla="*/ 358977 h 1474"/>
              <a:gd name="T44" fmla="*/ 894414 w 1516"/>
              <a:gd name="T45" fmla="*/ 428457 h 1474"/>
              <a:gd name="T46" fmla="*/ 900713 w 1516"/>
              <a:gd name="T47" fmla="*/ 459888 h 1474"/>
              <a:gd name="T48" fmla="*/ 1436101 w 1516"/>
              <a:gd name="T49" fmla="*/ 478085 h 1474"/>
              <a:gd name="T50" fmla="*/ 1421404 w 1516"/>
              <a:gd name="T51" fmla="*/ 605464 h 1474"/>
              <a:gd name="T52" fmla="*/ 1427703 w 1516"/>
              <a:gd name="T53" fmla="*/ 681561 h 1474"/>
              <a:gd name="T54" fmla="*/ 1440300 w 1516"/>
              <a:gd name="T55" fmla="*/ 760966 h 1474"/>
              <a:gd name="T56" fmla="*/ 1475993 w 1516"/>
              <a:gd name="T57" fmla="*/ 808940 h 1474"/>
              <a:gd name="T58" fmla="*/ 1534781 w 1516"/>
              <a:gd name="T59" fmla="*/ 843680 h 1474"/>
              <a:gd name="T60" fmla="*/ 1606166 w 1516"/>
              <a:gd name="T61" fmla="*/ 858568 h 1474"/>
              <a:gd name="T62" fmla="*/ 1690148 w 1516"/>
              <a:gd name="T63" fmla="*/ 860223 h 1474"/>
              <a:gd name="T64" fmla="*/ 1769932 w 1516"/>
              <a:gd name="T65" fmla="*/ 853606 h 1474"/>
              <a:gd name="T66" fmla="*/ 1868611 w 1516"/>
              <a:gd name="T67" fmla="*/ 845334 h 1474"/>
              <a:gd name="T68" fmla="*/ 1971490 w 1516"/>
              <a:gd name="T69" fmla="*/ 850297 h 1474"/>
              <a:gd name="T70" fmla="*/ 2063871 w 1516"/>
              <a:gd name="T71" fmla="*/ 868494 h 1474"/>
              <a:gd name="T72" fmla="*/ 2141554 w 1516"/>
              <a:gd name="T73" fmla="*/ 903234 h 1474"/>
              <a:gd name="T74" fmla="*/ 2189845 w 1516"/>
              <a:gd name="T75" fmla="*/ 956171 h 1474"/>
              <a:gd name="T76" fmla="*/ 2208741 w 1516"/>
              <a:gd name="T77" fmla="*/ 1017379 h 1474"/>
              <a:gd name="T78" fmla="*/ 2200343 w 1516"/>
              <a:gd name="T79" fmla="*/ 1086858 h 1474"/>
              <a:gd name="T80" fmla="*/ 2208741 w 1516"/>
              <a:gd name="T81" fmla="*/ 1151375 h 1474"/>
              <a:gd name="T82" fmla="*/ 2238135 w 1516"/>
              <a:gd name="T83" fmla="*/ 1207620 h 1474"/>
              <a:gd name="T84" fmla="*/ 2294823 w 1516"/>
              <a:gd name="T85" fmla="*/ 1247323 h 1474"/>
              <a:gd name="T86" fmla="*/ 2385104 w 1516"/>
              <a:gd name="T87" fmla="*/ 1272137 h 1474"/>
              <a:gd name="T88" fmla="*/ 2471186 w 1516"/>
              <a:gd name="T89" fmla="*/ 1288679 h 1474"/>
              <a:gd name="T90" fmla="*/ 2571965 w 1516"/>
              <a:gd name="T91" fmla="*/ 1303568 h 1474"/>
              <a:gd name="T92" fmla="*/ 2658047 w 1516"/>
              <a:gd name="T93" fmla="*/ 1325074 h 1474"/>
              <a:gd name="T94" fmla="*/ 2727333 w 1516"/>
              <a:gd name="T95" fmla="*/ 1356505 h 1474"/>
              <a:gd name="T96" fmla="*/ 2786121 w 1516"/>
              <a:gd name="T97" fmla="*/ 1401170 h 1474"/>
              <a:gd name="T98" fmla="*/ 2821813 w 1516"/>
              <a:gd name="T99" fmla="*/ 1455761 h 1474"/>
              <a:gd name="T100" fmla="*/ 2823913 w 1516"/>
              <a:gd name="T101" fmla="*/ 1531858 h 1474"/>
              <a:gd name="T102" fmla="*/ 2805017 w 1516"/>
              <a:gd name="T103" fmla="*/ 1606300 h 1474"/>
              <a:gd name="T104" fmla="*/ 2777722 w 1516"/>
              <a:gd name="T105" fmla="*/ 1693977 h 1474"/>
              <a:gd name="T106" fmla="*/ 2771424 w 1516"/>
              <a:gd name="T107" fmla="*/ 1756839 h 1474"/>
              <a:gd name="T108" fmla="*/ 2790320 w 1516"/>
              <a:gd name="T109" fmla="*/ 1832936 h 1474"/>
              <a:gd name="T110" fmla="*/ 2826012 w 1516"/>
              <a:gd name="T111" fmla="*/ 1884218 h 1474"/>
              <a:gd name="T112" fmla="*/ 2884800 w 1516"/>
              <a:gd name="T113" fmla="*/ 1940464 h 1474"/>
              <a:gd name="T114" fmla="*/ 2962484 w 1516"/>
              <a:gd name="T115" fmla="*/ 1985129 h 1474"/>
              <a:gd name="T116" fmla="*/ 3042267 w 1516"/>
              <a:gd name="T117" fmla="*/ 2004980 h 1474"/>
              <a:gd name="T118" fmla="*/ 3132548 w 1516"/>
              <a:gd name="T119" fmla="*/ 2009943 h 14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16"/>
              <a:gd name="T181" fmla="*/ 0 h 1474"/>
              <a:gd name="T182" fmla="*/ 1516 w 1516"/>
              <a:gd name="T183" fmla="*/ 1474 h 147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16" h="1474">
                <a:moveTo>
                  <a:pt x="1516" y="1214"/>
                </a:moveTo>
                <a:lnTo>
                  <a:pt x="1516" y="1474"/>
                </a:lnTo>
                <a:lnTo>
                  <a:pt x="2" y="1474"/>
                </a:lnTo>
                <a:lnTo>
                  <a:pt x="0" y="297"/>
                </a:lnTo>
                <a:lnTo>
                  <a:pt x="132" y="297"/>
                </a:lnTo>
                <a:lnTo>
                  <a:pt x="137" y="286"/>
                </a:lnTo>
                <a:lnTo>
                  <a:pt x="141" y="272"/>
                </a:lnTo>
                <a:lnTo>
                  <a:pt x="141" y="260"/>
                </a:lnTo>
                <a:lnTo>
                  <a:pt x="140" y="245"/>
                </a:lnTo>
                <a:lnTo>
                  <a:pt x="134" y="227"/>
                </a:lnTo>
                <a:lnTo>
                  <a:pt x="129" y="203"/>
                </a:lnTo>
                <a:lnTo>
                  <a:pt x="124" y="188"/>
                </a:lnTo>
                <a:lnTo>
                  <a:pt x="119" y="168"/>
                </a:lnTo>
                <a:lnTo>
                  <a:pt x="117" y="149"/>
                </a:lnTo>
                <a:lnTo>
                  <a:pt x="117" y="131"/>
                </a:lnTo>
                <a:lnTo>
                  <a:pt x="119" y="114"/>
                </a:lnTo>
                <a:lnTo>
                  <a:pt x="124" y="96"/>
                </a:lnTo>
                <a:lnTo>
                  <a:pt x="130" y="78"/>
                </a:lnTo>
                <a:lnTo>
                  <a:pt x="141" y="65"/>
                </a:lnTo>
                <a:lnTo>
                  <a:pt x="155" y="50"/>
                </a:lnTo>
                <a:lnTo>
                  <a:pt x="168" y="38"/>
                </a:lnTo>
                <a:lnTo>
                  <a:pt x="183" y="26"/>
                </a:lnTo>
                <a:lnTo>
                  <a:pt x="199" y="17"/>
                </a:lnTo>
                <a:lnTo>
                  <a:pt x="217" y="9"/>
                </a:lnTo>
                <a:lnTo>
                  <a:pt x="238" y="4"/>
                </a:lnTo>
                <a:lnTo>
                  <a:pt x="260" y="1"/>
                </a:lnTo>
                <a:lnTo>
                  <a:pt x="279" y="0"/>
                </a:lnTo>
                <a:lnTo>
                  <a:pt x="299" y="0"/>
                </a:lnTo>
                <a:lnTo>
                  <a:pt x="317" y="1"/>
                </a:lnTo>
                <a:lnTo>
                  <a:pt x="331" y="4"/>
                </a:lnTo>
                <a:lnTo>
                  <a:pt x="349" y="9"/>
                </a:lnTo>
                <a:lnTo>
                  <a:pt x="366" y="14"/>
                </a:lnTo>
                <a:lnTo>
                  <a:pt x="379" y="22"/>
                </a:lnTo>
                <a:lnTo>
                  <a:pt x="393" y="32"/>
                </a:lnTo>
                <a:lnTo>
                  <a:pt x="406" y="46"/>
                </a:lnTo>
                <a:lnTo>
                  <a:pt x="420" y="60"/>
                </a:lnTo>
                <a:lnTo>
                  <a:pt x="431" y="75"/>
                </a:lnTo>
                <a:lnTo>
                  <a:pt x="441" y="90"/>
                </a:lnTo>
                <a:lnTo>
                  <a:pt x="447" y="110"/>
                </a:lnTo>
                <a:lnTo>
                  <a:pt x="452" y="132"/>
                </a:lnTo>
                <a:lnTo>
                  <a:pt x="452" y="153"/>
                </a:lnTo>
                <a:lnTo>
                  <a:pt x="447" y="174"/>
                </a:lnTo>
                <a:lnTo>
                  <a:pt x="442" y="195"/>
                </a:lnTo>
                <a:lnTo>
                  <a:pt x="437" y="217"/>
                </a:lnTo>
                <a:lnTo>
                  <a:pt x="430" y="240"/>
                </a:lnTo>
                <a:lnTo>
                  <a:pt x="426" y="259"/>
                </a:lnTo>
                <a:lnTo>
                  <a:pt x="426" y="269"/>
                </a:lnTo>
                <a:lnTo>
                  <a:pt x="429" y="278"/>
                </a:lnTo>
                <a:lnTo>
                  <a:pt x="433" y="289"/>
                </a:lnTo>
                <a:lnTo>
                  <a:pt x="684" y="289"/>
                </a:lnTo>
                <a:lnTo>
                  <a:pt x="678" y="337"/>
                </a:lnTo>
                <a:lnTo>
                  <a:pt x="677" y="366"/>
                </a:lnTo>
                <a:lnTo>
                  <a:pt x="678" y="390"/>
                </a:lnTo>
                <a:lnTo>
                  <a:pt x="680" y="412"/>
                </a:lnTo>
                <a:lnTo>
                  <a:pt x="682" y="436"/>
                </a:lnTo>
                <a:lnTo>
                  <a:pt x="686" y="460"/>
                </a:lnTo>
                <a:lnTo>
                  <a:pt x="694" y="475"/>
                </a:lnTo>
                <a:lnTo>
                  <a:pt x="703" y="489"/>
                </a:lnTo>
                <a:lnTo>
                  <a:pt x="715" y="500"/>
                </a:lnTo>
                <a:lnTo>
                  <a:pt x="731" y="510"/>
                </a:lnTo>
                <a:lnTo>
                  <a:pt x="748" y="516"/>
                </a:lnTo>
                <a:lnTo>
                  <a:pt x="765" y="519"/>
                </a:lnTo>
                <a:lnTo>
                  <a:pt x="784" y="520"/>
                </a:lnTo>
                <a:lnTo>
                  <a:pt x="805" y="520"/>
                </a:lnTo>
                <a:lnTo>
                  <a:pt x="827" y="518"/>
                </a:lnTo>
                <a:lnTo>
                  <a:pt x="843" y="516"/>
                </a:lnTo>
                <a:lnTo>
                  <a:pt x="866" y="514"/>
                </a:lnTo>
                <a:lnTo>
                  <a:pt x="890" y="511"/>
                </a:lnTo>
                <a:lnTo>
                  <a:pt x="916" y="511"/>
                </a:lnTo>
                <a:lnTo>
                  <a:pt x="939" y="514"/>
                </a:lnTo>
                <a:lnTo>
                  <a:pt x="961" y="518"/>
                </a:lnTo>
                <a:lnTo>
                  <a:pt x="983" y="525"/>
                </a:lnTo>
                <a:lnTo>
                  <a:pt x="1002" y="533"/>
                </a:lnTo>
                <a:lnTo>
                  <a:pt x="1020" y="546"/>
                </a:lnTo>
                <a:lnTo>
                  <a:pt x="1032" y="561"/>
                </a:lnTo>
                <a:lnTo>
                  <a:pt x="1043" y="578"/>
                </a:lnTo>
                <a:lnTo>
                  <a:pt x="1049" y="596"/>
                </a:lnTo>
                <a:lnTo>
                  <a:pt x="1052" y="615"/>
                </a:lnTo>
                <a:lnTo>
                  <a:pt x="1049" y="636"/>
                </a:lnTo>
                <a:lnTo>
                  <a:pt x="1048" y="657"/>
                </a:lnTo>
                <a:lnTo>
                  <a:pt x="1049" y="678"/>
                </a:lnTo>
                <a:lnTo>
                  <a:pt x="1052" y="696"/>
                </a:lnTo>
                <a:lnTo>
                  <a:pt x="1058" y="713"/>
                </a:lnTo>
                <a:lnTo>
                  <a:pt x="1066" y="730"/>
                </a:lnTo>
                <a:lnTo>
                  <a:pt x="1077" y="742"/>
                </a:lnTo>
                <a:lnTo>
                  <a:pt x="1093" y="754"/>
                </a:lnTo>
                <a:lnTo>
                  <a:pt x="1114" y="762"/>
                </a:lnTo>
                <a:lnTo>
                  <a:pt x="1136" y="769"/>
                </a:lnTo>
                <a:lnTo>
                  <a:pt x="1154" y="774"/>
                </a:lnTo>
                <a:lnTo>
                  <a:pt x="1177" y="779"/>
                </a:lnTo>
                <a:lnTo>
                  <a:pt x="1203" y="784"/>
                </a:lnTo>
                <a:lnTo>
                  <a:pt x="1225" y="788"/>
                </a:lnTo>
                <a:lnTo>
                  <a:pt x="1248" y="795"/>
                </a:lnTo>
                <a:lnTo>
                  <a:pt x="1266" y="801"/>
                </a:lnTo>
                <a:lnTo>
                  <a:pt x="1284" y="809"/>
                </a:lnTo>
                <a:lnTo>
                  <a:pt x="1299" y="820"/>
                </a:lnTo>
                <a:lnTo>
                  <a:pt x="1311" y="830"/>
                </a:lnTo>
                <a:lnTo>
                  <a:pt x="1327" y="847"/>
                </a:lnTo>
                <a:lnTo>
                  <a:pt x="1336" y="863"/>
                </a:lnTo>
                <a:lnTo>
                  <a:pt x="1344" y="880"/>
                </a:lnTo>
                <a:lnTo>
                  <a:pt x="1348" y="904"/>
                </a:lnTo>
                <a:lnTo>
                  <a:pt x="1345" y="926"/>
                </a:lnTo>
                <a:lnTo>
                  <a:pt x="1341" y="946"/>
                </a:lnTo>
                <a:lnTo>
                  <a:pt x="1336" y="971"/>
                </a:lnTo>
                <a:lnTo>
                  <a:pt x="1329" y="999"/>
                </a:lnTo>
                <a:lnTo>
                  <a:pt x="1323" y="1024"/>
                </a:lnTo>
                <a:lnTo>
                  <a:pt x="1320" y="1045"/>
                </a:lnTo>
                <a:lnTo>
                  <a:pt x="1320" y="1062"/>
                </a:lnTo>
                <a:lnTo>
                  <a:pt x="1324" y="1087"/>
                </a:lnTo>
                <a:lnTo>
                  <a:pt x="1329" y="1108"/>
                </a:lnTo>
                <a:lnTo>
                  <a:pt x="1337" y="1123"/>
                </a:lnTo>
                <a:lnTo>
                  <a:pt x="1346" y="1139"/>
                </a:lnTo>
                <a:lnTo>
                  <a:pt x="1359" y="1156"/>
                </a:lnTo>
                <a:lnTo>
                  <a:pt x="1374" y="1173"/>
                </a:lnTo>
                <a:lnTo>
                  <a:pt x="1391" y="1188"/>
                </a:lnTo>
                <a:lnTo>
                  <a:pt x="1411" y="1200"/>
                </a:lnTo>
                <a:lnTo>
                  <a:pt x="1429" y="1206"/>
                </a:lnTo>
                <a:lnTo>
                  <a:pt x="1449" y="1212"/>
                </a:lnTo>
                <a:lnTo>
                  <a:pt x="1469" y="1214"/>
                </a:lnTo>
                <a:lnTo>
                  <a:pt x="1492" y="1215"/>
                </a:lnTo>
                <a:lnTo>
                  <a:pt x="1516" y="1214"/>
                </a:lnTo>
                <a:close/>
              </a:path>
            </a:pathLst>
          </a:custGeom>
          <a:solidFill>
            <a:srgbClr val="33CC33">
              <a:alpha val="50195"/>
            </a:srgbClr>
          </a:solidFill>
          <a:ln w="9525">
            <a:round/>
            <a:headEnd/>
            <a:tailEnd/>
          </a:ln>
          <a:scene3d>
            <a:camera prst="legacyPerspectiveFront">
              <a:rot lat="20099996" lon="20099996" rev="0"/>
            </a:camera>
            <a:lightRig rig="legacyNormal2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>
            <a:flatTx/>
          </a:bodyPr>
          <a:lstStyle/>
          <a:p>
            <a:endParaRPr lang="de-AT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541338" y="987574"/>
            <a:ext cx="3522662" cy="1771650"/>
          </a:xfrm>
          <a:custGeom>
            <a:avLst/>
            <a:gdLst>
              <a:gd name="T0" fmla="*/ 3522662 w 1522"/>
              <a:gd name="T1" fmla="*/ 0 h 1236"/>
              <a:gd name="T2" fmla="*/ 4629 w 1522"/>
              <a:gd name="T3" fmla="*/ 2362200 h 1236"/>
              <a:gd name="T4" fmla="*/ 330973 w 1522"/>
              <a:gd name="T5" fmla="*/ 2316332 h 1236"/>
              <a:gd name="T6" fmla="*/ 324029 w 1522"/>
              <a:gd name="T7" fmla="*/ 2239885 h 1236"/>
              <a:gd name="T8" fmla="*/ 286997 w 1522"/>
              <a:gd name="T9" fmla="*/ 2132860 h 1236"/>
              <a:gd name="T10" fmla="*/ 275425 w 1522"/>
              <a:gd name="T11" fmla="*/ 2048769 h 1236"/>
              <a:gd name="T12" fmla="*/ 298570 w 1522"/>
              <a:gd name="T13" fmla="*/ 1960855 h 1236"/>
              <a:gd name="T14" fmla="*/ 372634 w 1522"/>
              <a:gd name="T15" fmla="*/ 1884408 h 1236"/>
              <a:gd name="T16" fmla="*/ 462899 w 1522"/>
              <a:gd name="T17" fmla="*/ 1828985 h 1236"/>
              <a:gd name="T18" fmla="*/ 571680 w 1522"/>
              <a:gd name="T19" fmla="*/ 1802228 h 1236"/>
              <a:gd name="T20" fmla="*/ 731381 w 1522"/>
              <a:gd name="T21" fmla="*/ 1804140 h 1236"/>
              <a:gd name="T22" fmla="*/ 833218 w 1522"/>
              <a:gd name="T23" fmla="*/ 1821340 h 1236"/>
              <a:gd name="T24" fmla="*/ 937371 w 1522"/>
              <a:gd name="T25" fmla="*/ 1882497 h 1236"/>
              <a:gd name="T26" fmla="*/ 1006805 w 1522"/>
              <a:gd name="T27" fmla="*/ 1955122 h 1236"/>
              <a:gd name="T28" fmla="*/ 1036894 w 1522"/>
              <a:gd name="T29" fmla="*/ 2033480 h 1236"/>
              <a:gd name="T30" fmla="*/ 1032265 w 1522"/>
              <a:gd name="T31" fmla="*/ 2119482 h 1236"/>
              <a:gd name="T32" fmla="*/ 1006805 w 1522"/>
              <a:gd name="T33" fmla="*/ 2195929 h 1236"/>
              <a:gd name="T34" fmla="*/ 983661 w 1522"/>
              <a:gd name="T35" fmla="*/ 2276198 h 1236"/>
              <a:gd name="T36" fmla="*/ 995233 w 1522"/>
              <a:gd name="T37" fmla="*/ 2352644 h 1236"/>
              <a:gd name="T38" fmla="*/ 1578486 w 1522"/>
              <a:gd name="T39" fmla="*/ 2268553 h 1236"/>
              <a:gd name="T40" fmla="*/ 1585429 w 1522"/>
              <a:gd name="T41" fmla="*/ 2163439 h 1236"/>
              <a:gd name="T42" fmla="*/ 1594687 w 1522"/>
              <a:gd name="T43" fmla="*/ 2075525 h 1236"/>
              <a:gd name="T44" fmla="*/ 1622461 w 1522"/>
              <a:gd name="T45" fmla="*/ 2000990 h 1236"/>
              <a:gd name="T46" fmla="*/ 1673380 w 1522"/>
              <a:gd name="T47" fmla="*/ 1949388 h 1236"/>
              <a:gd name="T48" fmla="*/ 1747444 w 1522"/>
              <a:gd name="T49" fmla="*/ 1922632 h 1236"/>
              <a:gd name="T50" fmla="*/ 1828451 w 1522"/>
              <a:gd name="T51" fmla="*/ 1914987 h 1236"/>
              <a:gd name="T52" fmla="*/ 1930289 w 1522"/>
              <a:gd name="T53" fmla="*/ 1916898 h 1236"/>
              <a:gd name="T54" fmla="*/ 2020554 w 1522"/>
              <a:gd name="T55" fmla="*/ 1924543 h 1236"/>
              <a:gd name="T56" fmla="*/ 2136279 w 1522"/>
              <a:gd name="T57" fmla="*/ 1930276 h 1236"/>
              <a:gd name="T58" fmla="*/ 2240431 w 1522"/>
              <a:gd name="T59" fmla="*/ 1916898 h 1236"/>
              <a:gd name="T60" fmla="*/ 2333011 w 1522"/>
              <a:gd name="T61" fmla="*/ 1890142 h 1236"/>
              <a:gd name="T62" fmla="*/ 2404761 w 1522"/>
              <a:gd name="T63" fmla="*/ 1836629 h 1236"/>
              <a:gd name="T64" fmla="*/ 2444107 w 1522"/>
              <a:gd name="T65" fmla="*/ 1771650 h 1236"/>
              <a:gd name="T66" fmla="*/ 2444107 w 1522"/>
              <a:gd name="T67" fmla="*/ 1697114 h 1236"/>
              <a:gd name="T68" fmla="*/ 2444107 w 1522"/>
              <a:gd name="T69" fmla="*/ 1613023 h 1236"/>
              <a:gd name="T70" fmla="*/ 2464938 w 1522"/>
              <a:gd name="T71" fmla="*/ 1546132 h 1236"/>
              <a:gd name="T72" fmla="*/ 2506599 w 1522"/>
              <a:gd name="T73" fmla="*/ 1490709 h 1236"/>
              <a:gd name="T74" fmla="*/ 2594550 w 1522"/>
              <a:gd name="T75" fmla="*/ 1452485 h 1236"/>
              <a:gd name="T76" fmla="*/ 2689444 w 1522"/>
              <a:gd name="T77" fmla="*/ 1429551 h 1236"/>
              <a:gd name="T78" fmla="*/ 2802854 w 1522"/>
              <a:gd name="T79" fmla="*/ 1410440 h 1236"/>
              <a:gd name="T80" fmla="*/ 2902377 w 1522"/>
              <a:gd name="T81" fmla="*/ 1389417 h 1236"/>
              <a:gd name="T82" fmla="*/ 2988014 w 1522"/>
              <a:gd name="T83" fmla="*/ 1362661 h 1236"/>
              <a:gd name="T84" fmla="*/ 3052820 w 1522"/>
              <a:gd name="T85" fmla="*/ 1322526 h 1236"/>
              <a:gd name="T86" fmla="*/ 3106053 w 1522"/>
              <a:gd name="T87" fmla="*/ 1259458 h 1236"/>
              <a:gd name="T88" fmla="*/ 3133827 w 1522"/>
              <a:gd name="T89" fmla="*/ 1179189 h 1236"/>
              <a:gd name="T90" fmla="*/ 3122254 w 1522"/>
              <a:gd name="T91" fmla="*/ 1100831 h 1236"/>
              <a:gd name="T92" fmla="*/ 3092166 w 1522"/>
              <a:gd name="T93" fmla="*/ 1001451 h 1236"/>
              <a:gd name="T94" fmla="*/ 3073650 w 1522"/>
              <a:gd name="T95" fmla="*/ 915448 h 1236"/>
              <a:gd name="T96" fmla="*/ 3078279 w 1522"/>
              <a:gd name="T97" fmla="*/ 833268 h 1236"/>
              <a:gd name="T98" fmla="*/ 3110682 w 1522"/>
              <a:gd name="T99" fmla="*/ 762555 h 1236"/>
              <a:gd name="T100" fmla="*/ 3161601 w 1522"/>
              <a:gd name="T101" fmla="*/ 699486 h 1236"/>
              <a:gd name="T102" fmla="*/ 3237979 w 1522"/>
              <a:gd name="T103" fmla="*/ 638329 h 1236"/>
              <a:gd name="T104" fmla="*/ 3325930 w 1522"/>
              <a:gd name="T105" fmla="*/ 603928 h 1236"/>
              <a:gd name="T106" fmla="*/ 3413881 w 1522"/>
              <a:gd name="T107" fmla="*/ 588639 h 1236"/>
              <a:gd name="T108" fmla="*/ 3522662 w 1522"/>
              <a:gd name="T109" fmla="*/ 588639 h 12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22"/>
              <a:gd name="T166" fmla="*/ 0 h 1236"/>
              <a:gd name="T167" fmla="*/ 1522 w 1522"/>
              <a:gd name="T168" fmla="*/ 1236 h 12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22" h="1236">
                <a:moveTo>
                  <a:pt x="1522" y="308"/>
                </a:moveTo>
                <a:lnTo>
                  <a:pt x="1522" y="0"/>
                </a:lnTo>
                <a:lnTo>
                  <a:pt x="0" y="0"/>
                </a:lnTo>
                <a:lnTo>
                  <a:pt x="2" y="1236"/>
                </a:lnTo>
                <a:lnTo>
                  <a:pt x="137" y="1236"/>
                </a:lnTo>
                <a:lnTo>
                  <a:pt x="143" y="1212"/>
                </a:lnTo>
                <a:lnTo>
                  <a:pt x="143" y="1195"/>
                </a:lnTo>
                <a:lnTo>
                  <a:pt x="140" y="1172"/>
                </a:lnTo>
                <a:lnTo>
                  <a:pt x="132" y="1147"/>
                </a:lnTo>
                <a:lnTo>
                  <a:pt x="124" y="1116"/>
                </a:lnTo>
                <a:lnTo>
                  <a:pt x="120" y="1093"/>
                </a:lnTo>
                <a:lnTo>
                  <a:pt x="119" y="1072"/>
                </a:lnTo>
                <a:lnTo>
                  <a:pt x="122" y="1048"/>
                </a:lnTo>
                <a:lnTo>
                  <a:pt x="129" y="1026"/>
                </a:lnTo>
                <a:lnTo>
                  <a:pt x="143" y="1003"/>
                </a:lnTo>
                <a:lnTo>
                  <a:pt x="161" y="986"/>
                </a:lnTo>
                <a:lnTo>
                  <a:pt x="179" y="969"/>
                </a:lnTo>
                <a:lnTo>
                  <a:pt x="200" y="957"/>
                </a:lnTo>
                <a:lnTo>
                  <a:pt x="225" y="947"/>
                </a:lnTo>
                <a:lnTo>
                  <a:pt x="247" y="943"/>
                </a:lnTo>
                <a:lnTo>
                  <a:pt x="279" y="942"/>
                </a:lnTo>
                <a:lnTo>
                  <a:pt x="316" y="944"/>
                </a:lnTo>
                <a:lnTo>
                  <a:pt x="339" y="947"/>
                </a:lnTo>
                <a:lnTo>
                  <a:pt x="360" y="953"/>
                </a:lnTo>
                <a:lnTo>
                  <a:pt x="380" y="965"/>
                </a:lnTo>
                <a:lnTo>
                  <a:pt x="405" y="985"/>
                </a:lnTo>
                <a:lnTo>
                  <a:pt x="421" y="1003"/>
                </a:lnTo>
                <a:lnTo>
                  <a:pt x="435" y="1023"/>
                </a:lnTo>
                <a:lnTo>
                  <a:pt x="443" y="1044"/>
                </a:lnTo>
                <a:lnTo>
                  <a:pt x="448" y="1064"/>
                </a:lnTo>
                <a:lnTo>
                  <a:pt x="448" y="1086"/>
                </a:lnTo>
                <a:lnTo>
                  <a:pt x="446" y="1109"/>
                </a:lnTo>
                <a:lnTo>
                  <a:pt x="441" y="1130"/>
                </a:lnTo>
                <a:lnTo>
                  <a:pt x="435" y="1149"/>
                </a:lnTo>
                <a:lnTo>
                  <a:pt x="429" y="1170"/>
                </a:lnTo>
                <a:lnTo>
                  <a:pt x="425" y="1191"/>
                </a:lnTo>
                <a:lnTo>
                  <a:pt x="425" y="1210"/>
                </a:lnTo>
                <a:lnTo>
                  <a:pt x="430" y="1231"/>
                </a:lnTo>
                <a:lnTo>
                  <a:pt x="685" y="1231"/>
                </a:lnTo>
                <a:lnTo>
                  <a:pt x="682" y="1187"/>
                </a:lnTo>
                <a:lnTo>
                  <a:pt x="685" y="1156"/>
                </a:lnTo>
                <a:lnTo>
                  <a:pt x="685" y="1132"/>
                </a:lnTo>
                <a:lnTo>
                  <a:pt x="686" y="1110"/>
                </a:lnTo>
                <a:lnTo>
                  <a:pt x="689" y="1086"/>
                </a:lnTo>
                <a:lnTo>
                  <a:pt x="694" y="1063"/>
                </a:lnTo>
                <a:lnTo>
                  <a:pt x="701" y="1047"/>
                </a:lnTo>
                <a:lnTo>
                  <a:pt x="710" y="1032"/>
                </a:lnTo>
                <a:lnTo>
                  <a:pt x="723" y="1020"/>
                </a:lnTo>
                <a:lnTo>
                  <a:pt x="738" y="1011"/>
                </a:lnTo>
                <a:lnTo>
                  <a:pt x="755" y="1006"/>
                </a:lnTo>
                <a:lnTo>
                  <a:pt x="773" y="1003"/>
                </a:lnTo>
                <a:lnTo>
                  <a:pt x="790" y="1002"/>
                </a:lnTo>
                <a:lnTo>
                  <a:pt x="813" y="1002"/>
                </a:lnTo>
                <a:lnTo>
                  <a:pt x="834" y="1003"/>
                </a:lnTo>
                <a:lnTo>
                  <a:pt x="851" y="1006"/>
                </a:lnTo>
                <a:lnTo>
                  <a:pt x="873" y="1007"/>
                </a:lnTo>
                <a:lnTo>
                  <a:pt x="897" y="1010"/>
                </a:lnTo>
                <a:lnTo>
                  <a:pt x="923" y="1010"/>
                </a:lnTo>
                <a:lnTo>
                  <a:pt x="945" y="1007"/>
                </a:lnTo>
                <a:lnTo>
                  <a:pt x="968" y="1003"/>
                </a:lnTo>
                <a:lnTo>
                  <a:pt x="991" y="998"/>
                </a:lnTo>
                <a:lnTo>
                  <a:pt x="1008" y="989"/>
                </a:lnTo>
                <a:lnTo>
                  <a:pt x="1027" y="977"/>
                </a:lnTo>
                <a:lnTo>
                  <a:pt x="1039" y="961"/>
                </a:lnTo>
                <a:lnTo>
                  <a:pt x="1050" y="944"/>
                </a:lnTo>
                <a:lnTo>
                  <a:pt x="1056" y="927"/>
                </a:lnTo>
                <a:lnTo>
                  <a:pt x="1058" y="907"/>
                </a:lnTo>
                <a:lnTo>
                  <a:pt x="1056" y="888"/>
                </a:lnTo>
                <a:lnTo>
                  <a:pt x="1054" y="867"/>
                </a:lnTo>
                <a:lnTo>
                  <a:pt x="1056" y="844"/>
                </a:lnTo>
                <a:lnTo>
                  <a:pt x="1060" y="827"/>
                </a:lnTo>
                <a:lnTo>
                  <a:pt x="1065" y="809"/>
                </a:lnTo>
                <a:lnTo>
                  <a:pt x="1073" y="792"/>
                </a:lnTo>
                <a:lnTo>
                  <a:pt x="1083" y="780"/>
                </a:lnTo>
                <a:lnTo>
                  <a:pt x="1100" y="768"/>
                </a:lnTo>
                <a:lnTo>
                  <a:pt x="1121" y="760"/>
                </a:lnTo>
                <a:lnTo>
                  <a:pt x="1143" y="754"/>
                </a:lnTo>
                <a:lnTo>
                  <a:pt x="1162" y="748"/>
                </a:lnTo>
                <a:lnTo>
                  <a:pt x="1183" y="743"/>
                </a:lnTo>
                <a:lnTo>
                  <a:pt x="1211" y="738"/>
                </a:lnTo>
                <a:lnTo>
                  <a:pt x="1232" y="734"/>
                </a:lnTo>
                <a:lnTo>
                  <a:pt x="1254" y="727"/>
                </a:lnTo>
                <a:lnTo>
                  <a:pt x="1273" y="721"/>
                </a:lnTo>
                <a:lnTo>
                  <a:pt x="1291" y="713"/>
                </a:lnTo>
                <a:lnTo>
                  <a:pt x="1306" y="702"/>
                </a:lnTo>
                <a:lnTo>
                  <a:pt x="1319" y="692"/>
                </a:lnTo>
                <a:lnTo>
                  <a:pt x="1333" y="675"/>
                </a:lnTo>
                <a:lnTo>
                  <a:pt x="1342" y="659"/>
                </a:lnTo>
                <a:lnTo>
                  <a:pt x="1350" y="641"/>
                </a:lnTo>
                <a:lnTo>
                  <a:pt x="1354" y="617"/>
                </a:lnTo>
                <a:lnTo>
                  <a:pt x="1352" y="597"/>
                </a:lnTo>
                <a:lnTo>
                  <a:pt x="1349" y="576"/>
                </a:lnTo>
                <a:lnTo>
                  <a:pt x="1342" y="551"/>
                </a:lnTo>
                <a:lnTo>
                  <a:pt x="1336" y="524"/>
                </a:lnTo>
                <a:lnTo>
                  <a:pt x="1329" y="499"/>
                </a:lnTo>
                <a:lnTo>
                  <a:pt x="1328" y="479"/>
                </a:lnTo>
                <a:lnTo>
                  <a:pt x="1328" y="461"/>
                </a:lnTo>
                <a:lnTo>
                  <a:pt x="1330" y="436"/>
                </a:lnTo>
                <a:lnTo>
                  <a:pt x="1337" y="414"/>
                </a:lnTo>
                <a:lnTo>
                  <a:pt x="1344" y="399"/>
                </a:lnTo>
                <a:lnTo>
                  <a:pt x="1353" y="383"/>
                </a:lnTo>
                <a:lnTo>
                  <a:pt x="1366" y="366"/>
                </a:lnTo>
                <a:lnTo>
                  <a:pt x="1380" y="349"/>
                </a:lnTo>
                <a:lnTo>
                  <a:pt x="1399" y="334"/>
                </a:lnTo>
                <a:lnTo>
                  <a:pt x="1419" y="322"/>
                </a:lnTo>
                <a:lnTo>
                  <a:pt x="1437" y="316"/>
                </a:lnTo>
                <a:lnTo>
                  <a:pt x="1455" y="311"/>
                </a:lnTo>
                <a:lnTo>
                  <a:pt x="1475" y="308"/>
                </a:lnTo>
                <a:lnTo>
                  <a:pt x="1499" y="308"/>
                </a:lnTo>
                <a:lnTo>
                  <a:pt x="1522" y="308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9525">
            <a:round/>
            <a:headEnd/>
            <a:tailEnd/>
          </a:ln>
          <a:scene3d>
            <a:camera prst="legacyPerspectiveFront">
              <a:rot lat="1500000" lon="20099996" rev="0"/>
            </a:camera>
            <a:lightRig rig="legacyNormal4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flatTx/>
          </a:bodyPr>
          <a:lstStyle/>
          <a:p>
            <a:endParaRPr lang="de-AT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162675" y="1073805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400" b="1" dirty="0" err="1">
                <a:solidFill>
                  <a:schemeClr val="bg1"/>
                </a:solidFill>
                <a:latin typeface="+mj-lt"/>
              </a:rPr>
              <a:t>Microscopic</a:t>
            </a:r>
            <a:endParaRPr lang="de-DE" sz="2400" b="1" dirty="0">
              <a:solidFill>
                <a:schemeClr val="bg1"/>
              </a:solidFill>
              <a:latin typeface="+mj-lt"/>
            </a:endParaRPr>
          </a:p>
          <a:p>
            <a:pPr algn="ctr" eaLnBrk="0" hangingPunct="0"/>
            <a:r>
              <a:rPr lang="de-DE" sz="2400" b="1" dirty="0" err="1">
                <a:solidFill>
                  <a:schemeClr val="bg1"/>
                </a:solidFill>
                <a:latin typeface="+mj-lt"/>
              </a:rPr>
              <a:t>Examination</a:t>
            </a:r>
            <a:endParaRPr lang="de-DE" sz="2400" b="1" dirty="0">
              <a:solidFill>
                <a:schemeClr val="bg1"/>
              </a:solidFill>
              <a:latin typeface="+mj-lt"/>
            </a:endParaRPr>
          </a:p>
          <a:p>
            <a:pPr algn="ctr" eaLnBrk="0" hangingPunct="0"/>
            <a:r>
              <a:rPr lang="de-DE" sz="2400" b="1" dirty="0">
                <a:solidFill>
                  <a:schemeClr val="bg1"/>
                </a:solidFill>
                <a:latin typeface="+mj-lt"/>
              </a:rPr>
              <a:t>Culture</a:t>
            </a: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5427663" y="3147814"/>
            <a:ext cx="2982912" cy="1696641"/>
          </a:xfrm>
          <a:custGeom>
            <a:avLst/>
            <a:gdLst>
              <a:gd name="T0" fmla="*/ 0 w 1522"/>
              <a:gd name="T1" fmla="*/ 2262188 h 1235"/>
              <a:gd name="T2" fmla="*/ 2980952 w 1522"/>
              <a:gd name="T3" fmla="*/ 0 h 1235"/>
              <a:gd name="T4" fmla="*/ 2702652 w 1522"/>
              <a:gd name="T5" fmla="*/ 43962 h 1235"/>
              <a:gd name="T6" fmla="*/ 2710491 w 1522"/>
              <a:gd name="T7" fmla="*/ 117231 h 1235"/>
              <a:gd name="T8" fmla="*/ 2739889 w 1522"/>
              <a:gd name="T9" fmla="*/ 217976 h 1235"/>
              <a:gd name="T10" fmla="*/ 2747728 w 1522"/>
              <a:gd name="T11" fmla="*/ 300404 h 1235"/>
              <a:gd name="T12" fmla="*/ 2730090 w 1522"/>
              <a:gd name="T13" fmla="*/ 384664 h 1235"/>
              <a:gd name="T14" fmla="*/ 2669334 w 1522"/>
              <a:gd name="T15" fmla="*/ 457933 h 1235"/>
              <a:gd name="T16" fmla="*/ 2590939 w 1522"/>
              <a:gd name="T17" fmla="*/ 511053 h 1235"/>
              <a:gd name="T18" fmla="*/ 2498826 w 1522"/>
              <a:gd name="T19" fmla="*/ 536697 h 1235"/>
              <a:gd name="T20" fmla="*/ 2365555 w 1522"/>
              <a:gd name="T21" fmla="*/ 534866 h 1235"/>
              <a:gd name="T22" fmla="*/ 2277361 w 1522"/>
              <a:gd name="T23" fmla="*/ 516548 h 1235"/>
              <a:gd name="T24" fmla="*/ 2189168 w 1522"/>
              <a:gd name="T25" fmla="*/ 459764 h 1235"/>
              <a:gd name="T26" fmla="*/ 2130372 w 1522"/>
              <a:gd name="T27" fmla="*/ 390159 h 1235"/>
              <a:gd name="T28" fmla="*/ 2104894 w 1522"/>
              <a:gd name="T29" fmla="*/ 315058 h 1235"/>
              <a:gd name="T30" fmla="*/ 2108813 w 1522"/>
              <a:gd name="T31" fmla="*/ 232630 h 1235"/>
              <a:gd name="T32" fmla="*/ 2130372 w 1522"/>
              <a:gd name="T33" fmla="*/ 159361 h 1235"/>
              <a:gd name="T34" fmla="*/ 2149970 w 1522"/>
              <a:gd name="T35" fmla="*/ 82428 h 1235"/>
              <a:gd name="T36" fmla="*/ 2140171 w 1522"/>
              <a:gd name="T37" fmla="*/ 9159 h 1235"/>
              <a:gd name="T38" fmla="*/ 1646285 w 1522"/>
              <a:gd name="T39" fmla="*/ 87923 h 1235"/>
              <a:gd name="T40" fmla="*/ 1638446 w 1522"/>
              <a:gd name="T41" fmla="*/ 190500 h 1235"/>
              <a:gd name="T42" fmla="*/ 1632566 w 1522"/>
              <a:gd name="T43" fmla="*/ 274760 h 1235"/>
              <a:gd name="T44" fmla="*/ 1609048 w 1522"/>
              <a:gd name="T45" fmla="*/ 346197 h 1235"/>
              <a:gd name="T46" fmla="*/ 1565931 w 1522"/>
              <a:gd name="T47" fmla="*/ 393822 h 1235"/>
              <a:gd name="T48" fmla="*/ 1503215 w 1522"/>
              <a:gd name="T49" fmla="*/ 421298 h 1235"/>
              <a:gd name="T50" fmla="*/ 1434620 w 1522"/>
              <a:gd name="T51" fmla="*/ 428625 h 1235"/>
              <a:gd name="T52" fmla="*/ 1350346 w 1522"/>
              <a:gd name="T53" fmla="*/ 423130 h 1235"/>
              <a:gd name="T54" fmla="*/ 1271951 w 1522"/>
              <a:gd name="T55" fmla="*/ 419466 h 1235"/>
              <a:gd name="T56" fmla="*/ 1173958 w 1522"/>
              <a:gd name="T57" fmla="*/ 413971 h 1235"/>
              <a:gd name="T58" fmla="*/ 1087724 w 1522"/>
              <a:gd name="T59" fmla="*/ 423130 h 1235"/>
              <a:gd name="T60" fmla="*/ 1007370 w 1522"/>
              <a:gd name="T61" fmla="*/ 452438 h 1235"/>
              <a:gd name="T62" fmla="*/ 948574 w 1522"/>
              <a:gd name="T63" fmla="*/ 503726 h 1235"/>
              <a:gd name="T64" fmla="*/ 913296 w 1522"/>
              <a:gd name="T65" fmla="*/ 566005 h 1235"/>
              <a:gd name="T66" fmla="*/ 913296 w 1522"/>
              <a:gd name="T67" fmla="*/ 637442 h 1235"/>
              <a:gd name="T68" fmla="*/ 913296 w 1522"/>
              <a:gd name="T69" fmla="*/ 718039 h 1235"/>
              <a:gd name="T70" fmla="*/ 895657 w 1522"/>
              <a:gd name="T71" fmla="*/ 782149 h 1235"/>
              <a:gd name="T72" fmla="*/ 860380 w 1522"/>
              <a:gd name="T73" fmla="*/ 835269 h 1235"/>
              <a:gd name="T74" fmla="*/ 785905 w 1522"/>
              <a:gd name="T75" fmla="*/ 871904 h 1235"/>
              <a:gd name="T76" fmla="*/ 705551 w 1522"/>
              <a:gd name="T77" fmla="*/ 892053 h 1235"/>
              <a:gd name="T78" fmla="*/ 609518 w 1522"/>
              <a:gd name="T79" fmla="*/ 912202 h 1235"/>
              <a:gd name="T80" fmla="*/ 525243 w 1522"/>
              <a:gd name="T81" fmla="*/ 932351 h 1235"/>
              <a:gd name="T82" fmla="*/ 452728 w 1522"/>
              <a:gd name="T83" fmla="*/ 957995 h 1235"/>
              <a:gd name="T84" fmla="*/ 399812 w 1522"/>
              <a:gd name="T85" fmla="*/ 996462 h 1235"/>
              <a:gd name="T86" fmla="*/ 352775 w 1522"/>
              <a:gd name="T87" fmla="*/ 1056909 h 1235"/>
              <a:gd name="T88" fmla="*/ 329257 w 1522"/>
              <a:gd name="T89" fmla="*/ 1132010 h 1235"/>
              <a:gd name="T90" fmla="*/ 339056 w 1522"/>
              <a:gd name="T91" fmla="*/ 1208943 h 1235"/>
              <a:gd name="T92" fmla="*/ 364535 w 1522"/>
              <a:gd name="T93" fmla="*/ 1304193 h 1235"/>
              <a:gd name="T94" fmla="*/ 380213 w 1522"/>
              <a:gd name="T95" fmla="*/ 1386620 h 1235"/>
              <a:gd name="T96" fmla="*/ 376294 w 1522"/>
              <a:gd name="T97" fmla="*/ 1465385 h 1235"/>
              <a:gd name="T98" fmla="*/ 352775 w 1522"/>
              <a:gd name="T99" fmla="*/ 1538654 h 1235"/>
              <a:gd name="T100" fmla="*/ 317498 w 1522"/>
              <a:gd name="T101" fmla="*/ 1610092 h 1235"/>
              <a:gd name="T102" fmla="*/ 256742 w 1522"/>
              <a:gd name="T103" fmla="*/ 1690688 h 1235"/>
              <a:gd name="T104" fmla="*/ 197946 w 1522"/>
              <a:gd name="T105" fmla="*/ 1740144 h 1235"/>
              <a:gd name="T106" fmla="*/ 135231 w 1522"/>
              <a:gd name="T107" fmla="*/ 1771284 h 1235"/>
              <a:gd name="T108" fmla="*/ 43117 w 1522"/>
              <a:gd name="T109" fmla="*/ 1787769 h 12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22"/>
              <a:gd name="T166" fmla="*/ 0 h 1235"/>
              <a:gd name="T167" fmla="*/ 1522 w 1522"/>
              <a:gd name="T168" fmla="*/ 1235 h 12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22" h="1235">
                <a:moveTo>
                  <a:pt x="0" y="976"/>
                </a:moveTo>
                <a:lnTo>
                  <a:pt x="0" y="1235"/>
                </a:lnTo>
                <a:lnTo>
                  <a:pt x="1522" y="1235"/>
                </a:lnTo>
                <a:lnTo>
                  <a:pt x="1521" y="0"/>
                </a:lnTo>
                <a:lnTo>
                  <a:pt x="1385" y="0"/>
                </a:lnTo>
                <a:lnTo>
                  <a:pt x="1379" y="24"/>
                </a:lnTo>
                <a:lnTo>
                  <a:pt x="1379" y="41"/>
                </a:lnTo>
                <a:lnTo>
                  <a:pt x="1383" y="64"/>
                </a:lnTo>
                <a:lnTo>
                  <a:pt x="1391" y="89"/>
                </a:lnTo>
                <a:lnTo>
                  <a:pt x="1398" y="119"/>
                </a:lnTo>
                <a:lnTo>
                  <a:pt x="1402" y="143"/>
                </a:lnTo>
                <a:lnTo>
                  <a:pt x="1402" y="164"/>
                </a:lnTo>
                <a:lnTo>
                  <a:pt x="1400" y="188"/>
                </a:lnTo>
                <a:lnTo>
                  <a:pt x="1393" y="210"/>
                </a:lnTo>
                <a:lnTo>
                  <a:pt x="1379" y="231"/>
                </a:lnTo>
                <a:lnTo>
                  <a:pt x="1362" y="250"/>
                </a:lnTo>
                <a:lnTo>
                  <a:pt x="1343" y="267"/>
                </a:lnTo>
                <a:lnTo>
                  <a:pt x="1322" y="279"/>
                </a:lnTo>
                <a:lnTo>
                  <a:pt x="1297" y="288"/>
                </a:lnTo>
                <a:lnTo>
                  <a:pt x="1275" y="293"/>
                </a:lnTo>
                <a:lnTo>
                  <a:pt x="1243" y="294"/>
                </a:lnTo>
                <a:lnTo>
                  <a:pt x="1207" y="292"/>
                </a:lnTo>
                <a:lnTo>
                  <a:pt x="1183" y="288"/>
                </a:lnTo>
                <a:lnTo>
                  <a:pt x="1162" y="282"/>
                </a:lnTo>
                <a:lnTo>
                  <a:pt x="1142" y="271"/>
                </a:lnTo>
                <a:lnTo>
                  <a:pt x="1117" y="251"/>
                </a:lnTo>
                <a:lnTo>
                  <a:pt x="1101" y="233"/>
                </a:lnTo>
                <a:lnTo>
                  <a:pt x="1087" y="213"/>
                </a:lnTo>
                <a:lnTo>
                  <a:pt x="1079" y="192"/>
                </a:lnTo>
                <a:lnTo>
                  <a:pt x="1074" y="172"/>
                </a:lnTo>
                <a:lnTo>
                  <a:pt x="1074" y="150"/>
                </a:lnTo>
                <a:lnTo>
                  <a:pt x="1076" y="127"/>
                </a:lnTo>
                <a:lnTo>
                  <a:pt x="1082" y="106"/>
                </a:lnTo>
                <a:lnTo>
                  <a:pt x="1087" y="87"/>
                </a:lnTo>
                <a:lnTo>
                  <a:pt x="1093" y="66"/>
                </a:lnTo>
                <a:lnTo>
                  <a:pt x="1097" y="45"/>
                </a:lnTo>
                <a:lnTo>
                  <a:pt x="1097" y="26"/>
                </a:lnTo>
                <a:lnTo>
                  <a:pt x="1092" y="5"/>
                </a:lnTo>
                <a:lnTo>
                  <a:pt x="837" y="5"/>
                </a:lnTo>
                <a:lnTo>
                  <a:pt x="840" y="48"/>
                </a:lnTo>
                <a:lnTo>
                  <a:pt x="837" y="79"/>
                </a:lnTo>
                <a:lnTo>
                  <a:pt x="836" y="104"/>
                </a:lnTo>
                <a:lnTo>
                  <a:pt x="836" y="126"/>
                </a:lnTo>
                <a:lnTo>
                  <a:pt x="833" y="150"/>
                </a:lnTo>
                <a:lnTo>
                  <a:pt x="828" y="173"/>
                </a:lnTo>
                <a:lnTo>
                  <a:pt x="821" y="189"/>
                </a:lnTo>
                <a:lnTo>
                  <a:pt x="812" y="204"/>
                </a:lnTo>
                <a:lnTo>
                  <a:pt x="799" y="215"/>
                </a:lnTo>
                <a:lnTo>
                  <a:pt x="785" y="225"/>
                </a:lnTo>
                <a:lnTo>
                  <a:pt x="767" y="230"/>
                </a:lnTo>
                <a:lnTo>
                  <a:pt x="749" y="233"/>
                </a:lnTo>
                <a:lnTo>
                  <a:pt x="732" y="234"/>
                </a:lnTo>
                <a:lnTo>
                  <a:pt x="710" y="234"/>
                </a:lnTo>
                <a:lnTo>
                  <a:pt x="689" y="231"/>
                </a:lnTo>
                <a:lnTo>
                  <a:pt x="672" y="230"/>
                </a:lnTo>
                <a:lnTo>
                  <a:pt x="649" y="229"/>
                </a:lnTo>
                <a:lnTo>
                  <a:pt x="626" y="226"/>
                </a:lnTo>
                <a:lnTo>
                  <a:pt x="599" y="226"/>
                </a:lnTo>
                <a:lnTo>
                  <a:pt x="577" y="229"/>
                </a:lnTo>
                <a:lnTo>
                  <a:pt x="555" y="231"/>
                </a:lnTo>
                <a:lnTo>
                  <a:pt x="531" y="238"/>
                </a:lnTo>
                <a:lnTo>
                  <a:pt x="514" y="247"/>
                </a:lnTo>
                <a:lnTo>
                  <a:pt x="495" y="259"/>
                </a:lnTo>
                <a:lnTo>
                  <a:pt x="484" y="275"/>
                </a:lnTo>
                <a:lnTo>
                  <a:pt x="472" y="292"/>
                </a:lnTo>
                <a:lnTo>
                  <a:pt x="466" y="309"/>
                </a:lnTo>
                <a:lnTo>
                  <a:pt x="464" y="328"/>
                </a:lnTo>
                <a:lnTo>
                  <a:pt x="466" y="348"/>
                </a:lnTo>
                <a:lnTo>
                  <a:pt x="468" y="369"/>
                </a:lnTo>
                <a:lnTo>
                  <a:pt x="466" y="392"/>
                </a:lnTo>
                <a:lnTo>
                  <a:pt x="463" y="409"/>
                </a:lnTo>
                <a:lnTo>
                  <a:pt x="457" y="427"/>
                </a:lnTo>
                <a:lnTo>
                  <a:pt x="449" y="444"/>
                </a:lnTo>
                <a:lnTo>
                  <a:pt x="439" y="456"/>
                </a:lnTo>
                <a:lnTo>
                  <a:pt x="422" y="468"/>
                </a:lnTo>
                <a:lnTo>
                  <a:pt x="401" y="476"/>
                </a:lnTo>
                <a:lnTo>
                  <a:pt x="380" y="482"/>
                </a:lnTo>
                <a:lnTo>
                  <a:pt x="360" y="487"/>
                </a:lnTo>
                <a:lnTo>
                  <a:pt x="339" y="493"/>
                </a:lnTo>
                <a:lnTo>
                  <a:pt x="311" y="498"/>
                </a:lnTo>
                <a:lnTo>
                  <a:pt x="290" y="502"/>
                </a:lnTo>
                <a:lnTo>
                  <a:pt x="268" y="509"/>
                </a:lnTo>
                <a:lnTo>
                  <a:pt x="250" y="515"/>
                </a:lnTo>
                <a:lnTo>
                  <a:pt x="231" y="523"/>
                </a:lnTo>
                <a:lnTo>
                  <a:pt x="217" y="534"/>
                </a:lnTo>
                <a:lnTo>
                  <a:pt x="204" y="544"/>
                </a:lnTo>
                <a:lnTo>
                  <a:pt x="189" y="561"/>
                </a:lnTo>
                <a:lnTo>
                  <a:pt x="180" y="577"/>
                </a:lnTo>
                <a:lnTo>
                  <a:pt x="172" y="595"/>
                </a:lnTo>
                <a:lnTo>
                  <a:pt x="168" y="618"/>
                </a:lnTo>
                <a:lnTo>
                  <a:pt x="171" y="639"/>
                </a:lnTo>
                <a:lnTo>
                  <a:pt x="173" y="660"/>
                </a:lnTo>
                <a:lnTo>
                  <a:pt x="180" y="685"/>
                </a:lnTo>
                <a:lnTo>
                  <a:pt x="186" y="712"/>
                </a:lnTo>
                <a:lnTo>
                  <a:pt x="192" y="737"/>
                </a:lnTo>
                <a:lnTo>
                  <a:pt x="194" y="757"/>
                </a:lnTo>
                <a:lnTo>
                  <a:pt x="194" y="775"/>
                </a:lnTo>
                <a:lnTo>
                  <a:pt x="192" y="800"/>
                </a:lnTo>
                <a:lnTo>
                  <a:pt x="185" y="821"/>
                </a:lnTo>
                <a:lnTo>
                  <a:pt x="180" y="840"/>
                </a:lnTo>
                <a:lnTo>
                  <a:pt x="172" y="857"/>
                </a:lnTo>
                <a:lnTo>
                  <a:pt x="162" y="879"/>
                </a:lnTo>
                <a:lnTo>
                  <a:pt x="147" y="904"/>
                </a:lnTo>
                <a:lnTo>
                  <a:pt x="131" y="923"/>
                </a:lnTo>
                <a:lnTo>
                  <a:pt x="116" y="937"/>
                </a:lnTo>
                <a:lnTo>
                  <a:pt x="101" y="950"/>
                </a:lnTo>
                <a:lnTo>
                  <a:pt x="85" y="961"/>
                </a:lnTo>
                <a:lnTo>
                  <a:pt x="69" y="967"/>
                </a:lnTo>
                <a:lnTo>
                  <a:pt x="47" y="973"/>
                </a:lnTo>
                <a:lnTo>
                  <a:pt x="22" y="976"/>
                </a:lnTo>
                <a:lnTo>
                  <a:pt x="0" y="976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round/>
            <a:headEnd/>
            <a:tailEnd/>
          </a:ln>
          <a:scene3d>
            <a:camera prst="legacyPerspectiveFront">
              <a:rot lat="20099996" lon="1500000" rev="0"/>
            </a:camera>
            <a:lightRig rig="legacyNormal4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flatTx/>
          </a:bodyPr>
          <a:lstStyle/>
          <a:p>
            <a:endParaRPr lang="de-AT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271970" y="4084837"/>
            <a:ext cx="1967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 dirty="0" err="1">
                <a:solidFill>
                  <a:schemeClr val="bg1"/>
                </a:solidFill>
                <a:latin typeface="+mj-lt"/>
              </a:rPr>
              <a:t>Serology</a:t>
            </a:r>
            <a:r>
              <a:rPr lang="de-DE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+mj-lt"/>
              </a:rPr>
              <a:t>tests</a:t>
            </a:r>
            <a:endParaRPr lang="de-DE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00076" y="1362622"/>
            <a:ext cx="2216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 dirty="0">
                <a:solidFill>
                  <a:schemeClr val="bg1"/>
                </a:solidFill>
                <a:latin typeface="+mj-lt"/>
              </a:rPr>
              <a:t>Clinical </a:t>
            </a:r>
            <a:r>
              <a:rPr lang="de-DE" sz="2400" b="1" dirty="0" err="1">
                <a:solidFill>
                  <a:schemeClr val="bg1"/>
                </a:solidFill>
                <a:latin typeface="+mj-lt"/>
              </a:rPr>
              <a:t>features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2514605" y="1428751"/>
            <a:ext cx="3927475" cy="3002756"/>
          </a:xfrm>
          <a:custGeom>
            <a:avLst/>
            <a:gdLst>
              <a:gd name="T0" fmla="*/ 1577505 w 1688"/>
              <a:gd name="T1" fmla="*/ 638424 h 1850"/>
              <a:gd name="T2" fmla="*/ 1523991 w 1688"/>
              <a:gd name="T3" fmla="*/ 305145 h 1850"/>
              <a:gd name="T4" fmla="*/ 1714780 w 1688"/>
              <a:gd name="T5" fmla="*/ 36791 h 1850"/>
              <a:gd name="T6" fmla="*/ 2156854 w 1688"/>
              <a:gd name="T7" fmla="*/ 8657 h 1850"/>
              <a:gd name="T8" fmla="*/ 2373237 w 1688"/>
              <a:gd name="T9" fmla="*/ 166639 h 1850"/>
              <a:gd name="T10" fmla="*/ 2422098 w 1688"/>
              <a:gd name="T11" fmla="*/ 439322 h 1850"/>
              <a:gd name="T12" fmla="*/ 2380217 w 1688"/>
              <a:gd name="T13" fmla="*/ 731482 h 1850"/>
              <a:gd name="T14" fmla="*/ 2594274 w 1688"/>
              <a:gd name="T15" fmla="*/ 904614 h 1850"/>
              <a:gd name="T16" fmla="*/ 2917686 w 1688"/>
              <a:gd name="T17" fmla="*/ 980359 h 1850"/>
              <a:gd name="T18" fmla="*/ 3052635 w 1688"/>
              <a:gd name="T19" fmla="*/ 1116701 h 1850"/>
              <a:gd name="T20" fmla="*/ 3057288 w 1688"/>
              <a:gd name="T21" fmla="*/ 1309310 h 1850"/>
              <a:gd name="T22" fmla="*/ 3182930 w 1688"/>
              <a:gd name="T23" fmla="*/ 1482442 h 1850"/>
              <a:gd name="T24" fmla="*/ 3441194 w 1688"/>
              <a:gd name="T25" fmla="*/ 1517068 h 1850"/>
              <a:gd name="T26" fmla="*/ 3718072 w 1688"/>
              <a:gd name="T27" fmla="*/ 1501919 h 1850"/>
              <a:gd name="T28" fmla="*/ 3883268 w 1688"/>
              <a:gd name="T29" fmla="*/ 1588485 h 1850"/>
              <a:gd name="T30" fmla="*/ 3922822 w 1688"/>
              <a:gd name="T31" fmla="*/ 1891466 h 1850"/>
              <a:gd name="T32" fmla="*/ 3883268 w 1688"/>
              <a:gd name="T33" fmla="*/ 2298326 h 1850"/>
              <a:gd name="T34" fmla="*/ 3715745 w 1688"/>
              <a:gd name="T35" fmla="*/ 2395713 h 1850"/>
              <a:gd name="T36" fmla="*/ 3413274 w 1688"/>
              <a:gd name="T37" fmla="*/ 2382728 h 1850"/>
              <a:gd name="T38" fmla="*/ 3189910 w 1688"/>
              <a:gd name="T39" fmla="*/ 2413026 h 1850"/>
              <a:gd name="T40" fmla="*/ 3064268 w 1688"/>
              <a:gd name="T41" fmla="*/ 2532054 h 1850"/>
              <a:gd name="T42" fmla="*/ 3052635 w 1688"/>
              <a:gd name="T43" fmla="*/ 2763618 h 1850"/>
              <a:gd name="T44" fmla="*/ 2908379 w 1688"/>
              <a:gd name="T45" fmla="*/ 2921601 h 1850"/>
              <a:gd name="T46" fmla="*/ 2647789 w 1688"/>
              <a:gd name="T47" fmla="*/ 2975705 h 1850"/>
              <a:gd name="T48" fmla="*/ 2422098 w 1688"/>
              <a:gd name="T49" fmla="*/ 3088240 h 1850"/>
              <a:gd name="T50" fmla="*/ 2373237 w 1688"/>
              <a:gd name="T51" fmla="*/ 3311148 h 1850"/>
              <a:gd name="T52" fmla="*/ 2422098 w 1688"/>
              <a:gd name="T53" fmla="*/ 3588159 h 1850"/>
              <a:gd name="T54" fmla="*/ 2315070 w 1688"/>
              <a:gd name="T55" fmla="*/ 3850020 h 1850"/>
              <a:gd name="T56" fmla="*/ 2124280 w 1688"/>
              <a:gd name="T57" fmla="*/ 3986362 h 1850"/>
              <a:gd name="T58" fmla="*/ 1831115 w 1688"/>
              <a:gd name="T59" fmla="*/ 3999347 h 1850"/>
              <a:gd name="T60" fmla="*/ 1612405 w 1688"/>
              <a:gd name="T61" fmla="*/ 3897632 h 1850"/>
              <a:gd name="T62" fmla="*/ 1507704 w 1688"/>
              <a:gd name="T63" fmla="*/ 3700694 h 1850"/>
              <a:gd name="T64" fmla="*/ 1535624 w 1688"/>
              <a:gd name="T65" fmla="*/ 3471295 h 1850"/>
              <a:gd name="T66" fmla="*/ 1549584 w 1688"/>
              <a:gd name="T67" fmla="*/ 3263536 h 1850"/>
              <a:gd name="T68" fmla="*/ 1403002 w 1688"/>
              <a:gd name="T69" fmla="*/ 3116374 h 1850"/>
              <a:gd name="T70" fmla="*/ 1161025 w 1688"/>
              <a:gd name="T71" fmla="*/ 3057942 h 1850"/>
              <a:gd name="T72" fmla="*/ 930681 w 1688"/>
              <a:gd name="T73" fmla="*/ 2973541 h 1850"/>
              <a:gd name="T74" fmla="*/ 867860 w 1688"/>
              <a:gd name="T75" fmla="*/ 2741977 h 1850"/>
              <a:gd name="T76" fmla="*/ 798059 w 1688"/>
              <a:gd name="T77" fmla="*/ 2551532 h 1850"/>
              <a:gd name="T78" fmla="*/ 565389 w 1688"/>
              <a:gd name="T79" fmla="*/ 2482279 h 1850"/>
              <a:gd name="T80" fmla="*/ 330392 w 1688"/>
              <a:gd name="T81" fmla="*/ 2501756 h 1850"/>
              <a:gd name="T82" fmla="*/ 76781 w 1688"/>
              <a:gd name="T83" fmla="*/ 2441160 h 1850"/>
              <a:gd name="T84" fmla="*/ 2327 w 1688"/>
              <a:gd name="T85" fmla="*/ 2174969 h 1850"/>
              <a:gd name="T86" fmla="*/ 18614 w 1688"/>
              <a:gd name="T87" fmla="*/ 1789751 h 1850"/>
              <a:gd name="T88" fmla="*/ 95395 w 1688"/>
              <a:gd name="T89" fmla="*/ 1560351 h 1850"/>
              <a:gd name="T90" fmla="*/ 290838 w 1688"/>
              <a:gd name="T91" fmla="*/ 1499755 h 1850"/>
              <a:gd name="T92" fmla="*/ 581676 w 1688"/>
              <a:gd name="T93" fmla="*/ 1519232 h 1850"/>
              <a:gd name="T94" fmla="*/ 837613 w 1688"/>
              <a:gd name="T95" fmla="*/ 1428338 h 1850"/>
              <a:gd name="T96" fmla="*/ 884147 w 1688"/>
              <a:gd name="T97" fmla="*/ 1216252 h 1850"/>
              <a:gd name="T98" fmla="*/ 979542 w 1688"/>
              <a:gd name="T99" fmla="*/ 1004165 h 1850"/>
              <a:gd name="T100" fmla="*/ 1251767 w 1688"/>
              <a:gd name="T101" fmla="*/ 930584 h 18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88"/>
              <a:gd name="T154" fmla="*/ 0 h 1850"/>
              <a:gd name="T155" fmla="*/ 1688 w 1688"/>
              <a:gd name="T156" fmla="*/ 1850 h 18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88" h="1850">
                <a:moveTo>
                  <a:pt x="643" y="387"/>
                </a:moveTo>
                <a:lnTo>
                  <a:pt x="660" y="366"/>
                </a:lnTo>
                <a:lnTo>
                  <a:pt x="672" y="346"/>
                </a:lnTo>
                <a:lnTo>
                  <a:pt x="678" y="324"/>
                </a:lnTo>
                <a:lnTo>
                  <a:pt x="678" y="295"/>
                </a:lnTo>
                <a:lnTo>
                  <a:pt x="670" y="262"/>
                </a:lnTo>
                <a:lnTo>
                  <a:pt x="664" y="234"/>
                </a:lnTo>
                <a:lnTo>
                  <a:pt x="655" y="200"/>
                </a:lnTo>
                <a:lnTo>
                  <a:pt x="651" y="163"/>
                </a:lnTo>
                <a:lnTo>
                  <a:pt x="655" y="141"/>
                </a:lnTo>
                <a:lnTo>
                  <a:pt x="661" y="113"/>
                </a:lnTo>
                <a:lnTo>
                  <a:pt x="674" y="85"/>
                </a:lnTo>
                <a:lnTo>
                  <a:pt x="693" y="57"/>
                </a:lnTo>
                <a:lnTo>
                  <a:pt x="716" y="35"/>
                </a:lnTo>
                <a:lnTo>
                  <a:pt x="737" y="17"/>
                </a:lnTo>
                <a:lnTo>
                  <a:pt x="766" y="7"/>
                </a:lnTo>
                <a:lnTo>
                  <a:pt x="800" y="2"/>
                </a:lnTo>
                <a:lnTo>
                  <a:pt x="837" y="0"/>
                </a:lnTo>
                <a:lnTo>
                  <a:pt x="887" y="0"/>
                </a:lnTo>
                <a:lnTo>
                  <a:pt x="927" y="4"/>
                </a:lnTo>
                <a:lnTo>
                  <a:pt x="949" y="12"/>
                </a:lnTo>
                <a:lnTo>
                  <a:pt x="966" y="23"/>
                </a:lnTo>
                <a:lnTo>
                  <a:pt x="984" y="35"/>
                </a:lnTo>
                <a:lnTo>
                  <a:pt x="1003" y="53"/>
                </a:lnTo>
                <a:lnTo>
                  <a:pt x="1020" y="77"/>
                </a:lnTo>
                <a:lnTo>
                  <a:pt x="1033" y="98"/>
                </a:lnTo>
                <a:lnTo>
                  <a:pt x="1040" y="116"/>
                </a:lnTo>
                <a:lnTo>
                  <a:pt x="1045" y="148"/>
                </a:lnTo>
                <a:lnTo>
                  <a:pt x="1045" y="175"/>
                </a:lnTo>
                <a:lnTo>
                  <a:pt x="1041" y="203"/>
                </a:lnTo>
                <a:lnTo>
                  <a:pt x="1036" y="224"/>
                </a:lnTo>
                <a:lnTo>
                  <a:pt x="1029" y="258"/>
                </a:lnTo>
                <a:lnTo>
                  <a:pt x="1020" y="294"/>
                </a:lnTo>
                <a:lnTo>
                  <a:pt x="1016" y="316"/>
                </a:lnTo>
                <a:lnTo>
                  <a:pt x="1023" y="338"/>
                </a:lnTo>
                <a:lnTo>
                  <a:pt x="1030" y="354"/>
                </a:lnTo>
                <a:lnTo>
                  <a:pt x="1045" y="375"/>
                </a:lnTo>
                <a:lnTo>
                  <a:pt x="1066" y="392"/>
                </a:lnTo>
                <a:lnTo>
                  <a:pt x="1086" y="407"/>
                </a:lnTo>
                <a:lnTo>
                  <a:pt x="1115" y="418"/>
                </a:lnTo>
                <a:lnTo>
                  <a:pt x="1144" y="426"/>
                </a:lnTo>
                <a:lnTo>
                  <a:pt x="1171" y="433"/>
                </a:lnTo>
                <a:lnTo>
                  <a:pt x="1200" y="437"/>
                </a:lnTo>
                <a:lnTo>
                  <a:pt x="1230" y="445"/>
                </a:lnTo>
                <a:lnTo>
                  <a:pt x="1254" y="453"/>
                </a:lnTo>
                <a:lnTo>
                  <a:pt x="1272" y="462"/>
                </a:lnTo>
                <a:lnTo>
                  <a:pt x="1287" y="472"/>
                </a:lnTo>
                <a:lnTo>
                  <a:pt x="1297" y="484"/>
                </a:lnTo>
                <a:lnTo>
                  <a:pt x="1305" y="499"/>
                </a:lnTo>
                <a:lnTo>
                  <a:pt x="1312" y="516"/>
                </a:lnTo>
                <a:lnTo>
                  <a:pt x="1314" y="531"/>
                </a:lnTo>
                <a:lnTo>
                  <a:pt x="1317" y="546"/>
                </a:lnTo>
                <a:lnTo>
                  <a:pt x="1317" y="566"/>
                </a:lnTo>
                <a:lnTo>
                  <a:pt x="1314" y="588"/>
                </a:lnTo>
                <a:lnTo>
                  <a:pt x="1314" y="605"/>
                </a:lnTo>
                <a:lnTo>
                  <a:pt x="1318" y="626"/>
                </a:lnTo>
                <a:lnTo>
                  <a:pt x="1328" y="644"/>
                </a:lnTo>
                <a:lnTo>
                  <a:pt x="1338" y="660"/>
                </a:lnTo>
                <a:lnTo>
                  <a:pt x="1351" y="672"/>
                </a:lnTo>
                <a:lnTo>
                  <a:pt x="1368" y="685"/>
                </a:lnTo>
                <a:lnTo>
                  <a:pt x="1385" y="693"/>
                </a:lnTo>
                <a:lnTo>
                  <a:pt x="1412" y="698"/>
                </a:lnTo>
                <a:lnTo>
                  <a:pt x="1434" y="701"/>
                </a:lnTo>
                <a:lnTo>
                  <a:pt x="1455" y="702"/>
                </a:lnTo>
                <a:lnTo>
                  <a:pt x="1479" y="701"/>
                </a:lnTo>
                <a:lnTo>
                  <a:pt x="1508" y="698"/>
                </a:lnTo>
                <a:lnTo>
                  <a:pt x="1530" y="697"/>
                </a:lnTo>
                <a:lnTo>
                  <a:pt x="1552" y="694"/>
                </a:lnTo>
                <a:lnTo>
                  <a:pt x="1573" y="693"/>
                </a:lnTo>
                <a:lnTo>
                  <a:pt x="1598" y="694"/>
                </a:lnTo>
                <a:lnTo>
                  <a:pt x="1611" y="697"/>
                </a:lnTo>
                <a:lnTo>
                  <a:pt x="1627" y="701"/>
                </a:lnTo>
                <a:lnTo>
                  <a:pt x="1642" y="709"/>
                </a:lnTo>
                <a:lnTo>
                  <a:pt x="1658" y="721"/>
                </a:lnTo>
                <a:lnTo>
                  <a:pt x="1669" y="734"/>
                </a:lnTo>
                <a:lnTo>
                  <a:pt x="1679" y="754"/>
                </a:lnTo>
                <a:lnTo>
                  <a:pt x="1682" y="771"/>
                </a:lnTo>
                <a:lnTo>
                  <a:pt x="1685" y="792"/>
                </a:lnTo>
                <a:lnTo>
                  <a:pt x="1688" y="830"/>
                </a:lnTo>
                <a:lnTo>
                  <a:pt x="1686" y="874"/>
                </a:lnTo>
                <a:lnTo>
                  <a:pt x="1688" y="922"/>
                </a:lnTo>
                <a:lnTo>
                  <a:pt x="1684" y="977"/>
                </a:lnTo>
                <a:lnTo>
                  <a:pt x="1680" y="1015"/>
                </a:lnTo>
                <a:lnTo>
                  <a:pt x="1676" y="1045"/>
                </a:lnTo>
                <a:lnTo>
                  <a:pt x="1669" y="1062"/>
                </a:lnTo>
                <a:lnTo>
                  <a:pt x="1659" y="1078"/>
                </a:lnTo>
                <a:lnTo>
                  <a:pt x="1647" y="1089"/>
                </a:lnTo>
                <a:lnTo>
                  <a:pt x="1631" y="1098"/>
                </a:lnTo>
                <a:lnTo>
                  <a:pt x="1613" y="1103"/>
                </a:lnTo>
                <a:lnTo>
                  <a:pt x="1597" y="1107"/>
                </a:lnTo>
                <a:lnTo>
                  <a:pt x="1564" y="1108"/>
                </a:lnTo>
                <a:lnTo>
                  <a:pt x="1535" y="1107"/>
                </a:lnTo>
                <a:lnTo>
                  <a:pt x="1512" y="1103"/>
                </a:lnTo>
                <a:lnTo>
                  <a:pt x="1491" y="1102"/>
                </a:lnTo>
                <a:lnTo>
                  <a:pt x="1467" y="1101"/>
                </a:lnTo>
                <a:lnTo>
                  <a:pt x="1446" y="1101"/>
                </a:lnTo>
                <a:lnTo>
                  <a:pt x="1427" y="1102"/>
                </a:lnTo>
                <a:lnTo>
                  <a:pt x="1408" y="1103"/>
                </a:lnTo>
                <a:lnTo>
                  <a:pt x="1384" y="1110"/>
                </a:lnTo>
                <a:lnTo>
                  <a:pt x="1371" y="1115"/>
                </a:lnTo>
                <a:lnTo>
                  <a:pt x="1359" y="1120"/>
                </a:lnTo>
                <a:lnTo>
                  <a:pt x="1343" y="1131"/>
                </a:lnTo>
                <a:lnTo>
                  <a:pt x="1333" y="1144"/>
                </a:lnTo>
                <a:lnTo>
                  <a:pt x="1325" y="1156"/>
                </a:lnTo>
                <a:lnTo>
                  <a:pt x="1317" y="1170"/>
                </a:lnTo>
                <a:lnTo>
                  <a:pt x="1313" y="1185"/>
                </a:lnTo>
                <a:lnTo>
                  <a:pt x="1312" y="1200"/>
                </a:lnTo>
                <a:lnTo>
                  <a:pt x="1313" y="1218"/>
                </a:lnTo>
                <a:lnTo>
                  <a:pt x="1313" y="1246"/>
                </a:lnTo>
                <a:lnTo>
                  <a:pt x="1312" y="1277"/>
                </a:lnTo>
                <a:lnTo>
                  <a:pt x="1304" y="1299"/>
                </a:lnTo>
                <a:lnTo>
                  <a:pt x="1296" y="1317"/>
                </a:lnTo>
                <a:lnTo>
                  <a:pt x="1284" y="1331"/>
                </a:lnTo>
                <a:lnTo>
                  <a:pt x="1267" y="1341"/>
                </a:lnTo>
                <a:lnTo>
                  <a:pt x="1250" y="1350"/>
                </a:lnTo>
                <a:lnTo>
                  <a:pt x="1230" y="1356"/>
                </a:lnTo>
                <a:lnTo>
                  <a:pt x="1205" y="1361"/>
                </a:lnTo>
                <a:lnTo>
                  <a:pt x="1184" y="1367"/>
                </a:lnTo>
                <a:lnTo>
                  <a:pt x="1159" y="1371"/>
                </a:lnTo>
                <a:lnTo>
                  <a:pt x="1138" y="1375"/>
                </a:lnTo>
                <a:lnTo>
                  <a:pt x="1115" y="1381"/>
                </a:lnTo>
                <a:lnTo>
                  <a:pt x="1096" y="1390"/>
                </a:lnTo>
                <a:lnTo>
                  <a:pt x="1075" y="1399"/>
                </a:lnTo>
                <a:lnTo>
                  <a:pt x="1055" y="1411"/>
                </a:lnTo>
                <a:lnTo>
                  <a:pt x="1041" y="1427"/>
                </a:lnTo>
                <a:lnTo>
                  <a:pt x="1028" y="1445"/>
                </a:lnTo>
                <a:lnTo>
                  <a:pt x="1017" y="1467"/>
                </a:lnTo>
                <a:lnTo>
                  <a:pt x="1015" y="1487"/>
                </a:lnTo>
                <a:lnTo>
                  <a:pt x="1016" y="1509"/>
                </a:lnTo>
                <a:lnTo>
                  <a:pt x="1020" y="1530"/>
                </a:lnTo>
                <a:lnTo>
                  <a:pt x="1027" y="1553"/>
                </a:lnTo>
                <a:lnTo>
                  <a:pt x="1032" y="1578"/>
                </a:lnTo>
                <a:lnTo>
                  <a:pt x="1036" y="1600"/>
                </a:lnTo>
                <a:lnTo>
                  <a:pt x="1041" y="1629"/>
                </a:lnTo>
                <a:lnTo>
                  <a:pt x="1041" y="1658"/>
                </a:lnTo>
                <a:lnTo>
                  <a:pt x="1034" y="1687"/>
                </a:lnTo>
                <a:lnTo>
                  <a:pt x="1028" y="1709"/>
                </a:lnTo>
                <a:lnTo>
                  <a:pt x="1020" y="1731"/>
                </a:lnTo>
                <a:lnTo>
                  <a:pt x="1009" y="1753"/>
                </a:lnTo>
                <a:lnTo>
                  <a:pt x="995" y="1779"/>
                </a:lnTo>
                <a:lnTo>
                  <a:pt x="979" y="1796"/>
                </a:lnTo>
                <a:lnTo>
                  <a:pt x="966" y="1808"/>
                </a:lnTo>
                <a:lnTo>
                  <a:pt x="949" y="1822"/>
                </a:lnTo>
                <a:lnTo>
                  <a:pt x="931" y="1835"/>
                </a:lnTo>
                <a:lnTo>
                  <a:pt x="913" y="1842"/>
                </a:lnTo>
                <a:lnTo>
                  <a:pt x="898" y="1846"/>
                </a:lnTo>
                <a:lnTo>
                  <a:pt x="871" y="1848"/>
                </a:lnTo>
                <a:lnTo>
                  <a:pt x="841" y="1850"/>
                </a:lnTo>
                <a:lnTo>
                  <a:pt x="804" y="1848"/>
                </a:lnTo>
                <a:lnTo>
                  <a:pt x="787" y="1848"/>
                </a:lnTo>
                <a:lnTo>
                  <a:pt x="765" y="1845"/>
                </a:lnTo>
                <a:lnTo>
                  <a:pt x="741" y="1838"/>
                </a:lnTo>
                <a:lnTo>
                  <a:pt x="720" y="1826"/>
                </a:lnTo>
                <a:lnTo>
                  <a:pt x="707" y="1816"/>
                </a:lnTo>
                <a:lnTo>
                  <a:pt x="693" y="1801"/>
                </a:lnTo>
                <a:lnTo>
                  <a:pt x="681" y="1788"/>
                </a:lnTo>
                <a:lnTo>
                  <a:pt x="669" y="1771"/>
                </a:lnTo>
                <a:lnTo>
                  <a:pt x="660" y="1754"/>
                </a:lnTo>
                <a:lnTo>
                  <a:pt x="652" y="1733"/>
                </a:lnTo>
                <a:lnTo>
                  <a:pt x="648" y="1710"/>
                </a:lnTo>
                <a:lnTo>
                  <a:pt x="647" y="1693"/>
                </a:lnTo>
                <a:lnTo>
                  <a:pt x="647" y="1670"/>
                </a:lnTo>
                <a:lnTo>
                  <a:pt x="648" y="1650"/>
                </a:lnTo>
                <a:lnTo>
                  <a:pt x="655" y="1629"/>
                </a:lnTo>
                <a:lnTo>
                  <a:pt x="660" y="1604"/>
                </a:lnTo>
                <a:lnTo>
                  <a:pt x="666" y="1580"/>
                </a:lnTo>
                <a:lnTo>
                  <a:pt x="670" y="1559"/>
                </a:lnTo>
                <a:lnTo>
                  <a:pt x="672" y="1540"/>
                </a:lnTo>
                <a:lnTo>
                  <a:pt x="670" y="1524"/>
                </a:lnTo>
                <a:lnTo>
                  <a:pt x="666" y="1508"/>
                </a:lnTo>
                <a:lnTo>
                  <a:pt x="656" y="1488"/>
                </a:lnTo>
                <a:lnTo>
                  <a:pt x="645" y="1475"/>
                </a:lnTo>
                <a:lnTo>
                  <a:pt x="632" y="1461"/>
                </a:lnTo>
                <a:lnTo>
                  <a:pt x="618" y="1450"/>
                </a:lnTo>
                <a:lnTo>
                  <a:pt x="603" y="1440"/>
                </a:lnTo>
                <a:lnTo>
                  <a:pt x="582" y="1432"/>
                </a:lnTo>
                <a:lnTo>
                  <a:pt x="564" y="1427"/>
                </a:lnTo>
                <a:lnTo>
                  <a:pt x="540" y="1421"/>
                </a:lnTo>
                <a:lnTo>
                  <a:pt x="519" y="1419"/>
                </a:lnTo>
                <a:lnTo>
                  <a:pt x="499" y="1413"/>
                </a:lnTo>
                <a:lnTo>
                  <a:pt x="476" y="1408"/>
                </a:lnTo>
                <a:lnTo>
                  <a:pt x="456" y="1400"/>
                </a:lnTo>
                <a:lnTo>
                  <a:pt x="432" y="1394"/>
                </a:lnTo>
                <a:lnTo>
                  <a:pt x="414" y="1386"/>
                </a:lnTo>
                <a:lnTo>
                  <a:pt x="400" y="1374"/>
                </a:lnTo>
                <a:lnTo>
                  <a:pt x="388" y="1358"/>
                </a:lnTo>
                <a:lnTo>
                  <a:pt x="380" y="1338"/>
                </a:lnTo>
                <a:lnTo>
                  <a:pt x="373" y="1312"/>
                </a:lnTo>
                <a:lnTo>
                  <a:pt x="372" y="1291"/>
                </a:lnTo>
                <a:lnTo>
                  <a:pt x="373" y="1267"/>
                </a:lnTo>
                <a:lnTo>
                  <a:pt x="376" y="1249"/>
                </a:lnTo>
                <a:lnTo>
                  <a:pt x="373" y="1227"/>
                </a:lnTo>
                <a:lnTo>
                  <a:pt x="367" y="1210"/>
                </a:lnTo>
                <a:lnTo>
                  <a:pt x="355" y="1191"/>
                </a:lnTo>
                <a:lnTo>
                  <a:pt x="343" y="1179"/>
                </a:lnTo>
                <a:lnTo>
                  <a:pt x="329" y="1168"/>
                </a:lnTo>
                <a:lnTo>
                  <a:pt x="309" y="1160"/>
                </a:lnTo>
                <a:lnTo>
                  <a:pt x="286" y="1152"/>
                </a:lnTo>
                <a:lnTo>
                  <a:pt x="263" y="1149"/>
                </a:lnTo>
                <a:lnTo>
                  <a:pt x="243" y="1147"/>
                </a:lnTo>
                <a:lnTo>
                  <a:pt x="221" y="1147"/>
                </a:lnTo>
                <a:lnTo>
                  <a:pt x="201" y="1149"/>
                </a:lnTo>
                <a:lnTo>
                  <a:pt x="181" y="1151"/>
                </a:lnTo>
                <a:lnTo>
                  <a:pt x="162" y="1153"/>
                </a:lnTo>
                <a:lnTo>
                  <a:pt x="142" y="1156"/>
                </a:lnTo>
                <a:lnTo>
                  <a:pt x="109" y="1156"/>
                </a:lnTo>
                <a:lnTo>
                  <a:pt x="88" y="1154"/>
                </a:lnTo>
                <a:lnTo>
                  <a:pt x="66" y="1149"/>
                </a:lnTo>
                <a:lnTo>
                  <a:pt x="50" y="1141"/>
                </a:lnTo>
                <a:lnTo>
                  <a:pt x="33" y="1128"/>
                </a:lnTo>
                <a:lnTo>
                  <a:pt x="21" y="1114"/>
                </a:lnTo>
                <a:lnTo>
                  <a:pt x="13" y="1098"/>
                </a:lnTo>
                <a:lnTo>
                  <a:pt x="4" y="1068"/>
                </a:lnTo>
                <a:lnTo>
                  <a:pt x="3" y="1036"/>
                </a:lnTo>
                <a:lnTo>
                  <a:pt x="1" y="1005"/>
                </a:lnTo>
                <a:lnTo>
                  <a:pt x="0" y="965"/>
                </a:lnTo>
                <a:lnTo>
                  <a:pt x="3" y="931"/>
                </a:lnTo>
                <a:lnTo>
                  <a:pt x="4" y="894"/>
                </a:lnTo>
                <a:lnTo>
                  <a:pt x="5" y="861"/>
                </a:lnTo>
                <a:lnTo>
                  <a:pt x="8" y="827"/>
                </a:lnTo>
                <a:lnTo>
                  <a:pt x="12" y="801"/>
                </a:lnTo>
                <a:lnTo>
                  <a:pt x="16" y="772"/>
                </a:lnTo>
                <a:lnTo>
                  <a:pt x="21" y="750"/>
                </a:lnTo>
                <a:lnTo>
                  <a:pt x="29" y="735"/>
                </a:lnTo>
                <a:lnTo>
                  <a:pt x="41" y="721"/>
                </a:lnTo>
                <a:lnTo>
                  <a:pt x="52" y="711"/>
                </a:lnTo>
                <a:lnTo>
                  <a:pt x="68" y="701"/>
                </a:lnTo>
                <a:lnTo>
                  <a:pt x="83" y="698"/>
                </a:lnTo>
                <a:lnTo>
                  <a:pt x="101" y="694"/>
                </a:lnTo>
                <a:lnTo>
                  <a:pt x="125" y="693"/>
                </a:lnTo>
                <a:lnTo>
                  <a:pt x="146" y="694"/>
                </a:lnTo>
                <a:lnTo>
                  <a:pt x="175" y="698"/>
                </a:lnTo>
                <a:lnTo>
                  <a:pt x="200" y="700"/>
                </a:lnTo>
                <a:lnTo>
                  <a:pt x="221" y="701"/>
                </a:lnTo>
                <a:lnTo>
                  <a:pt x="250" y="702"/>
                </a:lnTo>
                <a:lnTo>
                  <a:pt x="280" y="698"/>
                </a:lnTo>
                <a:lnTo>
                  <a:pt x="305" y="693"/>
                </a:lnTo>
                <a:lnTo>
                  <a:pt x="329" y="684"/>
                </a:lnTo>
                <a:lnTo>
                  <a:pt x="344" y="675"/>
                </a:lnTo>
                <a:lnTo>
                  <a:pt x="360" y="660"/>
                </a:lnTo>
                <a:lnTo>
                  <a:pt x="372" y="642"/>
                </a:lnTo>
                <a:lnTo>
                  <a:pt x="380" y="623"/>
                </a:lnTo>
                <a:lnTo>
                  <a:pt x="382" y="604"/>
                </a:lnTo>
                <a:lnTo>
                  <a:pt x="381" y="589"/>
                </a:lnTo>
                <a:lnTo>
                  <a:pt x="380" y="562"/>
                </a:lnTo>
                <a:lnTo>
                  <a:pt x="381" y="534"/>
                </a:lnTo>
                <a:lnTo>
                  <a:pt x="386" y="513"/>
                </a:lnTo>
                <a:lnTo>
                  <a:pt x="393" y="493"/>
                </a:lnTo>
                <a:lnTo>
                  <a:pt x="402" y="479"/>
                </a:lnTo>
                <a:lnTo>
                  <a:pt x="421" y="464"/>
                </a:lnTo>
                <a:lnTo>
                  <a:pt x="440" y="454"/>
                </a:lnTo>
                <a:lnTo>
                  <a:pt x="465" y="446"/>
                </a:lnTo>
                <a:lnTo>
                  <a:pt x="490" y="439"/>
                </a:lnTo>
                <a:lnTo>
                  <a:pt x="511" y="434"/>
                </a:lnTo>
                <a:lnTo>
                  <a:pt x="538" y="430"/>
                </a:lnTo>
                <a:lnTo>
                  <a:pt x="563" y="425"/>
                </a:lnTo>
                <a:lnTo>
                  <a:pt x="591" y="417"/>
                </a:lnTo>
                <a:lnTo>
                  <a:pt x="619" y="405"/>
                </a:lnTo>
                <a:lnTo>
                  <a:pt x="643" y="387"/>
                </a:lnTo>
                <a:close/>
              </a:path>
            </a:pathLst>
          </a:custGeom>
          <a:solidFill>
            <a:srgbClr val="FFFF00">
              <a:alpha val="45882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Normal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de-AT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371601" y="3976690"/>
            <a:ext cx="501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 dirty="0">
                <a:solidFill>
                  <a:schemeClr val="bg1"/>
                </a:solidFill>
                <a:latin typeface="+mj-lt"/>
              </a:rPr>
              <a:t>CT</a:t>
            </a:r>
          </a:p>
        </p:txBody>
      </p:sp>
      <p:pic>
        <p:nvPicPr>
          <p:cNvPr id="13" name="Grafik 12" descr="HMM_Signet_farbe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68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</a:t>
            </a:r>
            <a:r>
              <a:rPr lang="de-AT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rules</a:t>
            </a:r>
            <a:r>
              <a:rPr lang="de-AT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AT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8" y="1337519"/>
            <a:ext cx="4762871" cy="3563580"/>
          </a:xfrm>
        </p:spPr>
        <p:txBody>
          <a:bodyPr>
            <a:normAutofit fontScale="85000" lnSpcReduction="10000"/>
          </a:bodyPr>
          <a:lstStyle/>
          <a:p>
            <a:pPr marL="542925" indent="-542925">
              <a:buFont typeface="+mj-lt"/>
              <a:buAutoNum type="arabicPeriod"/>
            </a:pPr>
            <a:r>
              <a:rPr lang="en-US" sz="2400" b="1" kern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Educate your doctors to give you the „best clinical  specimens“  </a:t>
            </a:r>
          </a:p>
          <a:p>
            <a:pPr marL="542925" indent="-542925">
              <a:buFont typeface="+mj-lt"/>
              <a:buAutoNum type="arabicPeriod"/>
            </a:pPr>
            <a:r>
              <a:rPr lang="en-US" sz="2400" b="1" kern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Choose tests according your „local epidemiology“ and „patients‘ symptoms &amp; history“</a:t>
            </a:r>
          </a:p>
          <a:p>
            <a:pPr marL="542925" indent="-542925">
              <a:buFont typeface="+mj-lt"/>
              <a:buAutoNum type="arabicPeriod"/>
            </a:pPr>
            <a:r>
              <a:rPr lang="en-US" sz="2400" b="1" kern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 and microscopic examinations: must have! </a:t>
            </a:r>
          </a:p>
          <a:p>
            <a:pPr marL="542925" indent="-542925" algn="just">
              <a:buFont typeface="+mj-lt"/>
              <a:buAutoNum type="arabicPeriod"/>
            </a:pPr>
            <a:r>
              <a:rPr lang="en-US" sz="2400" b="1" kern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 indirect tests as an „add on“ and have „assay variabilities“ in mind</a:t>
            </a:r>
          </a:p>
          <a:p>
            <a:pPr marL="542925" indent="-542925">
              <a:buFont typeface="+mj-lt"/>
              <a:buAutoNum type="arabicPeriod" startAt="6"/>
            </a:pPr>
            <a:r>
              <a:rPr lang="en-US" sz="2400" b="1" kern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aware of the pro &amp; cons</a:t>
            </a:r>
          </a:p>
          <a:p>
            <a:pPr marL="542925" indent="-542925">
              <a:buFont typeface="+mj-lt"/>
              <a:buAutoNum type="arabicPeriod" startAt="6"/>
            </a:pPr>
            <a:r>
              <a:rPr lang="en-US" sz="2400" b="1" kern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test covers all fungi!</a:t>
            </a:r>
          </a:p>
          <a:p>
            <a:pPr marL="514350" indent="-514350">
              <a:buFont typeface="+mj-lt"/>
              <a:buAutoNum type="arabicPeriod"/>
            </a:pPr>
            <a:endParaRPr lang="en-US" sz="2400" b="1" kern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imaging.cmpmedica.com/shared/zone5/0803JRDALI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97608"/>
            <a:ext cx="1250806" cy="6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2.gstatic.com/images?q=tbn:ANd9GcS1i3iBn1FGdnCZFHmTajG1_0jCrFrlDEikzxULRWC4LGpJL0Sn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1297608"/>
            <a:ext cx="1167419" cy="6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encrypted-tbn0.gstatic.com/images?q=tbn:ANd9GcRCfqJ_Zzptl6AnxnCL2e8yGaDQlod2yyNl6H1ykgil5wnU4NlMEUYEh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97" y="1297610"/>
            <a:ext cx="654713" cy="6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xtww02a.cardinal.com/us/en/distributedproducts/images/1/140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6" y="1944766"/>
            <a:ext cx="1440159" cy="6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croblog.me.uk/wp-content/uploads/Aux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1944766"/>
            <a:ext cx="1268234" cy="6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0.gstatic.com/images?q=tbn:ANd9GcQx3xwgm-wzzjuv4-lxyFTwefFZ4jSn4Bqb8dhi6B_MXCU3xN4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80" y="2625758"/>
            <a:ext cx="1140200" cy="5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QYmP8A0pIVolwNlHHFkfj4ZpLKmJQK_z3ZUSGPZMHIJ1bAG_XZk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85" y="2624082"/>
            <a:ext cx="531035" cy="5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ing.cmpmedica.com/shared/zone5/0803JRDALI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80" y="3273828"/>
            <a:ext cx="1250806" cy="6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6639400" y="3381840"/>
            <a:ext cx="596899" cy="52378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4" name="Picture 4" descr="http://microblog.me.uk/wp-content/uploads/Aux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93" y="3304034"/>
            <a:ext cx="1268234" cy="6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3.gstatic.com/images?q=tbn:ANd9GcS0tNm-yJTCwQZokhKz1gFxS3wwp3VWvepnt9F8g1IEB7q-qdy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6" y="3975906"/>
            <a:ext cx="1082087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004048" y="4353948"/>
            <a:ext cx="1480438" cy="27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AutoShape 6" descr="data:image/jpeg;base64,/9j/4AAQSkZJRgABAQAAAQABAAD/2wCEAAkGBxQTEhUUEhQWFhQXFxsbGBgXGBwYGhcbGhgaGxwYHRccHyggHBslHhcYITEhJSkrLi4uFx80ODMsNygtLisBCgoKDg0OGxAQGiwkICQsLCwsLCwsLCwsLCwsLCwsLCwsLCwsLCwsLCwsLCwsLCwsLCwsLCwsLCwsLCw3LCwsLP/AABEIAPcAzAMBIgACEQEDEQH/xAAbAAACAwEBAQAAAAAAAAAAAAAEBQIDBgABB//EAD0QAAECBAQEBAUCBQMEAwEAAAECEQADITEEEkFRBSJhcROBkaEGMrHR8ELBFFJy4fEjYpIzgqLCFlNzFf/EABkBAAMBAQEAAAAAAAAAAAAAAAECAwAEBf/EACQRAAICAgICAgMBAQAAAAAAAAABAhEDIRIxQVETIgQyYUIU/9oADAMBAAIRAxEAPwD5UniBWPCS+RwWJIFHqQLmph3LCDLSV/MgMG/UnR9aW7QFgsAlCC4D/qUT7RBCwpRSn5Ws+nUvHLJp6RFv0M2KxcIRoGqevQQFjMqTyrSpqEFrf1RWUAA5gaMzkm+jGjQNi1ZEEHK6jfp21ECMbGtp0dhpqXHhqYi4J07weJAUoqLkKao6uCG9IXSpsqin5qCoYF9WFWaHnDJbDKBmQ70UDlHY1gZPqtBeyjEcMzDmq6mQm1Op37QNM4EkFR5inI7OAVKF2GoeNJKw43cOOU0Pkd9IcyuFMyl5q/pLEnvU6UpUxD55I26MRhuFHLKQVOHUVN+kkDy0jsTwcKnBBBCUpqXu1gNnMbUcHlscrpfTQfv5QJxHDhBclk7ith+8FZ3ZkYhPBk+IpJCglIu7klqBhufQQ1HC2SkS3UnWhGVWyjD2ThiTlKGUTd2Af/duenekXqwy0JqwGoS6n6Pa2phpZmzd6FcvBABgX3LfMf2Gwi+TgEj5qFRsNep2ixWMayX5nJKtNLUHqIpxGJLKKXGbRgQRsC7xPlJmpeSGN4IpQ/lsaqYe4tCHEcBYqzKDk8uUulzfu20bLB4IqSM6mYVAWCSGdlB6GLpmCQSVFLEtVyxFrejw3zuIVFGOR8PpQXSqrBnqGaqn7v6QTKw4CShSjZ2VUXqcp1NLNGgmyUoYApD1Y2Be4UeukArLEggJAUVFw9rV2gLK5dgcRYjhctKnS6cwKb0rdgagNuTrElcPLFiPr7iG6UlTKNSxo3agA1apiz+EJAykJ7l2IsOnl7wfmryLQhly8icgzEm/U/t2imbygBiBclqk7dhXzhjiOFTgSUgkPXmfzY2HVhFSsCtleJQJDkAPS7OKO0OpJ7MgKWojmNQCSVEt9NdInIxFCEpOV7mhJO/TrEQy/mSEpUKUsxr7N6wThlMQ2gdxY/ykn8tBa9mH/DpFEkSwMof5Jh0PK5NXJuPSDyXq5SdQUm/nWMxhUgqBmeJNapZXKnTmWst5ejwSOOYcEhQLg/pRnBp/Mogn0EGjITYlZVQICh1tF6cGAmqQ52YAQAmUlVV5zslAr+7CG+HlBOZXMMoJ3ALUrGlpBW2B4lIchIcbfYwo4mxTkaoPKW/O0OiGZ08qqkpU+W3MNRXSBOIYYqoWzAu9gQdR9oaLoD7EmGSlJdSc1LGn0h1KASxKZct9+dVbMK1MI5q2NY7DzcqgQWsQQWI8xX0h2nIyPqHwzhCEmYygo0AVUs/8jDKT32hhMUCrK4ciyi5bcp1fv5xk8T8UDwUs8xZfmXRkppRAsS1ySfpDVHFAHBUlZShExSWYB0pzEN8rpKVC4qp3jinjdj2q/ofNOQhI5VWSDzJVpyksT/Q4IfXVUmbMMzKgocFlOT4dquk/KofcNC/GY5Ez/SGYdCXFjRthTKbsW0Ee4WZkar71vofNta3h+FIWzQpVL2+UVUxeulAPIGseoQm4RmFBzJBUKWciK8LPc0UAG5UpsOpIfmL0HrBZUVfIFzDoCzHtWiRqomp1MSlCtjJiriHB1r5krSlSXZk5QodcpIHnFvB+HEJUpaEGr8ySyWa2b7UpDESVAOl6ULVAJ/SC1bfSKcUl3SoDNVgopSkEWChmJZ6w0Z2qZpRaJrmEsKXoHYdg1T3ED4lK01lqStrpNFNuFpLNSrwq4njJiCcykpKQAgoyKTMFzmSFEpU5VzUHS0UT+KOApSZWcAklsswEfqC0kBj1dqjWGjj9mf8AC6fikhKlZFIBcZSo85evKbDrCzDTHWKAF9nPS5+WKcTiM5KlZf8AlZq/4ijC8TGVTF1BLJepTmoT3Z4fhQuzR4bFBJCpi5fN8uWW6iTRyB1HcwwGNAZsyujJA3ISkWZ6l26xk5CwkjMCwY0LG1XHnBiuIKBUsVWQEpAHKlLvbQBgL1ckwrxJsHJs0ctZUHADXAe+j1YBJylt9osQVeW6nY73uG2hL4oKXKqkEzJjVADZglqbJDXJAsDHKxCFDxA4lS3CUi62S4qbWcvYNCvD6GUvYwmYKUQrkSFKL8qSSdy5gL/4+hIfOoV+UlIcaAqDsL0DmCZPEVBAKymXmQVJTUFScwZ6uTVgBdiYHwnHZTlCgUq1zZietX6GMuSYziqtMA4thFuQnL4YPIAo8oAvXU3eF/8AAWcpJId1AqJ840pxaTRK8wf9LBxp+qulwDFMuTLmOrKi7fy26PDfJ7QqSApWLlsyDalEOD5xLFLIQGIBJBJuAKsCNjEMNzEczJF3LMPKnSKZs7OslLuBVJFCl2pv/eD+zMtKyUosnmT0WkaP+pPSIyjlLFlIbXUHeISp6gSVMqWpLpGvYdRY+UWLQCoEWyhP7+tbRR+hVoU8awoSsKCOV3u9NibwhKK0pX0jQ8amZQkaPVj+XEIZZcmnZ+kXjpBVkFEgse1/3hqvFTFZiqisqUFqUSlKU07Ae8BYWUVLfI/QAn2jX4PhNM5SXDUWBZntfzMJkmkFiFExYmFTMacpuzCtNIJVMNKOCe0ODw9OUBIJUDRRNQGLJOlABW1YoncLNSpYSP0uzjpmcP6RPmmLRfhsYUUepYF2Abbff1MO040ql/MyQXUoGp0NtSoZUpFAA8YeWkuwrod+9LGH/C5GI5UiWsgErBUClLkMCSpgwqQNTAdFVil4Q8m8UUlHOoABTBLuwCjmDZg9SkGuhioY1qBZSsCqC5Sev8zVoUnyeF+P4TOmZUkABKWDly7klXmT7RKZwNS8gUsulIS4F2dizmoBbyidRuy3w5JKqFXGyoKCiOUhgoTDMF68xr5GohNOU5BblFgau0axfwobBTVuofYwPP8AhaegMAlQd72PR6e8UWSPQP8AlmjMy6kPs9dh9Ib4bhpUHoxsQPaKf/50yUoZ0KBuMyfoTQmDUKQkZludcooT3NzfRoZysjLHJMnOwxbmNRQLBdw1la71vZ6QGvDBspFRZzV/UPf2iasQUF1S0y3FEAErL6XZI7h4IGMKkur5hRIDVNXZVywa96xP7IVQsAnylD9RIADBnAFyHD1/fWKJPFiwTOZadGo/MFKB6KCWeGK0oLuHIuMpzB/dvKE/EJ6C4CbBqkgjplisXYtMlieLKmKUtZdS72DDQAWAGjRfxfHpWUK/UUg/0rsodUn5v+6FcwtQt3itCmr7aNDUgF0zGPzRIYggBlEPUh2gVKXUCqg23ghEwweK8Go1OJWAgSwWQu52UaJL6h4A4VishUiYKoJKWu1lAbtdvtEsJi0KZJfKUBCnuKllDsSDAXFJZM5RSKhszP8AMzFjtr5xOEUkUk7YTNOUmUlT8xL7AtQeUefxqUqWFvlUEkNcaOOoZ4ow0kg89HDPoOkHjhSVJS6nISE0IqxOp7xrSFoQ8VWozDYkH5hZQ0U2l/V4HwWFXMOVCSS9GYV8yI2WF4chNgPX7xecOlNGKj/SEkdHAt5RnmSQyZ5w3BTk0mSMMgJFVqSnMemaUvNDqWxSG+UJLErJFGLBSq2sxeFstJolKEy3cupTsAzqY0T3bziUjCqnumWXZudZIdyxVuQzsLsBvHPJ8h4xtl/gpWsBKJhNQyTlLu2YpcEd7Q0PAGH+o1agAqLAblRP0g/A4YSkpQkqU1MyjU+ew2FIYplOXJfb8MTbrSPRxfiR7kK8NghLHKAOgDQfLkDX5t/zvF88ANv9TFuFI1v3t1hVGzsUVHo6XgEvUA9YsHCUu417GCE36fggqUsFhrGoaTFyuHhJchz1+naIowdTShhwZe8DrIEbiCM9AUzCpZlgG9CBW5YekJjwvDqXzSkJNGUA3QWt3jUTCC319r/l4Vz8NUl4ysHFS7QhxHwnKq8sB9QS9dlBt4z3FPhFTHKtmsCKBtHFvPWPoklLWYjb81imZKALE32DEeUbnJCS/HhLtHybE4aagZJiFUDBQ7XCh9CzwhxkxTJBD6gm/wDiPtWMwKTp9j1AjF8f+HUqU6KH2Plp5R0Y816ZxZPxeO0YIYhJNUm2hiJmIZmVQQTj8KUOkhiDZoEnHlBasdSaaOOUKZCbNGShOwBEVSiwqWMXzZYJADOB76xW6R+l+pMMqJ0PU4ZLqqwO8MsIoCvzP+O8H4bhQutUsvo5zfUD6wX/AA8sAMgkiodWYd2eOVz9gAsNLUTQPWrUDdVG0HlFQEgE2ZK3PnVz3iM2fQpzkuHyjTViXYUaAxjSrMkFgEhyKAggursNO8Jt9DLSClzEvVqv8pJLgPd2FIBx+NKQljoQGBJJNySemnaLcKB4aSQ7oZvIX769oHny3LCpowqQ50GuYmnWkNGHsooOtAAQZi2S6iohmqTplHnH0rgfAhh0ZVF13XqAWbKOibPq3SO+E/hL+Hyzp4ecRmAuJYr6q66Q6mpLPqa9xWEyO9I7/wAbDxXJgwIzMNvwARatYBvACFsuttI9xC9XpEeJ18z3EuVfneKvEKBmDlrgxJMx76+wgrC4N2IIKepvf2hloRuzzD8XQQlKSor2KapJpzr+Xq2sOPDUq21TdusKP9ORVRBUT8rfQ+f1irEfF+WgRXdIf26QzVgUmh7iZyki3b/EVy5jvm03pp1jIz/imcp7B7UqPOLji5yg4NRVzCuwqaNIpQDEkNpq2xiK5aSMxIJbQwo4fxA0CvWz/loum4pjRgHY1H48KtMfmGycQ1FMHt94mZAVUaef+IUzMSAeVWYUej+V9OkE4TGDct1f6weWwqSL58rUP7+sLMbh3Zx+DXvDGZjQzpNqBhT/ABAk1YV33aA2BtMy3HuCCcgmy0ln/NDSPns/ClKilQYg1HaPruJp5/Sn2jGfFvDXT4iBVq9v7V9Ytim+jizY01aMdPFWHn3ilchzUe7RZ41niGTNUm/WOxWedLR9C5HAUVKJBOUmwG5KiPaKDiytKkoLAks1khJFDSpN9oCmYj/WlJVVSkJSt/8Ae9PcRDBTQAZZ+bMt+gCFD6xyxx+wJ1pFmMSUeIHclDluoAJ9IqlTUhKAf1IY9guKFYlyTd0ZKXTQByNXZ6QMZRcEFxqRX12iyRl2aqTLlKQwDMLihPpGg+AuEIMxU0uyVMh6jM1T5AgDuYwuGmLQeU5no3fSPsHBsP4UhCE3DEk6miifMkws3R3YVyY4xLKITuPZ/wCxhJxNx9IYYvEBIcbecJ8bjAau/QQiR08qBpqWY7xXPXR28wIpnYty3o9GPWB/4lVQSfLTtBeOybzJBuJmlJ7dekU4/GqUjKmlrevpAqzr/cxCWuri+t/3aCsSRJ5m+gQ4Zr1NWJ3OorSDcHNA5QEg7kZj6l4jnBuzn88okpDW1/Lw3BC/IyPEcOF35e2vlpFeDWoE5TYUev1pE12Y3+kVhTA9Py0K4I3ySLxjCk2Sa6Ub9oI8dKrpI6gvTtQiF4IJG59oJQjL94HxoKzSRBISLGmn5tHozgcrkXoH8gBFS1hQoH/N4r/hhQn3hPhH+cmvGqdiSCNDT2iQnUGU8zUBLgwDjUlmBcadO20LcygQ5NLf5hHAZZUPjiysNYim99KawPiZRKC70Jpu8LsNjCkkpDHUaG9R1rb0hjLxjpYF3Fe+vvGqhlNM+bcWwZE6YhIoK9gT9zHsjAoUC6iCk5adNfeG/HJJ8bMLlA9j/iM7LmXaYlFbF/WO3HLkjz837tBsnGKM7xBUBYVXVi4B9BDGWVFS5iiwL263+sLMMh62D+sFqnjIwNdRAb9EkyuWqpbya8HyC9VeopAmBQXfQ1tB09Is4gBTGnAZXiT5eoCn9ATpH1BOLJSGszGPkHw5ivDxMsPdTVNnBj6bLUSizJ+v9oXjbOvDOokp09Z15frFU+boKdoHn4hyOlGgNc02hujSkV4uXV/wxKXOZIeK1rcittIpVMb7nr+WgXQgWqY1bbavFaSVHobmBpk8AVNt6sw9oinElqAtudf7RuQeLGJpXWw1iGdtTf0/tAicaxHJ5hX7ERRP4nlLhDjRy3fSNZuLHMtP81e5imYlywtClPH0/qQR2IV7Ujj8QyjfMNPl+rF412ChupLJePUzXFXgLCcRlTBlSpL7EsfQtBWVtWjGPFMxAiKNj5Ry1gXb0/eKVTq7wDHsyUX6aQFiJUHZy1X+0DTxCyMByCxbSJnDLSMyXyC9bdW9BHeEwJO8EcLVmJSr5SCD5xOhk2hBx3DqmSitAdTlwLswdvb3jDKSfSPoWPWfDLFmCmahGUNfenpSEWFRnS6jkNiCgLf/AHAmrHbvHTglSYmbTTA5Ex2SzHawiasqXPR4Ekzy7OdoJlqJCnIoNoDVM5AjDYspTUWoO0WrnEpe20CIBMsKIuogDdtY9WtRt8qYw8S7DqZlhiXf/iXb2j7BL+RxapHY1A9DHxTCKYU3tH0r4V4sJknwyedAbumyS3k0MWg/AfiUh3hcp67NYXgvFKZ4BmTqQsihxXSsUKmu8UzJv94HmzKRJsKRZOTmUlA/UoZuzufpDhQAA/On2hTwgPNHRJ92H7mG082FPv8Ag+kEogFfYH80gHElh17H8NSPWDppv3Pf/Lv5QDihS1BbYaD6P5QLC0L5v72/f6QJMTBsxPl/mn52gacPz7RrEaAZtohgePTkUTMOUaGo94sxSaQplJr5CKw6Js2nCuP5zlmgObKAbyI/eHyFhuVo+dSlNGl4ZxAtWFMaEan2ipaa/vEJc94mZnSAErmpr0jsDOCZjtrHi4FmFrQkgC3j5MszhoylB/8AcH/eM+JyUhIdqChc9P2hvxydmWsqBLJy1sWH3MZjHh1CoDJFD+dYtipkszugr+HyqSQQpyXHbfaDBJOWgZzU3YQNiZgly0gh1zOcm2VNkpHepP8A2wKucopYEpOwo4MHi2SS2EYziAZITYBktXv5x7KxwAKQ/wB+8L5OEKjlSC8OJPBKHMSHvl/vDyUIlo43LoFl4jKM1DWg67xdw7icyXMCkfMKjr0bYxYvhaQGBV7QPMwRDFJLg6/eFTizPFKOzfcM4qjEI/lWPmQ9R23EezS2rCMDISpJzleUJNTqNmI1h/gviBKgBN5dAtnB/qGh9oEojRl7GM1fpA6lekETtK06WP8AaA8UGAZ6X7aj94nRSxlwD5lnQJHuT9vaGs781/BC34aRyrVWqgB5B/8A2htNR+WhZFY9ACxX1r6U7desCT0+3p19jbtDCal/vpUj+3nFU5Acn0+n39YUzEuIlsxd9X1ttAk1P59vKGmIRV6/jQJMQ6S9YABXOQ4MKQKjsfZoelEKZ6GW3f0pFcb8EpHCDMFNaA0Wi1EYBpMLiIYCZGew02GEqdC2EYvFayAepMDGcYHxE8AOTCtmYBxxTlQSz6ntUgdWeMrxD/qHW30EHzcX4k01oC6e4NfzpFrIJJLOTVw+gdujx041w7Oectg/EMWpSiuhD1BFv7NTyjzCJzqCUAuSG/2jXygaeyaX1Bdw2hh/8LYWhXuWHlDT+sB8ePk6GmHwqUWFTU94tCXi8p0N48Ms6COHk2eikl0CTJDloqODOtBv1hihBJ2bWBMZNp+esUi2LJXpAOKwuYdBpt/eFeNX4dAL9Kf5hnKmkE7fvEcWhMxJBv8AnvFIy3s5540Q4JxUhSQeZJNQdH1G0P1pCkkpNLj6EdNIxXC1FE4JNQVAEHvDTh8zLMdCiylEEbEuAW6FqxSUaIXTo3XAJWSSButTNrt9G9IPnD2I+sUcGfwJOa5QCe5LwXOH55MYhPs64dAM1NPo/X8EULl5mHnW+ze0HYmXyjqT5VH3/wDGKcPKcO9z+e8TZhZNlCoYU+/2gP8AhxYCjn94crRU/nS8UeHWm8K2NQlmSYUcRkjMlXcfWNTi8O4rrCjiUnlMPB0yc4iNKfrE0iOMepMVIl8lTQbLmQvSqLfFhGEY+LCTjeO/QDXXpHY7iJSnlDkwuxKBmAd8t+pPzV7/AEi2OHlk5SKMCjmSo2JYPb1jS4LBhSXJLubJd4Ty8MfDC3cZmKW5W0U+0PMNjPDDHMSeYtRnsG3ZvWDklZBtXsyS5ZzBJJo16MPONrwtkykNRw4Gz6xl5acw8RQ5Uioe+yRqAfasH4HipSDnrVydK6eVobNFyidOKSUtmjQty+kXJnOH9oUyuJ5iE0y3DQbLV+vTT9zHG4nZzCFKYfXvCvGKoYN8cKs+XeAuJKS1I0Q+ASSkEBi9SVDypAAnXPSLsEsJmoOapLNoXMdipYWkrlfM9R9abxdR9nPKbUtlOBmBU5Ga+h2YF33jpC8hcihJY7VuDFmBwmWZKXuhSiG+VgoM+tjFOBlEpJV8rgDqenVoqzn7Z9V4arNKlk3yV/4/4gpYgPgv/Slt/wDWg+qQP/UesGrT+7xzzR2Q6BMQWSe5+hiEpLADr9HrFk4PlG6vz6R6El/P8HvEm9hj7B1SxXesQCKmn5WCF37ftHJR5wljAk2S4hXj8M6SO8aBaKFtoDxEmkMhWj503rHmZtYjxVBlzlN+ldB0dx9WgSZgSpSgAogh0kAm9R9u4jtjFVbZySdF03GgGle1opXjVEtRP5vFKJKksSCCDRwRp9ILlcJmLlGaEqZCkpJanMCwfeH4wQrbKsLVJKnzSzmB76f8gD5mLZ+BXJIM5D5jy81HYElhV6wy4XgF5pYCFAEuXL0F/Zz5xreP8DE/CpnFaEFE4oIXyJIKAQQWJBzU+0K8lSoFGS4His6VIOlUjatfJ2vBOF4Dip+ZcqQqanMQVDehIqob+8TwvCpkt2Qk5iKpUMrAH9TtqKGD8BxWfICkImLQCoqKUmjkAHQ1pEJSUZWidGWxcpkpSWoHPVR1p6AdIW4lxQkE6NtGgxuGKnUL1cChbVqQiVheYoLZnu7izx04pWrZWiXCsKqZMSBypupWgSLmG2KxJzOlwBQJ2A3ivD4cyUJSaLnl92Qm3/JTeQicyW7hq+0DJtjRbL8BxElaUroCWJ0raB8RmylQSSlKsqlXAPWBvCIPYv6Q+4XMAxM2WqqJhNC9fLsSIk4pbH+RmaRiGmIUf0qSSegUDHs9apU+YE1ImLHdlGC+KYHJNmSwCwJbsbV7GLeK5UTCsgnxUoUrLcBSQ7GzkvWLxkqJydsLwahMSqYl3EtQbT8rAU8sUIFk3pqbmGHC1FcuarKESwkBAH9Q/wCRgdEnO5AY9b06CI9MEez6F8PuZMn/APNvQD7GGpY+h9YV/DMtQw0ospnYEi7FQLb3hmkgkhJduUnQk3boAbwkzojKkBiqh5+9PvEo8R8xB09dYsT3/Hjn8lYsgRzecETMN/ppUSHUVBq0CWYv5m20REp835qIvmTwZN2yqs73BFAQ7nlsYUDlQIEteg/PvFYlk2Hmf2EFYfDFTFW9E7dTuYOThLq1b6EwYq2O02fPPiNS5Ss0tKXNzkdRYPTen0MZ88bnqSWmEKSXLNVJuR2LeSo+lcd4T4yCA4N0q2U9D5GnrHzXkCnWhQUCysjMbgug03tHXBI5MkKIy/iDEAfOSX1ANPSNB8PY4z0zEzJaapukZXNb7NUvBnwtgsFNQcPMYrUCULy5VgEvmBqCsBxdukC4XhKsLOMuYhySKgggpNiEgvqDWzXpAk4sRRRZwkyfFSpKloUQwSsUZgzFq7+cPviAhWDTLSS5mFa9uWzkb9aUJ1hFwzgxSoGYsOk5kOCCQXGVjsdesG8YVPQ3hB0pBK7VfoalgDTvEnJ8tGpl2IkBOFkJASlQzDMkZVOoEudSHSm+8ZtK1MM2RStXSxB2NA56xo+KIHhysygmo6g0NBelITzcKSedRQeic4IeinbbTpG5N9itFeMw8sodDlKlBYOqVNVBbWh8mhecIhBdgSal9zq38tWhhIC08p+VdctAoXY3uOkL8dw+YpRUlJzAt8wqNCmtukOu6KvQdx7gwVLlTpLkFCRMAJdC2AcUcIJFtIAxErIwPzAAvq73I/aNVwKQr+DUFpAVzsbu9QaG7vCD+DWpDzUlTEfKmocE3F7WgRk26EfsVzVAu99nEHJQCrOkspSnSSSKigBIox/KRaiTlD5RR8vIXc6nsHgIoUkqBAYpKhoKUOri8UuzXYx43KzZFtUjmo5G1ffzhRjg8uSogfKUsT/Ishn7KEPMKomQS7EBVLixa7vAUzCmZKYBlJXmLGhC0gHIb3QOUuRCwlXZmSQc8iaoEBsgCQGCE5gXGjXHlWB+DYNUycyCEkOXILBiL9T6Q94JJyYdUwpTMSQnMlIqkAkKoW5hQwy4fwxEtapkt2UOWlgasNfWEnl4mQ+xGK5EoTRCEhKALJTQGwuf2ivDlmYBio9P1ZQ/kBFCxQvqkneCcO/+npq9mPbrCRbrkx1pHJQDOWEUTmGuagTU/U+ceMQ9KAHRj3r+dI9wc0FUwLPMSKg6AVYWNvaPcRPSlIYJKiXqxcs+twGNO8I5JjpuzxKuauo18o9lEKmfqKUnlFwpTVDHa1NYFl4qmbYH/Dd4LOGCUJtYFXc1Jd7OfaA7aGdsJwrkpdKq9BR7BybwdIxQz5AkkkOQ6Q1KuYAmY7KBkZVG7VNehBLVehi/BshKZis7KJScoILGxSpmdwaPGi/RRZAnE4Vdsg81ev6Y+efF3BESlGaoLCFsGl5SAWarttprGw+HOITcgklQzK/Up1EAJdTAmvyqZtVHQQx414CgZSlJVmScwQHYgC4emp3oI6YyQs6as+OYcyMyUjxgQp0qJQGIrRg4ennGh4Bi0zFLWSSt9TVk2o/mWgD4p+FJmF56LlE0Wm3Y7dDBvC5ZVKQvIjxN6FXcgVqBYsYOVfU56oYJw+RQKSWWpTpJcIrmdL1Y2YmjR7On0HKVVYtce0SXhloEtRUhQIzAipSWYpUnQ1MU4Nay5OYA1BIYl/y0crbBZfxLBZ5XIojV0t7Bx9YSS5ShQTFDplO3V4cpmglKczEu1hbR7Wf0iQwpJLhLgtUgaCMpNmqzOTJniNU5mGXqxNiO8F474dVJw/jTloSp2lhLqWST8x0yhj5GGvB+FS8O65jTFPRywR2Dcx6x7xDnKnYEJSsF9DVQUOg6RbkvAd9A3wtNWZSxMDczONsodu70IhOpElHKoGZUcqCUVqBzCut41+DnoVJTlCXTmBUkEZuZ7Huz6iM3Mlolh0SHVmNVFUw/NqAGA2EIpfZgo7gmGE7EIlpUfDBOZiSUsSSH1csPWHHGsAUzVeF4aJRcuuYot0CHLjy1iHwjjp82YrxCBLQnlQlAloBOoSBcAHrWBfiLCeKqpCUAVUaNq3V9oo3ujaRZhkSQ4KzNVqJctMtAB0JDqI9IKl8CkqkLVKBSoEZkBWYFPKQxUXCgb6MqkKuEYIAZpYUUHl5iAlW5CH0a5OsaD4KnlMxctYopKQaG4JBT1cN2aA2Z7BeD4FQ8QiUsFTcxYhZFXDMklqltxE8UFoUkKQQlxmegANO1+sErmVWi4AW3VjQhtwBCTh3G5niFKVkpcDKatViCm7bEecRf236AjTTsMBMK+ZWUcoHmaBwHL2eLQolIUhKyQfO9QQ3f0gafPJSchTnY5aXOoqWB09BHrlQTnoRUqdrMATqXhccuSHshMGSYqhqkNmDGoULU/mPoIpJBKXTW4JNQHY9PWseBZKgqjEqCTY1D0rZxQxCXLBAJzbHpfQ++0IlTGjS7OSCxSwbMB1u3o1YbYXiIByqS7BiG02vWhLEaQtw8jNOQh3GcEkVoEly16P7QXxApByhzldL0BIqytxX0pFV+pnLYMmYxYE5QaefQiJY7GqShCVLJCxypBow2A13B3imdM3YEg3fzPf8AGilczlzBipPKnMP5i5ZIqQ5dy/aBHTF5DXCkGUgrUG8NRltQ5hmJ5gHABegNXD0pE8Cnx5fgrUElJzIKlZUoe5ACXeu4vAilJKHyjMLkm4AbKBQAOfpAaV6ZerEDetat7wzlxphsnN4tMSoyFlKgf1GWlYuaZ/d21hPjcOElpasrCr1dW4J1q3aLvFPikpSlKASbud7sNekCY+QVKJLpQwroQ7/XaGc7deBW2NcDNJQoK+YEMSARUipGv+YhjcyvD5ubKAp3qXckgU1NYjw+Q0tTO163P2iniCzlUUuSA338oTkukDYNjJOc8gUVJfKxYuOpENBKWAHQ5YOwBDtWsLeHylIKvEI5djQuN/byixPE5yifDDpBZ3ZyAPvGT8Uax3xDABRCeYIIGYpBOUA1D3AtDT+DR4CpQCijR+YZiMoIXRQdrdIWhS0hJWpfUJU1GL/j7w8wDqkTEPqKO5O1/wBodS8GM3h5KZMtSVOQCWIFSGoGH1iniUkpAKFTUlhmyKFVHUgg9IZccwHP4aSxy0VuS1em0SMklICgxYdQ46wifFsBRw5agk5ys5gDzkEppagEDnCeJzJCVB6GpbfQh4MnrdbEMSbbnbZong8ccpllIGUkAhhla4As0Kpu7ZqA8TKYJDu2/wBhF2FWSsUAbUBh6vVt4tny89yEjcVc+Z94owsp3GUnIMxUKsNydonKTsJbi1BK3CWzEBy92q3nGewHw+pE0zFKepYa11JMafxVlwp1JcMagdw8FyOHoEqbNnJUsWSASAkkXO52i8bapGrYnknKDlGZVbO5I7WPaPJ8yqMwdTGjdTR9rO0TOK5Wljw0sCeV1AE9S5NN4BxOICEyn1SQCBbnUHao1hUqtBeieKWZlS5IqzMMqQKDetoKmJTMzEE5kMSoAcySHCtjQ1gATACquoBBAIOp7XERRjAkHw7guRrQf+Sfdn6RuN9muxz8MYgpmEzcpCRRQer0ZxswgSZjUkzXKSXJDg3d0gFVXdq0gjAplpVmdQCh8rMkO1mqkXNdxCoTXmKBs5Ds1jDc6QpfjiKFTl7dNveApqyCQA9X6OzfQRHiOKTmKCTnblyipJ6ithFOHxeV/FTmBFGOUgjd7Bi8Ko2FhmFxLnKCeZ3H1YbtFZm5VlLZdwS7vr2+8eo8JR5kFBe7vb2Nv3g3DrVUoUgJFSVS0knS5t6xqT0AFxUvKaF3H53iWDl+IEpVeha9LgHrSL8StCzypZnzHRXVtIhIwcxypwoKTyZRYOzWeg73hKe0PHstlkBa1ZkkmmUfpaz6VgeYeUitSSTZxT7RIy8q2cFZABb9xWtYBnzecpaiXBrt/mNTq0Z9guNxhWFECxFg2jEH77iIyDmDkp/71lJYdAYKlzlB/DlpUQauWLMPT949RLk1zJUFPUeIn3zVeHvXQ3BM00/DhSL5gQxBDM9IYcLmiW9TmV0cZY6OhUSBsbiAqqq5aO0AyMQoKYuHtWOjolkb7/pj3FA5wtT5nBDFnUNzs0eSnUtawkByVKNCf9x9hHR0PbaYy6ITsTlS5cgkNXXtpHvBseSmYoOkkZTlN7Fj0rHR0CLpWA7D4tedJuxY5jUg1IfQtrDjF4l5KpYqhRzV0IvHR0XTYX4MmJ6j4wBJykHajklHYgxGVg88qW7uMwSt61VmAymhJB1YUPSOjoaKD/qjpFQTLCSoH9Vg2o60u0VyFKSslSimzvzZbsafMHet9xHR0LHaYMmnoYp4l4anUElBN0DL7eW0C4jMhR8NWZExsiiOYFRq77aR0dCxWxmvrZfxQmXLAlJBUKrU7KI/qcFx3hHgpfiJzLGfLuW8ybtW0dHRWRMvOICpaVhKfDz5WDuCxGtw5hhhMTzIllib20Km9aR0dCvsw5+LpIlzkmWeVSRy7FhC7BTWBzE2ZIBNSdekex0K19xkDSsNknjqrXQgPAhwrz5kw/LmeOjoouh0i4TyTlSAB0FfWAJ3D5QUXNdb3jo6BJ0GSP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8204" name="Picture 12" descr="http://www.natur-server.com/Bilder/FM/001/000741-Steinpilz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80" y="4407955"/>
            <a:ext cx="994504" cy="4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6" descr="data:image/jpeg;base64,/9j/4AAQSkZJRgABAQAAAQABAAD/2wCEAAkGBxQTEhUUExQWFRUXGBwYGBQYGBwYGBgaHBcXHBcVFxweHCggGBolHRgXITEhJSkrLi4uFx8zODMsNygtLisBCgoKDg0OGxAQGzQkICYsLCwsLDQsLCw0NCwvLC8sLC8vLzQsLCw0LCwsLCwsLCw0LywvLCwsLCw0LDQsLCwsLP/AABEIALgBEQMBIgACEQEDEQH/xAAcAAAABwEBAAAAAAAAAAAAAAAAAgMEBQYHAQj/xABBEAACAQMCBAMFBQcDAwMFAAABAhEAAyESMQQFQVEiYXEGEzKBkUJSobHRBxQjM2LB8BVy4YKSohYk8UNTY7Kz/8QAGQEAAwEBAQAAAAAAAAAAAAAAAQIDAAQF/8QAKhEAAgICAgEDAwQDAQAAAAAAAAECEQMhEjFBIlHwBBNhMoGRwRRx0aH/2gAMAwEAAhEDEQA/ANGS+v2GIz8D7H0PQ0sbg6hgfSfxmlvi3z5HNI3LdsfZWewP5wcV26F2hHiePCCdBO+SRH+fOmvKtF0tcOt2LFT0VSNxg7RAxS/EaX8GgQYhc/Mkz9Ipxa4bSoQHSo+wgjJMkk9Se9PaUfySpylfgM9lWIWAEX4gPCCeinuPKlzRBaAiFBEHDdz9r1o6iAB2qTKI5QK12g7hRLGB+J8hQCHApG7fUbsPQZP4U2S4bnxkJbkwoOTHU+RpxotqJTSP6vijOc9KNV2LbE7/ABTR/DTxEwuqJ9Qs121wtwCNaoftEQWk9CazjnvPLtu5qF3WdLjKCApJIAc56QSI9ahOJ9sLh2RFzcPVwBcUAgAnHr5mun7LSILJyfk1w6FIVSLl1ttR2H3tPUedO+G4YIDtqbLEbegrGOV+1DWzr1Fmi2D0Y6dlU/ZHpvWj+zvtfbvHQxIbozFRkkwo2LdMx5UmTHJLWx4SV7VFnii3WCgsdgJP6UWyGkz0pK8NbhfspDP5n7K/3qCWy0tB+FtkCT8THU3z2HyFIcXxa+7OlgxMqI6dzTm7cIBbc9B3J2FMuE4cC4eyD/y2H0po12xJWqihzw1rQir2yfU0pQroFKx1rRx1kEdxFN+VcH7oNPWnaijULNYCYoSO49K5eQERSNvhgDMn0/5raML0Tifh+a/nR6R4gT7sd7g/AE1l2LJ6HD70letKwhhI/wA27Ubrmu1loLVjQcKVzbY/7HMqfIHpRrXEKTB8DfcbB+R2NOIot5AywwDDsf8AMU3K+xUmug+muiorguOOoopJg/A+/oD+tSA4lDgsFI3VjBH60HFoPL30KE9eldBnNJMyMNOtTPZhNAOF8IyR2oUa0LUKS94fumhQpm5ERc45SGCO75jGdR+6ABgR1NG4bhmXV7wqqxOnVLY7xhajOE5e6S9yS4GChwgJkmBkzjOadNzMrbY+Fhp3ACnPoI/Amul+0Sa36pEhwRkavCzGY6EDppmnKH5Hsd6b2ONRlE4gAEMNsdxj8RSykEeEhh2B1R5iNqk+ysVSDIDPlR6Cdj9e470hxXFBYC+JyYA+zPn1MeVCrYW0lZ3iOJVBJInYLO57UyHELpa/d2XCztqyYH0pynBav5uR9zv6joPxqL9seJ91w8zAVhEDaUYIPLMgbkmKeNXROV1ZDcx5o11lgOXIn3BVtSpk22bIDIdyegpjxPPbaj3boBIZDpOm2WbSdW8qPXeqNx/O7jszXHYltMgGI0iEBjpHQU2t8aSGA+EkEgnZjgkZ/Oa74Qj0cUozuyw8+s2nUFLiagFLKurqgwDlSdWDHU9KqF9SpggA/WPxp296MQRgiVJGx+1PXAqPuef40uRJaL4U/wBgLdNP+X32DeEx4SD6HBH4z8qjAadcFdAYEgGD1mD65GKlF7LyWjcfZfm997UOUuDa3cBIcnwwHQjO7HUDGI6VYuHsaRpmSTLN3PUmq17A8yt3rRI92LiHRoSYgKIuZySc5k7fKp7jbo0lcHwlmGrSdI3+u3zqGT9VIENRtifEX5E7CSEA3Pdz/b1pbhLJUHV9ogx1GOvnSHLLUsWKhYA0oNl6L86kRSydelBgr9TCqtHQTt/kbxUP7Qe0drhANYJPYekic1mHO/bG+7nTcKCTOmZMx8QB0xgGAOpyaMMUpbA506Rst28ifE6r6kCjlxjxDxfDkZ9O9edf9SYEtqOo7nHcQfM+Eb+dPuF54wKSxMGSTkfFIkdcx9BTf469zOUl4N6cRmuLVE9l/bYXClu7qkwN1IgRqdgQCvyPSr4sR4SCOhBmpSg46Y6aYBSb/wAxOwVj88f2pUUlvdP9Kfix/wCKVAfgDSTjalQK7XDWsIJoCgaEUDCX7qurXGaVdQdwD6iaArtYz32JPw1s720Pqoo1tFUQqhR2AA/Kj0KNsCSBNCuxQpQ0MhLFWjSq9/iIgiI6Cm3MeBW4UGxLSSOsdx1z6HzqQA/5P9zTFuMBuW9KzBMZyRnMAVaNt2vAsqS35Gz8G8zv5jP5ZHyBpK6wXLEeQMSfTV4vyqVPvPuqnmTJogsAyCdbHdmyFHkD1rX7h/0Q3v7mBqKDcKGbbrrnVA6044bimTOuXOzwjiPuqdKwKfNwNtAWAkkgz8JJAPiOmDAAJjypG5wpABYHIBKloGekwyhh2O/ei5p6AotbGPG+0Fy2Ji23qjL+Vys89q+fXOKjUwMfCqgrbXvAJJZv6mP0rReI5RaYAM7oDsbltSv+3WhA+pqI517BeAtaYOQPg0hCf9hBKn0bfvVsM8MX6iWWOVr0tGQ3PxolpyD+P/PrTvjbBUkdjB3GfMHakeG4Ys0CSTMCCdhPTNdj3JUC1w2P+M4jW0sdwNipMlRkwACcbx3qLv5A6/4frtUzxHLrmmAogwxAYEEARqAmRpIYE9JiofiwZIbBAAIoZuieBrwNTRkopo6GuQ7C8/szvMvFJAkE6fIfaJ33gb9BO9axxdpVHigKzeIx4mAIhZ6CfyrLv2YcHdPEK4QlActEhSADmfhwYn6Vq3M0BgHYR69TH5UuT9aRLqLf5GHsxwzWvfWySy6gyOSCxBGcA7SN8ZmpbiEOkxOx232wB86Y30ayyXFUaSgRx18unmPpTPnF63Zu2+K94yjCONLMpQz0AkHfcxielSacpWgp8Y0VP23uOEbUy5YH3YhUUBdNxYJLMZYZrPuMwSBqaPtRpn9B860z2i4ZX1PcaPdlwisVVtGQXE50as4B2GJFU/nvDvc8Q8awVASR4bUAPckTkeKTFd0F6TlU0plUY0UNSt23/SRn5UhFSejtTskOW22dwFIBJgEkKPmT0ravY7mSuptFyzqAcnVMKNZRtioJ2zWEIaun7OeJKcUhCkzgnooIJI2OkGAJoSjyjQr07NnFJj+Y3min8aVikkH8R/8AYn5muNeR32vngU1CgaBtijRQMFoChFdisFAoV2KFYxya4BFdigKwATXa5XaBrGTcK7Ya4CvUAZPrii8vsqoLLPiJAPkDml+KJVTjJwI3k9fSjIoUBZ+EQT/eq8nQnFcjhH16frXVQf5+dBEOSfl5CiNxKr3PoBHyk5pf9DWkcvW5MeUfNt//AB/OnJGd6RsmT4SDpye8nuKXXNBhQyucIpOJtk/aQAQe5EaWHkRUZbDHWHJS0MMigwv/AOVIz7phkj7JnzNWC4kqw/pP5VG3HBRY/mLMEZAJP2vvKcSo/Aini2LKr2Uj2k9mrCXAzMy6gzEAjCAwjqNLBpJGJ2zUHxXKzaU6lKsyyLaukaFYE3FI28JxPetKs2IlbqagctY30LOWtEYuW5zp6eR8JiuK5f71WWzLeEkXQF0KGPiIAEOkdMHFdeLPqmceXDvRlfEWNQdkRogn4iQlroCQAG3ifLaoK8mav3tFKsxa6shQgNtNKMFA0iAM6hmf0zWOL4A4lrZJyfFBXspxg42E7irTXJDYZ1ohNNLWbRwYxv8ALvTheG3MjHbuflVm9nPZhrrwXthZAlmhWAYagCOu3Q7ioqFbZ0uaRcP2W8AyB7tyANOotkQDICk7EECfpVn/ANXtu32yJ1EaekEjMxsKSXlfuh7lrpumNVtdlWAAdWIgDb0pblQtITqKg/dLAn1bqcdBUpOLuX8Ebm2oo7w/MLl8OUUqpwsrqMzknMYis29puaXVdrYJK/CQW1FiCMsZIkEDbEjFafxXNlVG90pcqMAKVQepIAj0ms+5/wAIhZrtzxBoI0qBB+JvCGwIBwZx1JM0cEqfVByY9Lk7KueelgVvA3BmJPjBiB441R5dcV08c5Kw7qsgam8QBIzqIGRvjOAaacwsBII+RGxEYOYORTjldlnaACDBOGCnGVgfaafz8q7ou+znnBRVoi7tk7w7Hudsbx12imTiKsfNLbEKPCiEa/i1EMVAbXGQSRG0CfnVduJHWoZEdOGfJBVqX5ReCsCWODsBInz8t9qiEU1c/YXkLcQ4bwaUcaluRlGnUVnrHTuQaROtspk6o2PlV0vZtMd2RST3wPF89/nRkab7AdLYH1JpxwtiFUfdAAiDgbDHlTbhnH7xdUMC2hSQDkb/AKj61w32NJ7X+/8Ao5iuMKVK0UilsYTigaMaJcaBRMGoVwHFdrAEuJciAo9aVoGuVjHaFChQMUnk3H3rSarpBX7KMY0L1K7lQB0gg9hVg4Hmo4kTZBgYKwNY7FhMKOxzNRPG+z/vHBVghB8ahtUx/wDTQKD7rzIx5Um6FWCtb/d3B8OnE+hHhIxmCfOuyXCW12c0ecdPosC2XYguSB2J1MfMDYDzNOf3deoXHfxn6nAqC4P2mCtovZO2tRmO7jYD0j0qbXiwcqFYdIuKZ8xBqM1JPZaDi+gnE8GWZWXSCJIYHQ09On/FKJxLj4woPYiJ88Gq97R+1QskqqsAikufCVJOkKgO436f2qu/+uluHQbSaWOldUuQJAhyTscmR5VSGGckrRKWWKbou3MObJpMuoWYIB69j1PpRuUX9Vr3ippMkFruCBtpHQDHSqLa5peF9wiqLjuEI92EUKvw3cLGkEHIM+uKsvIPaYX9KujhyTFxgGTBhn0iCpnGRinnhcY6ROOVSltkvftNcH8RCtoZVgYef7ehwRvNMgzLOPCc6FU+6/3XFB1I28xKnqak1t+Mtkqe+5jZ6a8x5rqYJaYO+5VWySDERuADvUFbdIu1S2RHFcvS9JCWS8+EhTpED4mGoeXX5VW7XsYHcgll7N/MBJ+LVgN1wQGGM1omoTohXc5MjUU8vX5im3FcIWmbptr1Ve3TUTmfIGnWWS0bhH2Kxyf2V4Phy63r6FiMCQh0mQV0nxlvT0qZF62FKWLQCz/MdIJ7kDGn0InuvWjNytUNt1uNAOlzo1b9WBYxv2qWsWEXcamGQWOoN20/Z/ChKfnsMYrZWON5XfuGUd9KkaJYwW64YQR5CAKlrHB3ltgBUDD4lbSDqO+VO1StpJbOYyT5zMfX8qHGqGgfaBkMNx+vpQeRvRlHyiONq6AS1tQAJlXBx6Gq/wA24W4QYRDcKlmt4lUxg9I0joetW6/YuEFTpdSumR4T86SHAOQ4Oi0r4YJLOQFjTqOAKClWwveqMT4xHuNGnJIGBMtgeox5VNcl9nLzkBdAthl1sLoABByDuBkdR9kVpHD+zHD2jqS2FzM6zGwxncGMikv3b3YItK10AKnu1YIoRQSWcEQPETBHeulZ1XpISxvp9GZ+1PCJbACIbStqZkLrckqYkMMqNhBicfKpXVJP6YHyrTOYez168NtTEMSkKSrORl2XJbTtvsdhVV5nyW5ZuBLqpaJBYF8AKB8W5gnp5xtVbT1YMcnHdEPwSqHEgSDI1CUMAkhhv0860nld1rNtGvW1CeE3UwpVWyrRIKDMY7bVB8kRbTB+HdLlwawxkA3AUBAthsqSdQB3OcVKHjyyxoJLWTBQqSFLD3tpndpdlwBHfzouD6JyypivPL/DaZtIqnIhjdHijVqBMAsQNM+dVW7zxkYFWdG0nCNAVeijqDuSJ7VK37y62dmFyL4KyzIxC2+mpSoGIJ/pqq8xvhzM5O4JUx1xAAAjaslSoEEpS2WTgfbXi0wHZxOzKCYjuM43q1+z3t7rgcQYacwhCxG+Dgg+XzrI1uFdiR6GDTuxxBkeIiYmG6dqm4Ql2jpcWumeheE4pLq6rbagDB6EHswOQfWuuk1T/wBn/CW7lk3NRLglWyQ4z4dQmGHmexq1lSv2jHnlfn1WuOUVGVJlFJ1bFjXNVJi4eojsRkH50dsZMDzJpKGTs7NFe7pgGSx2Ubn9BSfvS3wbdXIx/wBPc134ASASepOSfWjRlvoNNz7i/wDdQpD99/p/OhW4v2ANhfcDS1sW1O7pgTuTPY+VOiQ6QVDgjMgaPX/4prY5kQLYZ0Yk+NmOiFJ8OkRDMJG29HXiGJfUv8NT/C0idQzlswOnanavwBenVlZ5zyY2vFa1FGOXbEHse47H5b7xd6+lm0TcHiOexM7FsbmMDetBW6XUgrg48UnB8oifQ1mXtrwfuH8RJIkhmyIn7Pd+h7R2Irow5HL0SIZcfH1xKbzPiAzk6Vk5ntjApgt0qcHrmOsGj3rgJn/I8qasa6p0tobHHVMt/JeLN0KrBHPi1FmKtk/wyHnwhW8UYq9P7QEBXEsmgl006rhVVB1HwglCSAW1fWs19nUmVjfdvsoThWb73WB1rUbPJbCWX4i4W1upIZ26hfAkbtGB2pc/FJORzQUlOSjodrzwMoIL2Z2YEFNtkLYJ8ulU+1z17d0+4UkKxUrc0H7UMznGZz0269Z3hOYK9lm4dwt4hv4gDgkGR1PiZVGw3Iqmc54pxegs5d00a7hhmlpMmYBxG5ER3qUIq2qKOTaTbNQ4PnVnFtrh98w8VsKQQQBrABA8AJ3zjNI8340WmXXaMArcW4plU1HSuveQYOYxisrs8Nhbx8UPDWyT4mWCVmcg9D/VvT7lnPWZtOFacF3OhU62BAkLpx8qH+Ok7D951o14qrgnq27eY29RTW63hRWAmJKjYxgMvY9aivY7nS3Q1sEfDKROlTB/hAnfSAM+dS9m3rAD5BOPr07YFczjxbTOhS5JUGt8XpQA+InM/aHYMOuOopxZZRnUNXYmI+sU14rh11zBdtwogP8APoR60X3DH+YWj7kHT/1HIalpMf8ACJM3lxJGe2fyoeIiYCDu2T9Nh86iywUeEqn+whPwlZ+Yooss+dJf+oy30LSB8iKXiamPlu2gZNwO3qHPyVZj6US5zRTI0Mw2IhYjzEz9QKSPB3D0Hzb9CfyoDljdXX8T/YUfT5YaA3NQo8NuPKdI7CYU1mvt1xrXrrKSABnAIAIGQCTk5GB5YrQ+J5ZcAJEP5AwT6AiD9azX2ouKbpMmQY0afD4Qka8zMyII6fKuj6dR5aIZroqtu+1tgREghgexG0A4Pepi3zQC0R8RgQ7wdMg6vdrupJIE9lFQ3EGTtEb+Xb0qe4Hhitkkh1ukiwgXa5qhzqIGdI0mM7iu5M5sqVJ+RjxPFsBGpIgA6AyyAM/EAMBoxULe3z1/wVJ8VaImGLAMQp2U9GJnvj+9RV5COm3nU8pX6egk0tZuxTYCnNgDqY+U1FHWy6+wXOmS+q7aiATAJMiMycjatdEnOsweygVinsrpXiLRVpEkGUBjV4djMjNbcqQAOwioZ+0JGmhvc4ZTvqP/AFH+1IJYCn4R6nP/AMetPiKIRUlJm4o4rz69v0o60xvlg8CQsrA06vCfiYGcelObTGB18tjQaGX5HGqhSfyb6UKSh7I+/wArGl3Ys0w8GDAB2XqdyBOBtSNz3gZGREldWkaittASR4gF8RIzvUfwHC2rSm4H0QNIuNqkrJxcQiZnYCpK7xSMbaWtSMxJ1kGPDMqwJ1Keu3UV0NV+SEXba0h5bu3HVA4GrdonTuQCJ6Rn1rOv2hcPevKpa2Lao7LbgzrEBiT11YyYg4HSr7wl8oxXSx1PNwM38vHhCY8Q6nOJqN59dS+rA6lW2W1yAHcgeBbQz16HvWx6ndaNkbUfyYTdU/nSvCcA7sAAZO2Dnz9KtvG8INCs1v8AiwSyKyqNI21RlXAwVEYzROHt3Cx9xaf3akQVlzbZtQUKGOZiJ3xXoqKW2cj+pbVJDrl/KSiKFBaTbOoKSgHvAwFwyAp/pcVKWuIe5xBtMBduOzMxAHiVQG92wyonHi3yB3ptwCPYtB3L2g3vPe3LZDW3bICFdgw3mMRTz2t4p2toGvPoOkkJZCDSFGt5G4GogjqemKnOVuhYR8/Pn8lP1+7g6txjwghGk6SSRiRJkbSO2Cc25ml5i5tqjHVIGQSSSCJO0z1x6VI84uLd9ypUgsh0qCoVgS2hgxyDqA8JyIiqnxNw9TtgjP0+s4pnLyVhCx4ebNq1eHVBBaB1EHEadj2600a7JJPU5puGoaqk5s6YwS6LBybi2V1IbSdJydsTk/IGtt5ZxJuoGRdI0qNZ6EqC2kdTmsI5BbVrttXnQzAGImDg6ZxNbzyHgxasIiFim6BtwpyB65qf1ElxQsIVN0PLKADHzJ3PmaVmigVwmuPsuKhz3/GuLcnrRBXVUb0AigNcri0asAANZv7V+zT3eJaJ0FNQuGMlSoOrq25yRtFaRSd5AwIOxBB8wcEHyNPjm4OyeSHIxc+zbW303NIuePSpIgm2NRYk4KGnPNpsaD7lVIulgfeSGchWJxKmAY8sVdebcjbWNKrpJ93hV0W7MAmZyWMb/iJqqc34BgqoBbZhINobatUwSDpLe707GcCvRhlUqOCcJJ7KdxN1NvdgHMzggTMDp+FR145ME/Waf8XYK/EpAJJA3iCQV70wdc0MjOzDFJaE6UtigqU/4KwsjV3HcY6nbAqaRWTpFp/Z/wAsNy6rBm8JyBgHsZ6gCSflWwmoX2T5Wljh00rBMnJ1HxQcGBjapquTLPlIyVHKKaPRamY5FAjvQrtYJzR6/WhQ1V2sbRC8dZR0htTqwDMbcMWz4QD0M/LNKovuVZLUsQdRUmWYmAJ+IqsRsKQQMkWrdvQq2zN1iCQ4JwMxJ3mOppPml87w9sNpB0jS09GDfCgwN42q+3rwSSX7ji6UUqru6u4BdQC4k4g9QoOBkUhxN0lhbkjScksv8RVYgMOuB2G/eKVbi7dwl1XXoUS1s6iQW+GZgmc52kV3mVlQysiFtESwHj8Z6A/MEb5pk9qybTptFc5j7HaZIbxA65ClWGSSAM+9nwgnERUbwXFXLdwK1tb18uLxVQbinUNOgADSkLmcxPWtCF92uEFVQl/A0yzW4+IfdE/lUTzfnK8PrtgG0wR7g0ogVlGBnByxk+lNDNN+l7FnigvUtDPmtse71uqWGugiGUEINJi23hyuAZEHG9ZjxnM7lssmqbZDDRqY6dRhjBPhYmCRkZzVrte3l5dVviUS8uvSWbxFVggQoImDJnc7b5qoe0TWy02QBbJbSZ+LbJG4q0FKKpi1GTRDM8YnG8gdY7eVJXXnJknqZmaKxomqlcrOtRo5R03ovpR7SZpRiyeyPAG9ft28+I40xIPQtOyTvW+hAoAAAAAAA2AA2qj/ALKuUC1auXSBrcgAjPhEHtiZFXmoZ5269gRXk5FJsKVIooU9aimOJg0dc0NFC8QqMxwADnbp54ogONxCLu0AbnpPb1pnxXOktklxFsYa5Iww6R9M+dUjmXtiGcppAUHBX4p0hWK7jac5+VMOI5il0kygywbT8Pu9AZdQJBaHB+vpXVD6a+zjn9S10aWOZpBLB1gwTpJGciPlmoTj/bK2jMqqrwoPxGQSwBBEeYyD12qtPzN/cW7rgaj4A1pgGRQrEuyDcFSBBqk8y4gFgymRAEEaSsdMb+R7U0fp4rs33ZSaSNgT2j4e8jKWa20FYGSQYwDG5HSO9Mua8nS8payyOSSApAW0gIGsxvqhRB7isks80dTIbOcznI2J6jyqb5N7TNbuK7AvBWdRxhpaMYYzv5Cisaj+hjNSf6v5HHNOSXlHjDBXAckHUobSTB+6xHTHSoW1yu4yiAWkTAyYmBgZ3HatjN+3xdkGzAuMQY3A0nJO3TYxImgnI4ZTrchSYDENj7OwGxmMn86H3tepbDGDv09GX8p9ln4gtoRl0gfFO+zbjJ8t6u/s17Me5uAuGlWOkmPg+ziJBn/iKuSoBsI+ZO++5o9QlmbLpUdmuA0VVo81EJwmK7XCKNFYAWK41GZgN6T95Oyk/hWBZz/NqFd1v938RXaxuXymQ73IbAxMgmCCRkmOgn+1G4q4NKDVbAvAiXVmJedsbCOvnTk8KdOSHZRnAjxRiNxj86PxjtCe6FrTMHVHhIGABqEddpqrktASdsiRYt2tS2tajUSxXLeePug/2pe7eOq2zKCjOoXwEvlcHTPgI3JzRjxTq3i8Dhhr02x4lnJAOSsYrl3i2RjcFxQmr3ukIw1ow/hhjH9xE0bs3FxO8SrzaNows6feCDEY0ny6xVb9p+biDa42ypkn3bgZGIDjMkjBgRvB87Xw1lQhaNGqC2kyknInV8iDvVa5z7KAkaW0+KQW1OknUTIyFnHring436iUlJLXz58Zn/G8pzNq9buByFQAMrsCftArC9PiIk96r3Eqykht5yMfnVm5jy63o627hUnQSYbST9JjEwJ2qt8Skdfl1rql0LhdsaNRIpQrRktE/wCb+QqNHUJotWP2S5O3EXggHnMSMEHxeVMeE5W7GPDJbSJYCT3HkOp8xWs/s/4L3HDybZe65MH4QqfZDNHUyYUNvWk+KsW09Fw4PhltoEXYeZP4nJ7fKj8RdW2JuMqDpqMT5Abk+lRnFcUyj+LfWyOyAKfQM2pj8gKb8KyZayhJ/wDu3NSz/wBbS7egrk4N7YeXsSTcwn4LbH+p5tr9CC5/7fnRH4i4QfEq+YSPxZiPwpK3aU/zLrt5Iuhfrlj9acrbsdkn+pZP/lNakvALXuRjcedRm8QOwa2PUyEqn+0PMWfdiwE7kuJOyiScx2rSx7vun4VU/b/lqtbDoF1DUdYgEQBAPfqQTtHnBvgnFT2iWWNx1IyriWBO8/5vTvkBLXF0qpaRpLAFQQdiMTIkRI70wvW2kAiJiO5naPWnXAoFUyNRMACdERkux6LmK9Lvo5Jajvsf37g/d2t6V/htMop0uSYJZ9/DgYwcfOs8Q+evY9II6Cpbj+OMODqk+EaT4PdgzHmJA+lQV27O+fOpZXWiv00W9sJqzTzg+JKHBIO360xBpa1UEzsaTRrv7MOYh/eKxGuAFk+IINkUdpmr5WU/swRTxIJDSqsQB5REnqPIdQK1Rn/pb5wK5s69YsHoEZoax5n0ohZmwFgdyd/SjeIY8H41Kg3YafL60UMT2H413xd1HyJrmk/e+iisA7pP3vwrjKfvH5ACugN94H1FFa5HxiB94ZH6isYMqAfrQNwASTj8T6CkeI4gRAzSdnhTMssLv/UT28hR46tg5bqIp+/r9w/hQpbQv3B+NCh6fY1S9/8AwjeL4BS2kBg14gu4eCAmx0k/DmlbjaP5sAEEnTJwDAA8zjNN+LsC+jXbfu3Vl0orKVbBIdQcQSZE53pVr5Krce2yiCvuw06dMwdXQECfpTq3p/Pn9BlXgLa4YLblbjSniYNDMysvhtkEyoMzTRteskllSFNxXgoyGdKqIMnHcRSvFTDXkt61uRrZTpcCIDSd/lTt7OpEVmJAkkHfIMKcnYY3plrsVvl/QkeH94GHicMMFiqhcSFgecelctXGZQrWwztIIDiCOgUTG25mnNgeFpULqjAWBthdu1F/08MytoRdE+PSNecELjApboZtvRnPthymGY2rjNhmuKQCyKGEyR8SiR0qjngSp8QBGDE7g7CvQdzlFpl06I7EMQ31n8Kr/NfYzh2bwkySWKSANRwMhZB7CrQ+oT0xPtuPVbMcPBamhASeo3OMsRjb9DT3l/ILzsAEYT3U/pn5fStQ5d7BpbvKS0gQTG+D8M9j1/tVr4Tl1u1lFztOSY6CSSYozzxXQyUn2VLlnsxCrNmGCgS7R4vtOAokT2JBqxWeVGAHuYAgIg0KIwMAkn5tUk00VnAME/LrXO8kmNxSEuH4C0hlbag/egTTma5XRU2McFyuOe4B+VGim/D39cgiI/zNYwcKpHwj6Uz5jwdp1CvbVlJyCpfp8UD8+k0/GNqBSd6KlTA0Z3znk2j3oVLeuGJuLZJIlxoAUnxGDErtE1WPaThGS6VaCBoBBIDnwDBOygFTjzG9bJx/Ci4hBBkgrqHxKGwxXzjPyrPeecm9wrXFuOupSTbKm4CEADORp8LHaD94ZrvwZ70ziy4GtozbjLi9AwncnMn9KYOKkOLtmeo8vXrn5Uz01TJtnRi6ElFObK9f7VxbR7VZvZr2bPEnT4hhiCPFkREjsCRJ86Sq2yjfgsX7Or6WiWCO7GAqqIBY5g74EH860lbUwzCWI2Oy/wBIH96b8o4VbaBUwqAIonEx4yPnT0zBjeMVyZJ29CqJ2gvkaKh33jG+89a6qxUhwOSBjeuISRnejg0G6k4ArAOCiX74TzJ2H9zTbjOapbwJd4mBEKO7E4ny3o3BWwwFwmdQ1Cex6n9KbjSticrdRO8Lanxtv0B//anLGirdUzmuzQbtjpUqBQrtClDRGraF26AREpOCpVI6KQesztXOGCai9sjRMe8k6cYgk4J6QKSTggAk2irjrbtg6QBMiMrPbzo9iyW93Hvl1yZKhgsTMg4X1FXte5LjJ+P3EuL4oMGRB72VLKxBFtYJgTsTI6HtSVziWFsarhQ4HgUtIgkoOpExnrUonClXOqHZZ0bgQxkkg4kbYprbVkuOQRDeK4sksqyYKeZmKPKNULxlaYXhgCqm0jhWPvH1nxAmcsDkLAnzFSHL+OFwIC2p2DNqVSqEBoG/WOlNrKglzbm22jU5MEtMx326+tHs2NRDDWCGkEkhZCwYAxBqct9lVSHdy8WOm3k9W6L3jzpaxZC/D8ydz50i1kIAqjUdzmB6k0LitHjIVfuoPE3lNJrpGTa2xmvFueIUIQUWRdWIgtswJXO46iIO80+N/tEd2YAfIU34TgRL6hMEQpMgDpPc0fmXH2+HTVdYKuchZiASTgYAAP8AhoycbDBNoUmdyT5IMfXrXQQBhWHy/wANM/8AWrMAm4BMwYP2XKMDAwQ4K+tKcHzC3dJCPqIAJEEQCWAORtKt9PShYaoc+8HZvoa6Lg8z8jXekzAG5rqNIkHFAwA/k30rhJ6KB6kf2pHj+PSyBrOWMKs5Jgnr6Golfay00aAGJIABYjMTBx2nYUYwk+kK5JabJzxf0j6morm3tLY4YlbreIRIVZ3nSJJAkw30p0ec2P40PJsiXWMjcAfUEViHtFzpr912YkS5Y5mMQI8v1qmLHyfq6BKXhGs8Z7a8MgUsbvik4VRAG5MtntA6inNzmfB8QhVnlGGdZKQCBuTGiQQR3jyrA73GnYwT1bMkkzPr0+VLWObMogMRJkjdTGwIPbNX+zDwxfWbNzL2Isuq+606RA0sSQVEn4x4jlp7Z8hVV4z9nN04RCDH2mVk7xqGQR5g9POov2c9rr63rUTdf4I+8CSYJP2ux2rWOXXUvgN70s0AlAwBWdp7+u1LJ5Mfm0BU31TKDy39n5B/9wQqjSJDGT3CjfbGREjFWvl3LrNhNKa2LNL3SILCRIxiIAGB0qd0W1O6z3Jk0cXVOzA1N5ZPsekEV1PwssdBtFHC+Y+opK5wts5IX1mKRPC2s5j0NT0G3+B3oNFa4BufluaRFhYEXPxpPi7iIh6EjDEE5746VlG3QHKtjhbykhcgnaRg0146+G/hKZJMvHQDofnUPZ4pLlzT71CFUMBbU6iSc6e+SM9MVBe0vPDwre7tC4uAx+EamJYw5YFiIg4gTNdEcOyLzckXbh+CWPEPCehE6vXy8qR4jndlTBuWx8QAnJK7qRjQIG9Ztzv28e4gtrsNLEnxElYzJicyIiqza5kxuA62wSdUyU1TJE79460ywXuTG5uvSjcuI42xb3cZEjM7zA+ZBA9KbnndtTpL2/swDKEzvBODFZBzPnxY29OSiKhYY1lSSrHsRA+lO+W+1JJC3iXQTAxOTqMY31Rmj/jo3OXdGv8A+oJ5f9woVQP/AFha73f+wfpQpPsC/cmaWth10gHW4B8TYk+cUlw/DPZt+BNbswLprwCcEgnoPxoUK4XNnUkC5wBBjWxnUQTkiY8M03/dQLiKhX3jL4y06io209BmfpQoU8ZNr+f7Fqm/nsIpy0BmUBAScaQQwUnIM98Zo/EO4YWx4SGVRrHgcEDwoehHf0oUKZzfJIENpt+9DhrFy2SF8VsSdH2vIDvXLPG6SC4YH7pBJz/nyoUK0JctMSbcbaOcNa4mJFzhyTk/w3n/APpTfmfJLl/T75eEuaZ06rLmJEGD7zEjcelChUp6ZTHK4iFz2fclT/7fwggDRdjxPrYke9yxbMnMk96Frl92xLKOHDEAaRbuFmAJIA/i7SzH5mhQpo7YZukPuG4W+5m+bekfDbQMM93ljPpUmEmhQoOToyRmvt9zosV0ghHR0Igamt6hLH7swsdYnvVO5XzJ9Zl/E4AVwsuGwISfL5YG1doV6WNJRo5nu2x/zPnhDIyhiCoX+JENqUwSN3jVgtJ8Jzmqdx92WYxE9AIA7/lQoUzNhd7I9t6AahQqZ1D3l3GNbfUpg7T5RVp9jOcG1fRtQWWhg3wFTMqSJK7kz0ihQqkd6JZIqrNr4C/buLNsDswjIPaTv6ilzbB3UH5UKFedNcZNDQdr57hf3dfuj6V1tK9BPYDP/FChQW2GTpWNb3ExnSsZM46b5OJqpe2zXNDFSQvu9WqNiG8SzMZEH5UKFdOLTRzZnbcX4ozBeNIcuzEEk+JTpYk7HG3TaKNz7nL8Qy3LjKxKwFg+AKTCjtJLHc70KFdjY8MceyEZicUUvBoUKmWDIx8selHVz6/5+VChWRmOoufd/OhQoVQja9j/2Q=="/>
          <p:cNvSpPr>
            <a:spLocks noChangeAspect="1" noChangeArrowheads="1"/>
          </p:cNvSpPr>
          <p:nvPr/>
        </p:nvSpPr>
        <p:spPr bwMode="auto">
          <a:xfrm>
            <a:off x="307975" y="59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8210" name="Picture 18" descr="https://encrypted-tbn2.gstatic.com/images?q=tbn:ANd9GcTjiAzWrHbe-EyB_LstE9V5TqCRGR4iodg2TU6VNV34xXLlxCe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07955"/>
            <a:ext cx="1008112" cy="4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www.geschichteinchronologie.ch/med/merk/merkblatt-zahnpaste-d/002-sehr-tiefe-abrasion-candida-parodin-plus-RDA25c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69" y="4407956"/>
            <a:ext cx="1180756" cy="5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/>
        </p:nvCxnSpPr>
        <p:spPr>
          <a:xfrm>
            <a:off x="0" y="1059582"/>
            <a:ext cx="914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HMM_Signet_farbe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66905" y="172144"/>
            <a:ext cx="1270738" cy="4863074"/>
            <a:chOff x="780982" y="152003"/>
            <a:chExt cx="1427316" cy="6592744"/>
          </a:xfrm>
        </p:grpSpPr>
        <p:pic>
          <p:nvPicPr>
            <p:cNvPr id="349186" name="Picture 2" descr="Candid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23081" y="1403690"/>
              <a:ext cx="1347060" cy="142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188" name="Picture 4" descr="Candidamikrosk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97" y="4083395"/>
              <a:ext cx="1403401" cy="132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0" name="Picture 2" descr="Ähnliches Fo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40524" y="5376972"/>
              <a:ext cx="1332148" cy="140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97" y="2788907"/>
              <a:ext cx="1403401" cy="129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982" y="152003"/>
              <a:ext cx="1427316" cy="1289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2843811" y="4052573"/>
            <a:ext cx="594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attention</a:t>
            </a:r>
            <a:r>
              <a:rPr lang="de-D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  <a:endParaRPr lang="de-DE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Grafik 9" descr="HMM_Signet_farbe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502"/>
            <a:ext cx="62293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46" y="1203598"/>
            <a:ext cx="4169997" cy="367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HMM_Signet_farbe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mallerquestions.org/storage/tumblr_mk886kTNEu1qbh26io4_500.jpg?__SQUARESPACE_CACHEVERSION=1379607539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006"/>
            <a:ext cx="4752528" cy="50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HMM_Signet_far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4212" y="4351"/>
            <a:ext cx="452515" cy="35326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749364" y="1059582"/>
            <a:ext cx="8071109" cy="29523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Hard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facts</a:t>
            </a: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de-DE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yeasts</a:t>
            </a:r>
            <a:r>
              <a:rPr 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endogenous microflora</a:t>
            </a:r>
            <a:br>
              <a:rPr lang="en-US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nl-NL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fungi can be both colonizers and pathogens</a:t>
            </a:r>
            <a:br>
              <a:rPr lang="nl-NL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finding of organisms from sputum, or GI  does not necessarily indicate infection</a:t>
            </a:r>
            <a:br>
              <a:rPr lang="en-US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GB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clinical manifestations are non-specific </a:t>
            </a:r>
            <a:br>
              <a:rPr lang="en-GB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direct examination or cultures from sterile sites are golden standard </a:t>
            </a:r>
            <a:br>
              <a:rPr lang="en-US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GB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conventional diagnostic tests insensitive, positive late</a:t>
            </a:r>
          </a:p>
          <a:p>
            <a:pPr algn="r"/>
            <a:r>
              <a:rPr lang="en-US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patients </a:t>
            </a:r>
            <a:r>
              <a:rPr lang="en-US" alt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 disseminated </a:t>
            </a:r>
            <a:r>
              <a:rPr lang="en-US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candidasis</a:t>
            </a:r>
            <a:r>
              <a:rPr lang="en-US" alt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may have negative blood cultures 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r"/>
            <a:r>
              <a:rPr lang="nl-NL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vigilance is required in the interpretation of superficial cultures , antigen tests, PCR screening, presence of antibodies and/or metabolites</a:t>
            </a:r>
          </a:p>
          <a:p>
            <a:pPr algn="r"/>
            <a:endParaRPr lang="nl-NL" altLang="de-D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9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043608" y="627534"/>
            <a:ext cx="7056784" cy="4050450"/>
            <a:chOff x="1619672" y="1628800"/>
            <a:chExt cx="5904656" cy="4298776"/>
          </a:xfrm>
        </p:grpSpPr>
        <p:sp>
          <p:nvSpPr>
            <p:cNvPr id="5" name="Rechteck 4"/>
            <p:cNvSpPr/>
            <p:nvPr/>
          </p:nvSpPr>
          <p:spPr>
            <a:xfrm>
              <a:off x="1619672" y="5207496"/>
              <a:ext cx="5904656" cy="72008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3200" b="1" dirty="0" smtClean="0">
                  <a:solidFill>
                    <a:schemeClr val="bg1"/>
                  </a:solidFill>
                </a:rPr>
                <a:t>The </a:t>
              </a:r>
              <a:r>
                <a:rPr lang="de-AT" sz="3200" b="1" dirty="0" err="1" smtClean="0">
                  <a:solidFill>
                    <a:schemeClr val="bg1"/>
                  </a:solidFill>
                </a:rPr>
                <a:t>patient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1619672" y="2543200"/>
              <a:ext cx="914400" cy="26642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AT" sz="2800" b="1" dirty="0" err="1" smtClean="0"/>
                <a:t>Conventional</a:t>
              </a:r>
              <a:r>
                <a:rPr lang="de-AT" sz="2800" b="1" dirty="0" smtClean="0"/>
                <a:t> </a:t>
              </a:r>
              <a:r>
                <a:rPr lang="de-AT" sz="2800" b="1" dirty="0" err="1" smtClean="0"/>
                <a:t>tests</a:t>
              </a:r>
              <a:endParaRPr lang="en-GB" sz="2800" b="1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114800" y="2543200"/>
              <a:ext cx="914400" cy="26642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AT" sz="2800" b="1" dirty="0" smtClean="0"/>
                <a:t>Antigen </a:t>
              </a:r>
              <a:r>
                <a:rPr lang="de-AT" sz="2800" b="1" dirty="0" err="1" smtClean="0"/>
                <a:t>tests</a:t>
              </a:r>
              <a:endParaRPr lang="en-GB" sz="2800" b="1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6609928" y="2543200"/>
              <a:ext cx="914400" cy="26642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AT" sz="2800" b="1" dirty="0" err="1" smtClean="0"/>
                <a:t>Molecular</a:t>
              </a:r>
              <a:r>
                <a:rPr lang="de-AT" sz="2800" b="1" dirty="0" smtClean="0"/>
                <a:t> </a:t>
              </a:r>
              <a:r>
                <a:rPr lang="de-AT" sz="2800" b="1" dirty="0" err="1" smtClean="0"/>
                <a:t>based</a:t>
              </a:r>
              <a:r>
                <a:rPr lang="de-AT" sz="2800" b="1" dirty="0" smtClean="0"/>
                <a:t> </a:t>
              </a:r>
              <a:r>
                <a:rPr lang="de-AT" sz="2800" b="1" dirty="0" err="1" smtClean="0"/>
                <a:t>tests</a:t>
              </a:r>
              <a:endParaRPr lang="en-GB" sz="2800" b="1" dirty="0"/>
            </a:p>
          </p:txBody>
        </p:sp>
        <p:sp>
          <p:nvSpPr>
            <p:cNvPr id="9" name="Gleichschenkliges Dreieck 8"/>
            <p:cNvSpPr/>
            <p:nvPr/>
          </p:nvSpPr>
          <p:spPr>
            <a:xfrm>
              <a:off x="1619672" y="1628800"/>
              <a:ext cx="5904656" cy="9144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3600" b="1" dirty="0" smtClean="0"/>
                <a:t>Diagnosis</a:t>
              </a:r>
              <a:endParaRPr lang="en-GB" sz="3600" b="1" dirty="0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2483773" y="2595703"/>
            <a:ext cx="103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Imaging</a:t>
            </a:r>
          </a:p>
          <a:p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clinic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48064" y="2595703"/>
            <a:ext cx="1834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 </a:t>
            </a:r>
            <a:r>
              <a:rPr lang="de-D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parameters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Grafik 11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2548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4" y="87474"/>
            <a:ext cx="6334125" cy="51435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90000"/>
          </a:bodyPr>
          <a:lstStyle/>
          <a:p>
            <a:r>
              <a:rPr lang="en-GB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human specimen</a:t>
            </a:r>
            <a:endParaRPr lang="en-GB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22276" y="712522"/>
            <a:ext cx="8322065" cy="4181486"/>
            <a:chOff x="422275" y="1149352"/>
            <a:chExt cx="8322065" cy="5575315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auto">
            <a:xfrm>
              <a:off x="3109913" y="2774950"/>
              <a:ext cx="2608262" cy="30321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1603377" y="1866902"/>
              <a:ext cx="1737527" cy="1117601"/>
            </a:xfrm>
            <a:prstGeom prst="line">
              <a:avLst/>
            </a:prstGeom>
            <a:noFill/>
            <a:ln w="76200">
              <a:solidFill>
                <a:srgbClr val="712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auto">
            <a:xfrm>
              <a:off x="3149099" y="2794003"/>
              <a:ext cx="362455" cy="407988"/>
            </a:xfrm>
            <a:custGeom>
              <a:avLst/>
              <a:gdLst>
                <a:gd name="T0" fmla="*/ 30 w 257"/>
                <a:gd name="T1" fmla="*/ 78 h 257"/>
                <a:gd name="T2" fmla="*/ 10 w 257"/>
                <a:gd name="T3" fmla="*/ 100 h 257"/>
                <a:gd name="T4" fmla="*/ 0 w 257"/>
                <a:gd name="T5" fmla="*/ 122 h 257"/>
                <a:gd name="T6" fmla="*/ 20 w 257"/>
                <a:gd name="T7" fmla="*/ 134 h 257"/>
                <a:gd name="T8" fmla="*/ 39 w 257"/>
                <a:gd name="T9" fmla="*/ 145 h 257"/>
                <a:gd name="T10" fmla="*/ 49 w 257"/>
                <a:gd name="T11" fmla="*/ 167 h 257"/>
                <a:gd name="T12" fmla="*/ 59 w 257"/>
                <a:gd name="T13" fmla="*/ 189 h 257"/>
                <a:gd name="T14" fmla="*/ 79 w 257"/>
                <a:gd name="T15" fmla="*/ 200 h 257"/>
                <a:gd name="T16" fmla="*/ 98 w 257"/>
                <a:gd name="T17" fmla="*/ 211 h 257"/>
                <a:gd name="T18" fmla="*/ 79 w 257"/>
                <a:gd name="T19" fmla="*/ 223 h 257"/>
                <a:gd name="T20" fmla="*/ 118 w 257"/>
                <a:gd name="T21" fmla="*/ 234 h 257"/>
                <a:gd name="T22" fmla="*/ 148 w 257"/>
                <a:gd name="T23" fmla="*/ 245 h 257"/>
                <a:gd name="T24" fmla="*/ 167 w 257"/>
                <a:gd name="T25" fmla="*/ 245 h 257"/>
                <a:gd name="T26" fmla="*/ 187 w 257"/>
                <a:gd name="T27" fmla="*/ 256 h 257"/>
                <a:gd name="T28" fmla="*/ 207 w 257"/>
                <a:gd name="T29" fmla="*/ 234 h 257"/>
                <a:gd name="T30" fmla="*/ 217 w 257"/>
                <a:gd name="T31" fmla="*/ 211 h 257"/>
                <a:gd name="T32" fmla="*/ 226 w 257"/>
                <a:gd name="T33" fmla="*/ 189 h 257"/>
                <a:gd name="T34" fmla="*/ 207 w 257"/>
                <a:gd name="T35" fmla="*/ 178 h 257"/>
                <a:gd name="T36" fmla="*/ 226 w 257"/>
                <a:gd name="T37" fmla="*/ 167 h 257"/>
                <a:gd name="T38" fmla="*/ 236 w 257"/>
                <a:gd name="T39" fmla="*/ 145 h 257"/>
                <a:gd name="T40" fmla="*/ 256 w 257"/>
                <a:gd name="T41" fmla="*/ 122 h 257"/>
                <a:gd name="T42" fmla="*/ 246 w 257"/>
                <a:gd name="T43" fmla="*/ 89 h 257"/>
                <a:gd name="T44" fmla="*/ 226 w 257"/>
                <a:gd name="T45" fmla="*/ 67 h 257"/>
                <a:gd name="T46" fmla="*/ 217 w 257"/>
                <a:gd name="T47" fmla="*/ 45 h 257"/>
                <a:gd name="T48" fmla="*/ 197 w 257"/>
                <a:gd name="T49" fmla="*/ 45 h 257"/>
                <a:gd name="T50" fmla="*/ 177 w 257"/>
                <a:gd name="T51" fmla="*/ 33 h 257"/>
                <a:gd name="T52" fmla="*/ 148 w 257"/>
                <a:gd name="T53" fmla="*/ 22 h 257"/>
                <a:gd name="T54" fmla="*/ 128 w 257"/>
                <a:gd name="T55" fmla="*/ 11 h 257"/>
                <a:gd name="T56" fmla="*/ 98 w 257"/>
                <a:gd name="T57" fmla="*/ 11 h 257"/>
                <a:gd name="T58" fmla="*/ 79 w 257"/>
                <a:gd name="T59" fmla="*/ 0 h 257"/>
                <a:gd name="T60" fmla="*/ 59 w 257"/>
                <a:gd name="T61" fmla="*/ 0 h 257"/>
                <a:gd name="T62" fmla="*/ 39 w 257"/>
                <a:gd name="T63" fmla="*/ 0 h 257"/>
                <a:gd name="T64" fmla="*/ 39 w 257"/>
                <a:gd name="T65" fmla="*/ 22 h 257"/>
                <a:gd name="T66" fmla="*/ 39 w 257"/>
                <a:gd name="T67" fmla="*/ 45 h 257"/>
                <a:gd name="T68" fmla="*/ 30 w 257"/>
                <a:gd name="T69" fmla="*/ 67 h 257"/>
                <a:gd name="T70" fmla="*/ 20 w 257"/>
                <a:gd name="T71" fmla="*/ 89 h 257"/>
                <a:gd name="T72" fmla="*/ 30 w 257"/>
                <a:gd name="T73" fmla="*/ 7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7">
                  <a:moveTo>
                    <a:pt x="30" y="78"/>
                  </a:moveTo>
                  <a:lnTo>
                    <a:pt x="10" y="100"/>
                  </a:lnTo>
                  <a:lnTo>
                    <a:pt x="0" y="122"/>
                  </a:lnTo>
                  <a:lnTo>
                    <a:pt x="20" y="134"/>
                  </a:lnTo>
                  <a:lnTo>
                    <a:pt x="39" y="145"/>
                  </a:lnTo>
                  <a:lnTo>
                    <a:pt x="49" y="167"/>
                  </a:lnTo>
                  <a:lnTo>
                    <a:pt x="59" y="189"/>
                  </a:lnTo>
                  <a:lnTo>
                    <a:pt x="79" y="200"/>
                  </a:lnTo>
                  <a:lnTo>
                    <a:pt x="98" y="211"/>
                  </a:lnTo>
                  <a:lnTo>
                    <a:pt x="79" y="223"/>
                  </a:lnTo>
                  <a:lnTo>
                    <a:pt x="118" y="234"/>
                  </a:lnTo>
                  <a:lnTo>
                    <a:pt x="148" y="245"/>
                  </a:lnTo>
                  <a:lnTo>
                    <a:pt x="167" y="245"/>
                  </a:lnTo>
                  <a:lnTo>
                    <a:pt x="187" y="256"/>
                  </a:lnTo>
                  <a:lnTo>
                    <a:pt x="207" y="234"/>
                  </a:lnTo>
                  <a:lnTo>
                    <a:pt x="217" y="211"/>
                  </a:lnTo>
                  <a:lnTo>
                    <a:pt x="226" y="189"/>
                  </a:lnTo>
                  <a:lnTo>
                    <a:pt x="207" y="178"/>
                  </a:lnTo>
                  <a:lnTo>
                    <a:pt x="226" y="167"/>
                  </a:lnTo>
                  <a:lnTo>
                    <a:pt x="236" y="145"/>
                  </a:lnTo>
                  <a:lnTo>
                    <a:pt x="256" y="122"/>
                  </a:lnTo>
                  <a:lnTo>
                    <a:pt x="246" y="89"/>
                  </a:lnTo>
                  <a:lnTo>
                    <a:pt x="226" y="67"/>
                  </a:lnTo>
                  <a:lnTo>
                    <a:pt x="217" y="45"/>
                  </a:lnTo>
                  <a:lnTo>
                    <a:pt x="197" y="45"/>
                  </a:lnTo>
                  <a:lnTo>
                    <a:pt x="177" y="33"/>
                  </a:lnTo>
                  <a:lnTo>
                    <a:pt x="148" y="22"/>
                  </a:lnTo>
                  <a:lnTo>
                    <a:pt x="128" y="11"/>
                  </a:lnTo>
                  <a:lnTo>
                    <a:pt x="98" y="11"/>
                  </a:lnTo>
                  <a:lnTo>
                    <a:pt x="79" y="0"/>
                  </a:lnTo>
                  <a:lnTo>
                    <a:pt x="59" y="0"/>
                  </a:lnTo>
                  <a:lnTo>
                    <a:pt x="39" y="0"/>
                  </a:lnTo>
                  <a:lnTo>
                    <a:pt x="39" y="22"/>
                  </a:lnTo>
                  <a:lnTo>
                    <a:pt x="39" y="45"/>
                  </a:lnTo>
                  <a:lnTo>
                    <a:pt x="30" y="67"/>
                  </a:lnTo>
                  <a:lnTo>
                    <a:pt x="20" y="89"/>
                  </a:lnTo>
                  <a:lnTo>
                    <a:pt x="30" y="78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auto">
            <a:xfrm>
              <a:off x="4948238" y="5029200"/>
              <a:ext cx="196850" cy="339725"/>
            </a:xfrm>
            <a:custGeom>
              <a:avLst/>
              <a:gdLst>
                <a:gd name="T0" fmla="*/ 112 w 139"/>
                <a:gd name="T1" fmla="*/ 213 h 214"/>
                <a:gd name="T2" fmla="*/ 90 w 139"/>
                <a:gd name="T3" fmla="*/ 197 h 214"/>
                <a:gd name="T4" fmla="*/ 64 w 139"/>
                <a:gd name="T5" fmla="*/ 181 h 214"/>
                <a:gd name="T6" fmla="*/ 16 w 139"/>
                <a:gd name="T7" fmla="*/ 160 h 214"/>
                <a:gd name="T8" fmla="*/ 5 w 139"/>
                <a:gd name="T9" fmla="*/ 123 h 214"/>
                <a:gd name="T10" fmla="*/ 16 w 139"/>
                <a:gd name="T11" fmla="*/ 80 h 214"/>
                <a:gd name="T12" fmla="*/ 16 w 139"/>
                <a:gd name="T13" fmla="*/ 37 h 214"/>
                <a:gd name="T14" fmla="*/ 5 w 139"/>
                <a:gd name="T15" fmla="*/ 0 h 214"/>
                <a:gd name="T16" fmla="*/ 0 w 139"/>
                <a:gd name="T17" fmla="*/ 16 h 214"/>
                <a:gd name="T18" fmla="*/ 21 w 139"/>
                <a:gd name="T19" fmla="*/ 37 h 214"/>
                <a:gd name="T20" fmla="*/ 64 w 139"/>
                <a:gd name="T21" fmla="*/ 48 h 214"/>
                <a:gd name="T22" fmla="*/ 85 w 139"/>
                <a:gd name="T23" fmla="*/ 48 h 214"/>
                <a:gd name="T24" fmla="*/ 112 w 139"/>
                <a:gd name="T25" fmla="*/ 59 h 214"/>
                <a:gd name="T26" fmla="*/ 128 w 139"/>
                <a:gd name="T27" fmla="*/ 96 h 214"/>
                <a:gd name="T28" fmla="*/ 138 w 139"/>
                <a:gd name="T29" fmla="*/ 144 h 214"/>
                <a:gd name="T30" fmla="*/ 138 w 139"/>
                <a:gd name="T31" fmla="*/ 1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214">
                  <a:moveTo>
                    <a:pt x="112" y="213"/>
                  </a:moveTo>
                  <a:lnTo>
                    <a:pt x="90" y="197"/>
                  </a:lnTo>
                  <a:lnTo>
                    <a:pt x="64" y="181"/>
                  </a:lnTo>
                  <a:lnTo>
                    <a:pt x="16" y="160"/>
                  </a:lnTo>
                  <a:lnTo>
                    <a:pt x="5" y="123"/>
                  </a:lnTo>
                  <a:lnTo>
                    <a:pt x="16" y="80"/>
                  </a:lnTo>
                  <a:lnTo>
                    <a:pt x="16" y="37"/>
                  </a:lnTo>
                  <a:lnTo>
                    <a:pt x="5" y="0"/>
                  </a:lnTo>
                  <a:lnTo>
                    <a:pt x="0" y="16"/>
                  </a:lnTo>
                  <a:lnTo>
                    <a:pt x="21" y="37"/>
                  </a:lnTo>
                  <a:lnTo>
                    <a:pt x="64" y="48"/>
                  </a:lnTo>
                  <a:lnTo>
                    <a:pt x="85" y="48"/>
                  </a:lnTo>
                  <a:lnTo>
                    <a:pt x="112" y="59"/>
                  </a:lnTo>
                  <a:lnTo>
                    <a:pt x="128" y="96"/>
                  </a:lnTo>
                  <a:lnTo>
                    <a:pt x="138" y="144"/>
                  </a:lnTo>
                  <a:lnTo>
                    <a:pt x="138" y="187"/>
                  </a:lnTo>
                </a:path>
              </a:pathLst>
            </a:custGeom>
            <a:solidFill>
              <a:srgbClr val="79001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659" name="Group 11"/>
            <p:cNvGrpSpPr>
              <a:grpSpLocks/>
            </p:cNvGrpSpPr>
            <p:nvPr/>
          </p:nvGrpSpPr>
          <p:grpSpPr bwMode="auto">
            <a:xfrm>
              <a:off x="5336294" y="5108594"/>
              <a:ext cx="2929816" cy="868365"/>
              <a:chOff x="3782" y="3218"/>
              <a:chExt cx="2076" cy="547"/>
            </a:xfrm>
          </p:grpSpPr>
          <p:sp>
            <p:nvSpPr>
              <p:cNvPr id="27660" name="Freeform 12"/>
              <p:cNvSpPr>
                <a:spLocks/>
              </p:cNvSpPr>
              <p:nvPr/>
            </p:nvSpPr>
            <p:spPr bwMode="auto">
              <a:xfrm>
                <a:off x="3782" y="3218"/>
                <a:ext cx="631" cy="294"/>
              </a:xfrm>
              <a:custGeom>
                <a:avLst/>
                <a:gdLst>
                  <a:gd name="T0" fmla="*/ 597 w 631"/>
                  <a:gd name="T1" fmla="*/ 183 h 294"/>
                  <a:gd name="T2" fmla="*/ 0 w 631"/>
                  <a:gd name="T3" fmla="*/ 0 h 294"/>
                  <a:gd name="T4" fmla="*/ 7 w 631"/>
                  <a:gd name="T5" fmla="*/ 86 h 294"/>
                  <a:gd name="T6" fmla="*/ 65 w 631"/>
                  <a:gd name="T7" fmla="*/ 171 h 294"/>
                  <a:gd name="T8" fmla="*/ 132 w 631"/>
                  <a:gd name="T9" fmla="*/ 224 h 294"/>
                  <a:gd name="T10" fmla="*/ 235 w 631"/>
                  <a:gd name="T11" fmla="*/ 272 h 294"/>
                  <a:gd name="T12" fmla="*/ 320 w 631"/>
                  <a:gd name="T13" fmla="*/ 266 h 294"/>
                  <a:gd name="T14" fmla="*/ 416 w 631"/>
                  <a:gd name="T15" fmla="*/ 228 h 294"/>
                  <a:gd name="T16" fmla="*/ 630 w 631"/>
                  <a:gd name="T17" fmla="*/ 293 h 294"/>
                  <a:gd name="T18" fmla="*/ 597 w 631"/>
                  <a:gd name="T19" fmla="*/ 18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1" h="294">
                    <a:moveTo>
                      <a:pt x="597" y="183"/>
                    </a:moveTo>
                    <a:lnTo>
                      <a:pt x="0" y="0"/>
                    </a:lnTo>
                    <a:lnTo>
                      <a:pt x="7" y="86"/>
                    </a:lnTo>
                    <a:lnTo>
                      <a:pt x="65" y="171"/>
                    </a:lnTo>
                    <a:lnTo>
                      <a:pt x="132" y="224"/>
                    </a:lnTo>
                    <a:lnTo>
                      <a:pt x="235" y="272"/>
                    </a:lnTo>
                    <a:lnTo>
                      <a:pt x="320" y="266"/>
                    </a:lnTo>
                    <a:lnTo>
                      <a:pt x="416" y="228"/>
                    </a:lnTo>
                    <a:lnTo>
                      <a:pt x="630" y="293"/>
                    </a:lnTo>
                    <a:lnTo>
                      <a:pt x="597" y="183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61" name="AutoShape 13"/>
              <p:cNvSpPr>
                <a:spLocks noChangeArrowheads="1"/>
              </p:cNvSpPr>
              <p:nvPr/>
            </p:nvSpPr>
            <p:spPr bwMode="auto">
              <a:xfrm rot="1020000">
                <a:off x="4138" y="3581"/>
                <a:ext cx="1720" cy="184"/>
              </a:xfrm>
              <a:prstGeom prst="octagon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5316536" y="5087956"/>
              <a:ext cx="166531" cy="163513"/>
              <a:chOff x="3768" y="3205"/>
              <a:chExt cx="118" cy="103"/>
            </a:xfrm>
          </p:grpSpPr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3768" y="3205"/>
                <a:ext cx="97" cy="98"/>
              </a:xfrm>
              <a:custGeom>
                <a:avLst/>
                <a:gdLst>
                  <a:gd name="T0" fmla="*/ 16 w 97"/>
                  <a:gd name="T1" fmla="*/ 0 h 98"/>
                  <a:gd name="T2" fmla="*/ 10 w 97"/>
                  <a:gd name="T3" fmla="*/ 14 h 98"/>
                  <a:gd name="T4" fmla="*/ 5 w 97"/>
                  <a:gd name="T5" fmla="*/ 23 h 98"/>
                  <a:gd name="T6" fmla="*/ 5 w 97"/>
                  <a:gd name="T7" fmla="*/ 33 h 98"/>
                  <a:gd name="T8" fmla="*/ 0 w 97"/>
                  <a:gd name="T9" fmla="*/ 47 h 98"/>
                  <a:gd name="T10" fmla="*/ 5 w 97"/>
                  <a:gd name="T11" fmla="*/ 61 h 98"/>
                  <a:gd name="T12" fmla="*/ 16 w 97"/>
                  <a:gd name="T13" fmla="*/ 65 h 98"/>
                  <a:gd name="T14" fmla="*/ 21 w 97"/>
                  <a:gd name="T15" fmla="*/ 74 h 98"/>
                  <a:gd name="T16" fmla="*/ 58 w 97"/>
                  <a:gd name="T17" fmla="*/ 88 h 98"/>
                  <a:gd name="T18" fmla="*/ 69 w 97"/>
                  <a:gd name="T19" fmla="*/ 88 h 98"/>
                  <a:gd name="T20" fmla="*/ 85 w 97"/>
                  <a:gd name="T21" fmla="*/ 97 h 98"/>
                  <a:gd name="T22" fmla="*/ 96 w 97"/>
                  <a:gd name="T23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98">
                    <a:moveTo>
                      <a:pt x="16" y="0"/>
                    </a:moveTo>
                    <a:lnTo>
                      <a:pt x="10" y="14"/>
                    </a:lnTo>
                    <a:lnTo>
                      <a:pt x="5" y="23"/>
                    </a:lnTo>
                    <a:lnTo>
                      <a:pt x="5" y="33"/>
                    </a:lnTo>
                    <a:lnTo>
                      <a:pt x="0" y="47"/>
                    </a:lnTo>
                    <a:lnTo>
                      <a:pt x="5" y="61"/>
                    </a:lnTo>
                    <a:lnTo>
                      <a:pt x="16" y="65"/>
                    </a:lnTo>
                    <a:lnTo>
                      <a:pt x="21" y="74"/>
                    </a:lnTo>
                    <a:lnTo>
                      <a:pt x="58" y="88"/>
                    </a:lnTo>
                    <a:lnTo>
                      <a:pt x="69" y="88"/>
                    </a:lnTo>
                    <a:lnTo>
                      <a:pt x="85" y="97"/>
                    </a:lnTo>
                    <a:lnTo>
                      <a:pt x="96" y="97"/>
                    </a:lnTo>
                  </a:path>
                </a:pathLst>
              </a:custGeom>
              <a:gradFill rotWithShape="0">
                <a:gsLst>
                  <a:gs pos="0">
                    <a:srgbClr val="FC0128"/>
                  </a:gs>
                  <a:gs pos="100000">
                    <a:srgbClr val="FC0128">
                      <a:gamma/>
                      <a:tint val="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64" name="Freeform 16"/>
              <p:cNvSpPr>
                <a:spLocks/>
              </p:cNvSpPr>
              <p:nvPr/>
            </p:nvSpPr>
            <p:spPr bwMode="auto">
              <a:xfrm>
                <a:off x="3789" y="3216"/>
                <a:ext cx="97" cy="92"/>
              </a:xfrm>
              <a:custGeom>
                <a:avLst/>
                <a:gdLst>
                  <a:gd name="T0" fmla="*/ 91 w 97"/>
                  <a:gd name="T1" fmla="*/ 82 h 92"/>
                  <a:gd name="T2" fmla="*/ 96 w 97"/>
                  <a:gd name="T3" fmla="*/ 73 h 92"/>
                  <a:gd name="T4" fmla="*/ 96 w 97"/>
                  <a:gd name="T5" fmla="*/ 64 h 92"/>
                  <a:gd name="T6" fmla="*/ 96 w 97"/>
                  <a:gd name="T7" fmla="*/ 50 h 92"/>
                  <a:gd name="T8" fmla="*/ 96 w 97"/>
                  <a:gd name="T9" fmla="*/ 36 h 92"/>
                  <a:gd name="T10" fmla="*/ 75 w 97"/>
                  <a:gd name="T11" fmla="*/ 22 h 92"/>
                  <a:gd name="T12" fmla="*/ 64 w 97"/>
                  <a:gd name="T13" fmla="*/ 14 h 92"/>
                  <a:gd name="T14" fmla="*/ 53 w 97"/>
                  <a:gd name="T15" fmla="*/ 9 h 92"/>
                  <a:gd name="T16" fmla="*/ 32 w 97"/>
                  <a:gd name="T17" fmla="*/ 0 h 92"/>
                  <a:gd name="T18" fmla="*/ 21 w 97"/>
                  <a:gd name="T19" fmla="*/ 0 h 92"/>
                  <a:gd name="T20" fmla="*/ 0 w 97"/>
                  <a:gd name="T21" fmla="*/ 0 h 92"/>
                  <a:gd name="T22" fmla="*/ 0 w 97"/>
                  <a:gd name="T23" fmla="*/ 14 h 92"/>
                  <a:gd name="T24" fmla="*/ 11 w 97"/>
                  <a:gd name="T25" fmla="*/ 22 h 92"/>
                  <a:gd name="T26" fmla="*/ 16 w 97"/>
                  <a:gd name="T27" fmla="*/ 32 h 92"/>
                  <a:gd name="T28" fmla="*/ 21 w 97"/>
                  <a:gd name="T29" fmla="*/ 41 h 92"/>
                  <a:gd name="T30" fmla="*/ 27 w 97"/>
                  <a:gd name="T31" fmla="*/ 55 h 92"/>
                  <a:gd name="T32" fmla="*/ 43 w 97"/>
                  <a:gd name="T33" fmla="*/ 69 h 92"/>
                  <a:gd name="T34" fmla="*/ 59 w 97"/>
                  <a:gd name="T35" fmla="*/ 77 h 92"/>
                  <a:gd name="T36" fmla="*/ 69 w 97"/>
                  <a:gd name="T37" fmla="*/ 87 h 92"/>
                  <a:gd name="T38" fmla="*/ 80 w 97"/>
                  <a:gd name="T39" fmla="*/ 87 h 92"/>
                  <a:gd name="T40" fmla="*/ 91 w 97"/>
                  <a:gd name="T41" fmla="*/ 91 h 92"/>
                  <a:gd name="T42" fmla="*/ 91 w 97"/>
                  <a:gd name="T43" fmla="*/ 8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92">
                    <a:moveTo>
                      <a:pt x="91" y="82"/>
                    </a:moveTo>
                    <a:lnTo>
                      <a:pt x="96" y="73"/>
                    </a:lnTo>
                    <a:lnTo>
                      <a:pt x="96" y="64"/>
                    </a:lnTo>
                    <a:lnTo>
                      <a:pt x="96" y="50"/>
                    </a:lnTo>
                    <a:lnTo>
                      <a:pt x="96" y="36"/>
                    </a:lnTo>
                    <a:lnTo>
                      <a:pt x="75" y="22"/>
                    </a:lnTo>
                    <a:lnTo>
                      <a:pt x="64" y="14"/>
                    </a:lnTo>
                    <a:lnTo>
                      <a:pt x="53" y="9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1" y="22"/>
                    </a:lnTo>
                    <a:lnTo>
                      <a:pt x="16" y="32"/>
                    </a:lnTo>
                    <a:lnTo>
                      <a:pt x="21" y="41"/>
                    </a:lnTo>
                    <a:lnTo>
                      <a:pt x="27" y="55"/>
                    </a:lnTo>
                    <a:lnTo>
                      <a:pt x="43" y="69"/>
                    </a:lnTo>
                    <a:lnTo>
                      <a:pt x="59" y="77"/>
                    </a:lnTo>
                    <a:lnTo>
                      <a:pt x="69" y="87"/>
                    </a:lnTo>
                    <a:lnTo>
                      <a:pt x="80" y="87"/>
                    </a:lnTo>
                    <a:lnTo>
                      <a:pt x="91" y="91"/>
                    </a:lnTo>
                    <a:lnTo>
                      <a:pt x="91" y="82"/>
                    </a:lnTo>
                  </a:path>
                </a:pathLst>
              </a:custGeom>
              <a:solidFill>
                <a:srgbClr val="790015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422275" y="2825749"/>
              <a:ext cx="2601673" cy="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000" b="1" dirty="0" smtClean="0">
                  <a:solidFill>
                    <a:schemeClr val="tx2"/>
                  </a:solidFill>
                  <a:latin typeface="Helvetica" charset="0"/>
                </a:rPr>
                <a:t>superficial cultures </a:t>
              </a:r>
              <a:endParaRPr lang="en-GB" altLang="en-US" sz="2000" b="1" dirty="0">
                <a:solidFill>
                  <a:schemeClr val="tx2"/>
                </a:solidFill>
                <a:latin typeface="Helvetica" charset="0"/>
              </a:endParaRP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611188" y="5661026"/>
              <a:ext cx="2249013" cy="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sputum</a:t>
              </a:r>
              <a:r>
                <a:rPr lang="en-GB" alt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, TS, BAL</a:t>
              </a:r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2907591" y="5289563"/>
              <a:ext cx="485083" cy="80010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2901950" y="5302263"/>
              <a:ext cx="504825" cy="185738"/>
            </a:xfrm>
            <a:custGeom>
              <a:avLst/>
              <a:gdLst>
                <a:gd name="T0" fmla="*/ 357 w 358"/>
                <a:gd name="T1" fmla="*/ 0 h 117"/>
                <a:gd name="T2" fmla="*/ 3 w 358"/>
                <a:gd name="T3" fmla="*/ 46 h 117"/>
                <a:gd name="T4" fmla="*/ 3 w 358"/>
                <a:gd name="T5" fmla="*/ 80 h 117"/>
                <a:gd name="T6" fmla="*/ 357 w 358"/>
                <a:gd name="T7" fmla="*/ 27 h 117"/>
                <a:gd name="T8" fmla="*/ 354 w 358"/>
                <a:gd name="T9" fmla="*/ 60 h 117"/>
                <a:gd name="T10" fmla="*/ 0 w 358"/>
                <a:gd name="T11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117">
                  <a:moveTo>
                    <a:pt x="357" y="0"/>
                  </a:moveTo>
                  <a:lnTo>
                    <a:pt x="3" y="46"/>
                  </a:lnTo>
                  <a:lnTo>
                    <a:pt x="3" y="80"/>
                  </a:lnTo>
                  <a:lnTo>
                    <a:pt x="357" y="27"/>
                  </a:lnTo>
                  <a:lnTo>
                    <a:pt x="354" y="60"/>
                  </a:lnTo>
                  <a:lnTo>
                    <a:pt x="0" y="11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7291388" y="5289550"/>
              <a:ext cx="1009891" cy="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000" b="1" dirty="0" smtClean="0">
                  <a:solidFill>
                    <a:schemeClr val="tx2"/>
                  </a:solidFill>
                  <a:latin typeface="Helvetica" charset="0"/>
                </a:rPr>
                <a:t>biopsy</a:t>
              </a:r>
              <a:endParaRPr lang="en-GB" altLang="en-US" sz="2000" b="1" dirty="0">
                <a:solidFill>
                  <a:schemeClr val="tx2"/>
                </a:solidFill>
                <a:latin typeface="Helvetica" charset="0"/>
              </a:endParaRPr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5913438" y="3359149"/>
              <a:ext cx="2830902" cy="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000" b="1" dirty="0" smtClean="0">
                  <a:solidFill>
                    <a:schemeClr val="tx2"/>
                  </a:solidFill>
                  <a:latin typeface="Helvetica" charset="0"/>
                </a:rPr>
                <a:t>fine needle-aspiration</a:t>
              </a:r>
              <a:endParaRPr lang="en-GB" altLang="en-US" sz="2000" b="1" dirty="0">
                <a:solidFill>
                  <a:schemeClr val="tx2"/>
                </a:solidFill>
                <a:latin typeface="Helvetica" charset="0"/>
              </a:endParaRPr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699296" y="3860800"/>
              <a:ext cx="2133596" cy="11045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GB" altLang="en-US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commensale</a:t>
              </a:r>
              <a:r>
                <a:rPr lang="en-GB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 </a:t>
              </a:r>
              <a:endParaRPr lang="en-GB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endParaRPr>
            </a:p>
            <a:p>
              <a:pPr algn="ctr" eaLnBrk="0" hangingPunct="0"/>
              <a:r>
                <a:rPr lang="en-GB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flora</a:t>
              </a:r>
              <a:endParaRPr lang="en-GB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endParaRPr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>
              <a:off x="5930900" y="4048126"/>
              <a:ext cx="1090041" cy="6121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</a:rPr>
                <a:t>sterile</a:t>
              </a:r>
              <a:endParaRPr lang="en-GB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</a:endParaRPr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auto">
            <a:xfrm>
              <a:off x="5218115" y="3208356"/>
              <a:ext cx="626771" cy="427040"/>
            </a:xfrm>
            <a:custGeom>
              <a:avLst/>
              <a:gdLst>
                <a:gd name="T0" fmla="*/ 428 w 444"/>
                <a:gd name="T1" fmla="*/ 0 h 269"/>
                <a:gd name="T2" fmla="*/ 0 w 444"/>
                <a:gd name="T3" fmla="*/ 268 h 269"/>
                <a:gd name="T4" fmla="*/ 67 w 444"/>
                <a:gd name="T5" fmla="*/ 260 h 269"/>
                <a:gd name="T6" fmla="*/ 443 w 444"/>
                <a:gd name="T7" fmla="*/ 2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4" h="269">
                  <a:moveTo>
                    <a:pt x="428" y="0"/>
                  </a:moveTo>
                  <a:lnTo>
                    <a:pt x="0" y="268"/>
                  </a:lnTo>
                  <a:lnTo>
                    <a:pt x="67" y="260"/>
                  </a:lnTo>
                  <a:lnTo>
                    <a:pt x="443" y="2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auto">
            <a:xfrm>
              <a:off x="5623258" y="2568590"/>
              <a:ext cx="1014974" cy="844555"/>
            </a:xfrm>
            <a:custGeom>
              <a:avLst/>
              <a:gdLst>
                <a:gd name="T0" fmla="*/ 0 w 719"/>
                <a:gd name="T1" fmla="*/ 482 h 532"/>
                <a:gd name="T2" fmla="*/ 63 w 719"/>
                <a:gd name="T3" fmla="*/ 329 h 532"/>
                <a:gd name="T4" fmla="*/ 591 w 719"/>
                <a:gd name="T5" fmla="*/ 0 h 532"/>
                <a:gd name="T6" fmla="*/ 718 w 719"/>
                <a:gd name="T7" fmla="*/ 202 h 532"/>
                <a:gd name="T8" fmla="*/ 189 w 719"/>
                <a:gd name="T9" fmla="*/ 531 h 532"/>
                <a:gd name="T10" fmla="*/ 25 w 719"/>
                <a:gd name="T11" fmla="*/ 519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9" h="532">
                  <a:moveTo>
                    <a:pt x="0" y="482"/>
                  </a:moveTo>
                  <a:lnTo>
                    <a:pt x="63" y="329"/>
                  </a:lnTo>
                  <a:lnTo>
                    <a:pt x="591" y="0"/>
                  </a:lnTo>
                  <a:lnTo>
                    <a:pt x="718" y="202"/>
                  </a:lnTo>
                  <a:lnTo>
                    <a:pt x="189" y="531"/>
                  </a:lnTo>
                  <a:lnTo>
                    <a:pt x="25" y="519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 rot="3480000">
              <a:off x="6794400" y="2341386"/>
              <a:ext cx="493715" cy="7340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0" name="Rectangle 32"/>
            <p:cNvSpPr>
              <a:spLocks noChangeArrowheads="1"/>
            </p:cNvSpPr>
            <p:nvPr/>
          </p:nvSpPr>
          <p:spPr bwMode="auto">
            <a:xfrm rot="3480000">
              <a:off x="6697652" y="2313799"/>
              <a:ext cx="227014" cy="44608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1" name="Rectangle 33"/>
            <p:cNvSpPr>
              <a:spLocks noChangeArrowheads="1"/>
            </p:cNvSpPr>
            <p:nvPr/>
          </p:nvSpPr>
          <p:spPr bwMode="auto">
            <a:xfrm rot="3480000">
              <a:off x="6789727" y="2313799"/>
              <a:ext cx="42863" cy="446081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 rot="3480000">
              <a:off x="5572008" y="3340281"/>
              <a:ext cx="58738" cy="79052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3" name="Rectangle 35"/>
            <p:cNvSpPr>
              <a:spLocks noChangeArrowheads="1"/>
            </p:cNvSpPr>
            <p:nvPr/>
          </p:nvSpPr>
          <p:spPr bwMode="auto">
            <a:xfrm rot="3480000">
              <a:off x="6335614" y="2663650"/>
              <a:ext cx="493715" cy="7340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auto">
            <a:xfrm>
              <a:off x="5627493" y="3302019"/>
              <a:ext cx="300681" cy="103188"/>
            </a:xfrm>
            <a:custGeom>
              <a:avLst/>
              <a:gdLst>
                <a:gd name="T0" fmla="*/ 0 w 213"/>
                <a:gd name="T1" fmla="*/ 16 h 65"/>
                <a:gd name="T2" fmla="*/ 8 w 213"/>
                <a:gd name="T3" fmla="*/ 8 h 65"/>
                <a:gd name="T4" fmla="*/ 16 w 213"/>
                <a:gd name="T5" fmla="*/ 4 h 65"/>
                <a:gd name="T6" fmla="*/ 24 w 213"/>
                <a:gd name="T7" fmla="*/ 0 h 65"/>
                <a:gd name="T8" fmla="*/ 32 w 213"/>
                <a:gd name="T9" fmla="*/ 0 h 65"/>
                <a:gd name="T10" fmla="*/ 40 w 213"/>
                <a:gd name="T11" fmla="*/ 0 h 65"/>
                <a:gd name="T12" fmla="*/ 52 w 213"/>
                <a:gd name="T13" fmla="*/ 0 h 65"/>
                <a:gd name="T14" fmla="*/ 60 w 213"/>
                <a:gd name="T15" fmla="*/ 4 h 65"/>
                <a:gd name="T16" fmla="*/ 68 w 213"/>
                <a:gd name="T17" fmla="*/ 4 h 65"/>
                <a:gd name="T18" fmla="*/ 76 w 213"/>
                <a:gd name="T19" fmla="*/ 4 h 65"/>
                <a:gd name="T20" fmla="*/ 84 w 213"/>
                <a:gd name="T21" fmla="*/ 4 h 65"/>
                <a:gd name="T22" fmla="*/ 96 w 213"/>
                <a:gd name="T23" fmla="*/ 8 h 65"/>
                <a:gd name="T24" fmla="*/ 104 w 213"/>
                <a:gd name="T25" fmla="*/ 8 h 65"/>
                <a:gd name="T26" fmla="*/ 112 w 213"/>
                <a:gd name="T27" fmla="*/ 12 h 65"/>
                <a:gd name="T28" fmla="*/ 120 w 213"/>
                <a:gd name="T29" fmla="*/ 12 h 65"/>
                <a:gd name="T30" fmla="*/ 128 w 213"/>
                <a:gd name="T31" fmla="*/ 12 h 65"/>
                <a:gd name="T32" fmla="*/ 136 w 213"/>
                <a:gd name="T33" fmla="*/ 12 h 65"/>
                <a:gd name="T34" fmla="*/ 144 w 213"/>
                <a:gd name="T35" fmla="*/ 12 h 65"/>
                <a:gd name="T36" fmla="*/ 152 w 213"/>
                <a:gd name="T37" fmla="*/ 20 h 65"/>
                <a:gd name="T38" fmla="*/ 164 w 213"/>
                <a:gd name="T39" fmla="*/ 24 h 65"/>
                <a:gd name="T40" fmla="*/ 176 w 213"/>
                <a:gd name="T41" fmla="*/ 24 h 65"/>
                <a:gd name="T42" fmla="*/ 184 w 213"/>
                <a:gd name="T43" fmla="*/ 28 h 65"/>
                <a:gd name="T44" fmla="*/ 192 w 213"/>
                <a:gd name="T45" fmla="*/ 28 h 65"/>
                <a:gd name="T46" fmla="*/ 200 w 213"/>
                <a:gd name="T47" fmla="*/ 28 h 65"/>
                <a:gd name="T48" fmla="*/ 212 w 213"/>
                <a:gd name="T49" fmla="*/ 36 h 65"/>
                <a:gd name="T50" fmla="*/ 212 w 213"/>
                <a:gd name="T51" fmla="*/ 44 h 65"/>
                <a:gd name="T52" fmla="*/ 204 w 213"/>
                <a:gd name="T53" fmla="*/ 48 h 65"/>
                <a:gd name="T54" fmla="*/ 200 w 213"/>
                <a:gd name="T55" fmla="*/ 56 h 65"/>
                <a:gd name="T56" fmla="*/ 192 w 213"/>
                <a:gd name="T57" fmla="*/ 56 h 65"/>
                <a:gd name="T58" fmla="*/ 188 w 213"/>
                <a:gd name="T59" fmla="*/ 64 h 65"/>
                <a:gd name="T60" fmla="*/ 20 w 213"/>
                <a:gd name="T61" fmla="*/ 56 h 65"/>
                <a:gd name="T62" fmla="*/ 0 w 213"/>
                <a:gd name="T6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65">
                  <a:moveTo>
                    <a:pt x="0" y="16"/>
                  </a:moveTo>
                  <a:lnTo>
                    <a:pt x="8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8" y="4"/>
                  </a:lnTo>
                  <a:lnTo>
                    <a:pt x="76" y="4"/>
                  </a:lnTo>
                  <a:lnTo>
                    <a:pt x="84" y="4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12" y="12"/>
                  </a:lnTo>
                  <a:lnTo>
                    <a:pt x="120" y="12"/>
                  </a:lnTo>
                  <a:lnTo>
                    <a:pt x="128" y="12"/>
                  </a:lnTo>
                  <a:lnTo>
                    <a:pt x="136" y="12"/>
                  </a:lnTo>
                  <a:lnTo>
                    <a:pt x="144" y="12"/>
                  </a:lnTo>
                  <a:lnTo>
                    <a:pt x="152" y="20"/>
                  </a:lnTo>
                  <a:lnTo>
                    <a:pt x="164" y="24"/>
                  </a:lnTo>
                  <a:lnTo>
                    <a:pt x="176" y="24"/>
                  </a:lnTo>
                  <a:lnTo>
                    <a:pt x="184" y="28"/>
                  </a:lnTo>
                  <a:lnTo>
                    <a:pt x="192" y="28"/>
                  </a:lnTo>
                  <a:lnTo>
                    <a:pt x="200" y="28"/>
                  </a:lnTo>
                  <a:lnTo>
                    <a:pt x="212" y="36"/>
                  </a:lnTo>
                  <a:lnTo>
                    <a:pt x="212" y="44"/>
                  </a:lnTo>
                  <a:lnTo>
                    <a:pt x="204" y="4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8" y="64"/>
                  </a:lnTo>
                  <a:lnTo>
                    <a:pt x="20" y="56"/>
                  </a:lnTo>
                  <a:lnTo>
                    <a:pt x="0" y="16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6" name="Oval 38"/>
            <p:cNvSpPr>
              <a:spLocks noChangeArrowheads="1"/>
            </p:cNvSpPr>
            <p:nvPr/>
          </p:nvSpPr>
          <p:spPr bwMode="auto">
            <a:xfrm>
              <a:off x="3498850" y="3262314"/>
              <a:ext cx="1828800" cy="2057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7" name="Oval 39"/>
            <p:cNvSpPr>
              <a:spLocks noChangeArrowheads="1"/>
            </p:cNvSpPr>
            <p:nvPr/>
          </p:nvSpPr>
          <p:spPr bwMode="auto">
            <a:xfrm>
              <a:off x="3678061" y="3463927"/>
              <a:ext cx="1470378" cy="16541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8" name="Rectangle 40"/>
            <p:cNvSpPr>
              <a:spLocks noChangeArrowheads="1"/>
            </p:cNvSpPr>
            <p:nvPr/>
          </p:nvSpPr>
          <p:spPr bwMode="auto">
            <a:xfrm>
              <a:off x="3676650" y="4024314"/>
              <a:ext cx="1463541" cy="61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Infection</a:t>
              </a:r>
              <a:endParaRPr lang="en-GB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endParaRPr>
            </a:p>
          </p:txBody>
        </p:sp>
        <p:sp>
          <p:nvSpPr>
            <p:cNvPr id="27690" name="Rectangle 42"/>
            <p:cNvSpPr>
              <a:spLocks noChangeArrowheads="1"/>
            </p:cNvSpPr>
            <p:nvPr/>
          </p:nvSpPr>
          <p:spPr bwMode="auto">
            <a:xfrm>
              <a:off x="4227441" y="1766890"/>
              <a:ext cx="335106" cy="179388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1" name="Freeform 43"/>
            <p:cNvSpPr>
              <a:spLocks/>
            </p:cNvSpPr>
            <p:nvPr/>
          </p:nvSpPr>
          <p:spPr bwMode="auto">
            <a:xfrm>
              <a:off x="4374492" y="2667003"/>
              <a:ext cx="41005" cy="717551"/>
            </a:xfrm>
            <a:custGeom>
              <a:avLst/>
              <a:gdLst>
                <a:gd name="T0" fmla="*/ 0 w 29"/>
                <a:gd name="T1" fmla="*/ 1 h 452"/>
                <a:gd name="T2" fmla="*/ 0 w 29"/>
                <a:gd name="T3" fmla="*/ 451 h 452"/>
                <a:gd name="T4" fmla="*/ 28 w 29"/>
                <a:gd name="T5" fmla="*/ 397 h 452"/>
                <a:gd name="T6" fmla="*/ 26 w 29"/>
                <a:gd name="T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52">
                  <a:moveTo>
                    <a:pt x="0" y="1"/>
                  </a:moveTo>
                  <a:lnTo>
                    <a:pt x="0" y="451"/>
                  </a:lnTo>
                  <a:lnTo>
                    <a:pt x="28" y="397"/>
                  </a:lnTo>
                  <a:lnTo>
                    <a:pt x="26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2" name="Freeform 44"/>
            <p:cNvSpPr>
              <a:spLocks/>
            </p:cNvSpPr>
            <p:nvPr/>
          </p:nvSpPr>
          <p:spPr bwMode="auto">
            <a:xfrm>
              <a:off x="4226027" y="1952628"/>
              <a:ext cx="339348" cy="889001"/>
            </a:xfrm>
            <a:custGeom>
              <a:avLst/>
              <a:gdLst>
                <a:gd name="T0" fmla="*/ 97 w 240"/>
                <a:gd name="T1" fmla="*/ 559 h 560"/>
                <a:gd name="T2" fmla="*/ 0 w 240"/>
                <a:gd name="T3" fmla="*/ 460 h 560"/>
                <a:gd name="T4" fmla="*/ 1 w 240"/>
                <a:gd name="T5" fmla="*/ 0 h 560"/>
                <a:gd name="T6" fmla="*/ 239 w 240"/>
                <a:gd name="T7" fmla="*/ 0 h 560"/>
                <a:gd name="T8" fmla="*/ 238 w 240"/>
                <a:gd name="T9" fmla="*/ 460 h 560"/>
                <a:gd name="T10" fmla="*/ 141 w 240"/>
                <a:gd name="T11" fmla="*/ 55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560">
                  <a:moveTo>
                    <a:pt x="97" y="559"/>
                  </a:moveTo>
                  <a:lnTo>
                    <a:pt x="0" y="460"/>
                  </a:lnTo>
                  <a:lnTo>
                    <a:pt x="1" y="0"/>
                  </a:lnTo>
                  <a:lnTo>
                    <a:pt x="239" y="0"/>
                  </a:lnTo>
                  <a:lnTo>
                    <a:pt x="238" y="460"/>
                  </a:lnTo>
                  <a:lnTo>
                    <a:pt x="141" y="558"/>
                  </a:lnTo>
                </a:path>
              </a:pathLst>
            </a:custGeom>
            <a:solidFill>
              <a:srgbClr val="79001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3" name="Rectangle 45"/>
            <p:cNvSpPr>
              <a:spLocks noChangeArrowheads="1"/>
            </p:cNvSpPr>
            <p:nvPr/>
          </p:nvSpPr>
          <p:spPr bwMode="auto">
            <a:xfrm>
              <a:off x="4175125" y="1149352"/>
              <a:ext cx="439738" cy="71438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4" name="Rectangle 46"/>
            <p:cNvSpPr>
              <a:spLocks noChangeArrowheads="1"/>
            </p:cNvSpPr>
            <p:nvPr/>
          </p:nvSpPr>
          <p:spPr bwMode="auto">
            <a:xfrm>
              <a:off x="4293897" y="1233490"/>
              <a:ext cx="202195" cy="44450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5" name="Rectangle 47"/>
            <p:cNvSpPr>
              <a:spLocks noChangeArrowheads="1"/>
            </p:cNvSpPr>
            <p:nvPr/>
          </p:nvSpPr>
          <p:spPr bwMode="auto">
            <a:xfrm>
              <a:off x="4375906" y="1233490"/>
              <a:ext cx="38177" cy="44450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6" name="Rectangle 48"/>
            <p:cNvSpPr>
              <a:spLocks noChangeArrowheads="1"/>
            </p:cNvSpPr>
            <p:nvPr/>
          </p:nvSpPr>
          <p:spPr bwMode="auto">
            <a:xfrm>
              <a:off x="4368836" y="2841629"/>
              <a:ext cx="52316" cy="777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7" name="Rectangle 49"/>
            <p:cNvSpPr>
              <a:spLocks noChangeArrowheads="1"/>
            </p:cNvSpPr>
            <p:nvPr/>
          </p:nvSpPr>
          <p:spPr bwMode="auto">
            <a:xfrm>
              <a:off x="4175125" y="1692277"/>
              <a:ext cx="439738" cy="73025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98" name="Rectangle 50"/>
            <p:cNvSpPr>
              <a:spLocks noChangeArrowheads="1"/>
            </p:cNvSpPr>
            <p:nvPr/>
          </p:nvSpPr>
          <p:spPr bwMode="auto">
            <a:xfrm>
              <a:off x="4740275" y="1987549"/>
              <a:ext cx="881651" cy="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000" b="1" dirty="0" smtClean="0">
                  <a:solidFill>
                    <a:schemeClr val="tx2"/>
                  </a:solidFill>
                  <a:latin typeface="Helvetica" charset="0"/>
                </a:rPr>
                <a:t>blood</a:t>
              </a:r>
              <a:endParaRPr lang="en-GB" altLang="en-US" sz="2000" b="1" dirty="0">
                <a:solidFill>
                  <a:schemeClr val="tx2"/>
                </a:solidFill>
                <a:latin typeface="Helvetica" charset="0"/>
              </a:endParaRPr>
            </a:p>
          </p:txBody>
        </p:sp>
        <p:sp>
          <p:nvSpPr>
            <p:cNvPr id="27700" name="Rectangle 52"/>
            <p:cNvSpPr>
              <a:spLocks noChangeArrowheads="1"/>
            </p:cNvSpPr>
            <p:nvPr/>
          </p:nvSpPr>
          <p:spPr bwMode="auto">
            <a:xfrm>
              <a:off x="4849104" y="5924565"/>
              <a:ext cx="485083" cy="80010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01" name="Freeform 53"/>
            <p:cNvSpPr>
              <a:spLocks/>
            </p:cNvSpPr>
            <p:nvPr/>
          </p:nvSpPr>
          <p:spPr bwMode="auto">
            <a:xfrm>
              <a:off x="4843463" y="5937265"/>
              <a:ext cx="504825" cy="185738"/>
            </a:xfrm>
            <a:custGeom>
              <a:avLst/>
              <a:gdLst>
                <a:gd name="T0" fmla="*/ 357 w 358"/>
                <a:gd name="T1" fmla="*/ 0 h 117"/>
                <a:gd name="T2" fmla="*/ 3 w 358"/>
                <a:gd name="T3" fmla="*/ 46 h 117"/>
                <a:gd name="T4" fmla="*/ 3 w 358"/>
                <a:gd name="T5" fmla="*/ 80 h 117"/>
                <a:gd name="T6" fmla="*/ 357 w 358"/>
                <a:gd name="T7" fmla="*/ 27 h 117"/>
                <a:gd name="T8" fmla="*/ 354 w 358"/>
                <a:gd name="T9" fmla="*/ 60 h 117"/>
                <a:gd name="T10" fmla="*/ 0 w 358"/>
                <a:gd name="T11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117">
                  <a:moveTo>
                    <a:pt x="357" y="0"/>
                  </a:moveTo>
                  <a:lnTo>
                    <a:pt x="3" y="46"/>
                  </a:lnTo>
                  <a:lnTo>
                    <a:pt x="3" y="80"/>
                  </a:lnTo>
                  <a:lnTo>
                    <a:pt x="357" y="27"/>
                  </a:lnTo>
                  <a:lnTo>
                    <a:pt x="354" y="60"/>
                  </a:lnTo>
                  <a:lnTo>
                    <a:pt x="0" y="11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2" name="Freeform 54"/>
            <p:cNvSpPr>
              <a:spLocks/>
            </p:cNvSpPr>
            <p:nvPr/>
          </p:nvSpPr>
          <p:spPr bwMode="auto">
            <a:xfrm>
              <a:off x="4945063" y="5603875"/>
              <a:ext cx="195262" cy="339725"/>
            </a:xfrm>
            <a:custGeom>
              <a:avLst/>
              <a:gdLst>
                <a:gd name="T0" fmla="*/ 112 w 139"/>
                <a:gd name="T1" fmla="*/ 213 h 214"/>
                <a:gd name="T2" fmla="*/ 90 w 139"/>
                <a:gd name="T3" fmla="*/ 197 h 214"/>
                <a:gd name="T4" fmla="*/ 64 w 139"/>
                <a:gd name="T5" fmla="*/ 181 h 214"/>
                <a:gd name="T6" fmla="*/ 16 w 139"/>
                <a:gd name="T7" fmla="*/ 160 h 214"/>
                <a:gd name="T8" fmla="*/ 5 w 139"/>
                <a:gd name="T9" fmla="*/ 123 h 214"/>
                <a:gd name="T10" fmla="*/ 16 w 139"/>
                <a:gd name="T11" fmla="*/ 80 h 214"/>
                <a:gd name="T12" fmla="*/ 16 w 139"/>
                <a:gd name="T13" fmla="*/ 37 h 214"/>
                <a:gd name="T14" fmla="*/ 5 w 139"/>
                <a:gd name="T15" fmla="*/ 0 h 214"/>
                <a:gd name="T16" fmla="*/ 0 w 139"/>
                <a:gd name="T17" fmla="*/ 16 h 214"/>
                <a:gd name="T18" fmla="*/ 21 w 139"/>
                <a:gd name="T19" fmla="*/ 37 h 214"/>
                <a:gd name="T20" fmla="*/ 64 w 139"/>
                <a:gd name="T21" fmla="*/ 48 h 214"/>
                <a:gd name="T22" fmla="*/ 85 w 139"/>
                <a:gd name="T23" fmla="*/ 48 h 214"/>
                <a:gd name="T24" fmla="*/ 112 w 139"/>
                <a:gd name="T25" fmla="*/ 59 h 214"/>
                <a:gd name="T26" fmla="*/ 128 w 139"/>
                <a:gd name="T27" fmla="*/ 96 h 214"/>
                <a:gd name="T28" fmla="*/ 138 w 139"/>
                <a:gd name="T29" fmla="*/ 144 h 214"/>
                <a:gd name="T30" fmla="*/ 138 w 139"/>
                <a:gd name="T31" fmla="*/ 1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214">
                  <a:moveTo>
                    <a:pt x="112" y="213"/>
                  </a:moveTo>
                  <a:lnTo>
                    <a:pt x="90" y="197"/>
                  </a:lnTo>
                  <a:lnTo>
                    <a:pt x="64" y="181"/>
                  </a:lnTo>
                  <a:lnTo>
                    <a:pt x="16" y="160"/>
                  </a:lnTo>
                  <a:lnTo>
                    <a:pt x="5" y="123"/>
                  </a:lnTo>
                  <a:lnTo>
                    <a:pt x="16" y="80"/>
                  </a:lnTo>
                  <a:lnTo>
                    <a:pt x="16" y="37"/>
                  </a:lnTo>
                  <a:lnTo>
                    <a:pt x="5" y="0"/>
                  </a:lnTo>
                  <a:lnTo>
                    <a:pt x="0" y="16"/>
                  </a:lnTo>
                  <a:lnTo>
                    <a:pt x="21" y="37"/>
                  </a:lnTo>
                  <a:lnTo>
                    <a:pt x="64" y="48"/>
                  </a:lnTo>
                  <a:lnTo>
                    <a:pt x="85" y="48"/>
                  </a:lnTo>
                  <a:lnTo>
                    <a:pt x="112" y="59"/>
                  </a:lnTo>
                  <a:lnTo>
                    <a:pt x="128" y="96"/>
                  </a:lnTo>
                  <a:lnTo>
                    <a:pt x="138" y="144"/>
                  </a:lnTo>
                  <a:lnTo>
                    <a:pt x="138" y="187"/>
                  </a:lnTo>
                </a:path>
              </a:pathLst>
            </a:custGeom>
            <a:solidFill>
              <a:srgbClr val="79001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4" name="Grafik 43" descr="HMM_Signet_far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272" y="4798"/>
            <a:ext cx="450342" cy="3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5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3845850"/>
            <a:ext cx="7772400" cy="1102519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Microscopy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Culture </a:t>
            </a:r>
            <a:b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„must </a:t>
            </a: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23527" y="195488"/>
            <a:ext cx="1124637" cy="4764170"/>
            <a:chOff x="323527" y="195488"/>
            <a:chExt cx="1124637" cy="4764170"/>
          </a:xfrm>
        </p:grpSpPr>
        <p:pic>
          <p:nvPicPr>
            <p:cNvPr id="5" name="Grafik 4" descr="DSC04157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67467" y="59564"/>
              <a:ext cx="844772" cy="111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Grafik 14" descr="DSC04294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60429" y="1049411"/>
              <a:ext cx="850830" cy="1124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Grafik 2" descr="DSC0415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75230" y="2021218"/>
              <a:ext cx="837382" cy="110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Grafik 7" descr="DSC04158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67939" y="2970934"/>
              <a:ext cx="844365" cy="111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alcoFluorzygomykosej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449485" y="3960979"/>
              <a:ext cx="888874" cy="1108484"/>
            </a:xfrm>
            <a:prstGeom prst="rect">
              <a:avLst/>
            </a:prstGeom>
            <a:noFill/>
          </p:spPr>
        </p:pic>
        <p:sp>
          <p:nvSpPr>
            <p:cNvPr id="10" name="Textfeld 9"/>
            <p:cNvSpPr txBox="1"/>
            <p:nvPr/>
          </p:nvSpPr>
          <p:spPr>
            <a:xfrm rot="5400000">
              <a:off x="277205" y="4735905"/>
              <a:ext cx="288000" cy="144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2" name="Grafik 11" descr="HMM_Signet_farbe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84937"/>
              </p:ext>
            </p:extLst>
          </p:nvPr>
        </p:nvGraphicFramePr>
        <p:xfrm>
          <a:off x="107504" y="411510"/>
          <a:ext cx="8928992" cy="4176960"/>
        </p:xfrm>
        <a:graphic>
          <a:graphicData uri="http://schemas.openxmlformats.org/drawingml/2006/table">
            <a:tbl>
              <a:tblPr/>
              <a:tblGrid>
                <a:gridCol w="818495"/>
                <a:gridCol w="1845801"/>
                <a:gridCol w="1872208"/>
                <a:gridCol w="360040"/>
                <a:gridCol w="312037"/>
                <a:gridCol w="3720411"/>
              </a:tblGrid>
              <a:tr h="144337"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Population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Intention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Intervention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SoR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QoE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Comment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2977"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identify fungal elements in histological sections and stains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Histological examination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Gomori's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methenamine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silver stain Periodic acid–Schiff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III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Histopathology is an essential investigation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Inability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definitively distinguish other filamentous fungi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GMS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removes cellular background; more sensitive to hyphal elements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advantage of counter stain to check cellular detail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7472"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identify fungal elements in histological sections and stains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Fluorescent dyes: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Calcofluor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white™,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Uvitex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2B,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Blancophor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™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Not specific to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but high sensitivity and the micromorphology may provide information on the fungal class (e.g.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typically dichotomous and septate,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Mucorales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pauci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-septate and 90° angle branching, yeast: budding)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Rapid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turnaround time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Broad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applicability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May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 applied to frozen sections, paraffin-embedded tissue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81960"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identify fungal elements in histological sections and stains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Immunohistochemistry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Monoclonal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antibody WF-AF-1 or EB-A1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situ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hybridization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Have the potential to provide genus- and species-specific data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Commercially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available monoclonal antibodies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WF-AF-1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is specific for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 fumigatus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 </a:t>
                      </a:r>
                      <a:r>
                        <a:rPr lang="en-US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flavus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and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 </a:t>
                      </a:r>
                      <a:r>
                        <a:rPr lang="en-US" sz="10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niger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/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Time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consuming and not broadly available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617"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Any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identify fungal elements in fresh clinical specimens (e.g. BAL)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Application of fluorescent dyes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Calcofluor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white™ or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Uvitex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2B or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Blancophor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™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Essential investigation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Not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specific for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species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High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sensitivity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Rapid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turn-around time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Broad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applicability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species identification but the micromorphology may provide information on the fungal class (e.g. </a:t>
                      </a:r>
                      <a:r>
                        <a:rPr lang="en-US" sz="1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Aspergillus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typically dichotomous and septate,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Mucorales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pauci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-septate and 90° angle branching, yeast: budding)</a:t>
                      </a:r>
                    </a:p>
                  </a:txBody>
                  <a:tcPr marL="9569" marR="9569" marT="3588" marB="3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110205" y="4545682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bronchoalveolar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lavage; CNS, central nervous system; GMS,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Gomori's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methenamine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silver stain; HE,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haematoxylin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-eosin; PAS, Periodic acid–Schiff;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Quality of evidence;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Strength of recommendation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91777" y="-1488"/>
            <a:ext cx="489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Microscopic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examinations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696310" y="4933206"/>
            <a:ext cx="233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Ullmann AJ et al. CMI 2018;24:e1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HMM_Signet_farbe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6564" y="479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502"/>
            <a:ext cx="7056784" cy="455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2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2546</Words>
  <Application>Microsoft Office PowerPoint</Application>
  <PresentationFormat>Bildschirmpräsentation (16:9)</PresentationFormat>
  <Paragraphs>482</Paragraphs>
  <Slides>28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Larissa</vt:lpstr>
      <vt:lpstr>1_Larissa</vt:lpstr>
      <vt:lpstr>  How to properly diagnose invasive aspergillosis? Recommendations on mycologic diagnosis of invasive aspergillosis  </vt:lpstr>
      <vt:lpstr>PowerPoint-Präsentation</vt:lpstr>
      <vt:lpstr>PowerPoint-Präsentation</vt:lpstr>
      <vt:lpstr>PowerPoint-Präsentation</vt:lpstr>
      <vt:lpstr>PowerPoint-Präsentation</vt:lpstr>
      <vt:lpstr>The human specimen</vt:lpstr>
      <vt:lpstr>Microscopy &amp; Culture  „must have“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Serology and/or PCRs  are „add on tests“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Important rules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Cornelia</dc:creator>
  <cp:lastModifiedBy>Cornelia</cp:lastModifiedBy>
  <cp:revision>22</cp:revision>
  <dcterms:created xsi:type="dcterms:W3CDTF">2018-06-06T17:03:22Z</dcterms:created>
  <dcterms:modified xsi:type="dcterms:W3CDTF">2018-07-01T05:42:02Z</dcterms:modified>
</cp:coreProperties>
</file>