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92" r:id="rId2"/>
    <p:sldId id="258" r:id="rId3"/>
    <p:sldId id="259" r:id="rId4"/>
    <p:sldId id="262" r:id="rId5"/>
    <p:sldId id="260" r:id="rId6"/>
    <p:sldId id="299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97" r:id="rId15"/>
    <p:sldId id="276" r:id="rId16"/>
    <p:sldId id="301" r:id="rId17"/>
    <p:sldId id="302" r:id="rId18"/>
    <p:sldId id="277" r:id="rId19"/>
    <p:sldId id="279" r:id="rId20"/>
    <p:sldId id="280" r:id="rId21"/>
    <p:sldId id="303" r:id="rId22"/>
    <p:sldId id="287" r:id="rId23"/>
    <p:sldId id="288" r:id="rId24"/>
    <p:sldId id="291" r:id="rId25"/>
    <p:sldId id="289" r:id="rId26"/>
    <p:sldId id="270" r:id="rId27"/>
    <p:sldId id="298" r:id="rId28"/>
    <p:sldId id="306" r:id="rId29"/>
    <p:sldId id="285" r:id="rId30"/>
    <p:sldId id="286" r:id="rId31"/>
    <p:sldId id="294" r:id="rId32"/>
    <p:sldId id="295" r:id="rId33"/>
    <p:sldId id="293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94C07"/>
    <a:srgbClr val="FF0066"/>
    <a:srgbClr val="00FF00"/>
    <a:srgbClr val="31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/>
    <p:restoredTop sz="86442"/>
  </p:normalViewPr>
  <p:slideViewPr>
    <p:cSldViewPr snapToGrid="0" snapToObjects="1">
      <p:cViewPr varScale="1">
        <p:scale>
          <a:sx n="94" d="100"/>
          <a:sy n="94" d="100"/>
        </p:scale>
        <p:origin x="1128" y="192"/>
      </p:cViewPr>
      <p:guideLst/>
    </p:cSldViewPr>
  </p:slideViewPr>
  <p:outlineViewPr>
    <p:cViewPr>
      <p:scale>
        <a:sx n="33" d="100"/>
        <a:sy n="33" d="100"/>
      </p:scale>
      <p:origin x="0" y="-26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83F33-5E0E-4A8E-8588-7D7E64919379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698D131C-7A46-4458-A962-A3214915EAFC}">
      <dgm:prSet phldrT="[Text]" custT="1"/>
      <dgm:spPr/>
      <dgm:t>
        <a:bodyPr/>
        <a:lstStyle/>
        <a:p>
          <a:r>
            <a:rPr lang="en-IN" sz="20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IN" sz="2000" b="1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Melanized fungi</a:t>
          </a:r>
          <a:r>
            <a:rPr lang="en-IN" sz="20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endParaRPr lang="en-IN" sz="20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02F793EF-E8D9-498E-8A54-A6E2EB8AE1A6}" type="parTrans" cxnId="{C89EBE78-B7EC-490F-950D-8430AB7C811D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7D93E-8C53-4EB8-8558-8E420B07A737}" type="sibTrans" cxnId="{C89EBE78-B7EC-490F-950D-8430AB7C811D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591B8-DA6C-4CA8-A707-E281050EBBFA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59 isolates for standardization &amp; in-house database creation</a:t>
          </a:r>
        </a:p>
      </dgm:t>
    </dgm:pt>
    <dgm:pt modelId="{346F76D0-4DD2-4AD1-BBF2-6FF703666B83}" type="parTrans" cxnId="{AF5D081F-EB33-4DA0-BE25-DD64C21F9687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91CE0-ADD5-4B30-A1AE-3A74C47D9137}" type="sibTrans" cxnId="{AF5D081F-EB33-4DA0-BE25-DD64C21F9687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F987B-7B0C-42B1-9268-A0669F13CD23}">
      <dgm:prSet phldrT="[Text]" custT="1"/>
      <dgm:spPr/>
      <dgm:t>
        <a:bodyPr/>
        <a:lstStyle/>
        <a:p>
          <a:endParaRPr lang="en-IN" sz="2000" b="1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  <a:p>
          <a:r>
            <a:rPr lang="en-IN" sz="2000" b="1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Identification</a:t>
          </a:r>
          <a:r>
            <a:rPr lang="en-IN" sz="20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IN" sz="20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IN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0A755-C8FD-47AA-A6A6-FCE0E0C75AD0}" type="parTrans" cxnId="{2ED0725F-870D-4E58-AFC5-1987E1182B9E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46890-D1EC-40AB-8379-FAEEE21BBE46}" type="sibTrans" cxnId="{2ED0725F-870D-4E58-AFC5-1987E1182B9E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89BFE-CCFC-4DDD-8859-C5CAC1E6134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Conventional</a:t>
          </a:r>
        </a:p>
      </dgm:t>
    </dgm:pt>
    <dgm:pt modelId="{98A35785-574C-4E66-9A38-16B8BE902C18}" type="parTrans" cxnId="{8BB49A66-5FC7-4925-B077-E81DE1A86519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0C9F6-1FF5-4ED1-B8ED-CBE02D1E1663}" type="sibTrans" cxnId="{8BB49A66-5FC7-4925-B077-E81DE1A86519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B95D5-DB1E-45D8-BDA9-B6FD3D40F645}">
      <dgm:prSet phldrT="[Text]" custT="1"/>
      <dgm:spPr/>
      <dgm:t>
        <a:bodyPr/>
        <a:lstStyle/>
        <a:p>
          <a:r>
            <a:rPr lang="en-IN" sz="2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IN" sz="2000" b="1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Hyaline fungi </a:t>
          </a:r>
          <a:endParaRPr lang="en-IN" sz="20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49DE77C1-D8A9-413A-B518-CA6689AA5912}" type="sibTrans" cxnId="{F1D33BE9-8894-4AD9-A9AB-FC7A0D6D9CA0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7F65E-AC86-45B3-8E43-0DDC9D51585D}" type="parTrans" cxnId="{F1D33BE9-8894-4AD9-A9AB-FC7A0D6D9CA0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C6935-32BD-4ACD-A416-173CCA253E4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sz="2400" b="1" dirty="0">
              <a:latin typeface="Arial" panose="020B0604020202020204" pitchFamily="34" charset="0"/>
              <a:cs typeface="Arial" panose="020B0604020202020204" pitchFamily="34" charset="0"/>
            </a:rPr>
            <a:t>Standardization:</a:t>
          </a: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A. flavus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(ATCC 204304),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R. oryzae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(CBS 131512) and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F. </a:t>
          </a:r>
          <a:r>
            <a:rPr lang="en-US" sz="2000" i="1" dirty="0" err="1">
              <a:latin typeface="Arial" panose="020B0604020202020204" pitchFamily="34" charset="0"/>
              <a:cs typeface="Arial" panose="020B0604020202020204" pitchFamily="34" charset="0"/>
            </a:rPr>
            <a:t>solani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(NCCPF 58A0057)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7710B-C94A-45C8-9770-F4477C682F1D}" type="sibTrans" cxnId="{9478D30F-24F4-4564-82D4-7F39DC3F0728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EA94D-5AFE-4BED-9363-DA7F8BC373A0}" type="parTrans" cxnId="{9478D30F-24F4-4564-82D4-7F39DC3F0728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72E5F-A36A-4D9E-8504-8EF02AF338F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sz="2400" b="1">
              <a:latin typeface="Arial" panose="020B0604020202020204" pitchFamily="34" charset="0"/>
              <a:cs typeface="Arial" panose="020B0604020202020204" pitchFamily="34" charset="0"/>
            </a:rPr>
            <a:t>Validation:</a:t>
          </a:r>
          <a:r>
            <a:rPr lang="en-IN" sz="24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>
              <a:latin typeface="Arial" panose="020B0604020202020204" pitchFamily="34" charset="0"/>
              <a:cs typeface="Arial" panose="020B0604020202020204" pitchFamily="34" charset="0"/>
            </a:rPr>
            <a:t>153 hyaline fungi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FDE97-5E40-498F-800B-3C78B95331FA}" type="sibTrans" cxnId="{73023111-906D-428E-ADB9-FD3102356C89}">
      <dgm:prSet/>
      <dgm:spPr/>
      <dgm:t>
        <a:bodyPr/>
        <a:lstStyle/>
        <a:p>
          <a:endParaRPr lang="en-IN"/>
        </a:p>
      </dgm:t>
    </dgm:pt>
    <dgm:pt modelId="{7B700598-ADD3-4688-9CFE-392D879EFF83}" type="parTrans" cxnId="{73023111-906D-428E-ADB9-FD3102356C89}">
      <dgm:prSet/>
      <dgm:spPr/>
      <dgm:t>
        <a:bodyPr/>
        <a:lstStyle/>
        <a:p>
          <a:endParaRPr lang="en-IN"/>
        </a:p>
      </dgm:t>
    </dgm:pt>
    <dgm:pt modelId="{B592A6E5-7AF9-4B3F-82EF-CD6845E83E0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sz="2400" b="1" dirty="0">
              <a:latin typeface="Arial" panose="020B0604020202020204" pitchFamily="34" charset="0"/>
              <a:cs typeface="Arial" panose="020B0604020202020204" pitchFamily="34" charset="0"/>
            </a:rPr>
            <a:t>In-house database creation:</a:t>
          </a: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30 isolates of 12 different species</a:t>
          </a:r>
        </a:p>
      </dgm:t>
    </dgm:pt>
    <dgm:pt modelId="{87FF3CC4-5B95-4717-AE7B-351A62883B32}" type="parTrans" cxnId="{78A215DC-4AE2-4F82-BE0C-538CA5110E2B}">
      <dgm:prSet/>
      <dgm:spPr/>
      <dgm:t>
        <a:bodyPr/>
        <a:lstStyle/>
        <a:p>
          <a:endParaRPr lang="en-US"/>
        </a:p>
      </dgm:t>
    </dgm:pt>
    <dgm:pt modelId="{C025B3BF-2769-4A87-AE47-66FA2F69816A}" type="sibTrans" cxnId="{78A215DC-4AE2-4F82-BE0C-538CA5110E2B}">
      <dgm:prSet/>
      <dgm:spPr/>
      <dgm:t>
        <a:bodyPr/>
        <a:lstStyle/>
        <a:p>
          <a:endParaRPr lang="en-US"/>
        </a:p>
      </dgm:t>
    </dgm:pt>
    <dgm:pt modelId="{8B483F65-8C0E-4FBA-8FB3-8E095965D48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DNA sequencing of ITS and 28S </a:t>
          </a:r>
          <a:r>
            <a:rPr lang="en-IN" sz="2400" dirty="0" err="1">
              <a:latin typeface="Arial" panose="020B0604020202020204" pitchFamily="34" charset="0"/>
              <a:cs typeface="Arial" panose="020B0604020202020204" pitchFamily="34" charset="0"/>
            </a:rPr>
            <a:t>rDNA</a:t>
          </a: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 genes. </a:t>
          </a:r>
        </a:p>
      </dgm:t>
    </dgm:pt>
    <dgm:pt modelId="{E6BCF028-BAE7-4939-A568-DF2B31964FE4}" type="parTrans" cxnId="{02379659-E480-4223-B6BA-BCED067E2DE8}">
      <dgm:prSet/>
      <dgm:spPr/>
      <dgm:t>
        <a:bodyPr/>
        <a:lstStyle/>
        <a:p>
          <a:endParaRPr lang="en-US"/>
        </a:p>
      </dgm:t>
    </dgm:pt>
    <dgm:pt modelId="{40873AF5-057E-48AF-8024-F6676821D922}" type="sibTrans" cxnId="{02379659-E480-4223-B6BA-BCED067E2DE8}">
      <dgm:prSet/>
      <dgm:spPr/>
      <dgm:t>
        <a:bodyPr/>
        <a:lstStyle/>
        <a:p>
          <a:endParaRPr lang="en-US"/>
        </a:p>
      </dgm:t>
    </dgm:pt>
    <dgm:pt modelId="{76DE2152-A99A-4A82-A56C-0B0FA8EC5D7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117 isolates for the validation of in-house database</a:t>
          </a:r>
        </a:p>
      </dgm:t>
    </dgm:pt>
    <dgm:pt modelId="{C727A90D-E975-4A9D-91CC-34D267832AE2}" type="parTrans" cxnId="{6C5A701C-B72E-4B98-B57E-9E8B7F685F87}">
      <dgm:prSet/>
      <dgm:spPr/>
      <dgm:t>
        <a:bodyPr/>
        <a:lstStyle/>
        <a:p>
          <a:endParaRPr lang="en-US"/>
        </a:p>
      </dgm:t>
    </dgm:pt>
    <dgm:pt modelId="{3525B55D-393B-419C-9FC8-1997A78554C8}" type="sibTrans" cxnId="{6C5A701C-B72E-4B98-B57E-9E8B7F685F87}">
      <dgm:prSet/>
      <dgm:spPr/>
      <dgm:t>
        <a:bodyPr/>
        <a:lstStyle/>
        <a:p>
          <a:endParaRPr lang="en-US"/>
        </a:p>
      </dgm:t>
    </dgm:pt>
    <dgm:pt modelId="{91537633-F9F0-44CB-9198-F3ECF25F4B24}" type="pres">
      <dgm:prSet presAssocID="{C8683F33-5E0E-4A8E-8588-7D7E649193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07FB0-BF1E-406F-93FE-FF9ED8D533BE}" type="pres">
      <dgm:prSet presAssocID="{E86B95D5-DB1E-45D8-BDA9-B6FD3D40F645}" presName="composite" presStyleCnt="0"/>
      <dgm:spPr/>
    </dgm:pt>
    <dgm:pt modelId="{C18B3B42-6A2C-4092-8839-8738C157A86F}" type="pres">
      <dgm:prSet presAssocID="{E86B95D5-DB1E-45D8-BDA9-B6FD3D40F6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1FFB2-42B3-42C4-B176-95649FDFB0A7}" type="pres">
      <dgm:prSet presAssocID="{E86B95D5-DB1E-45D8-BDA9-B6FD3D40F645}" presName="descendantText" presStyleLbl="alignAcc1" presStyleIdx="0" presStyleCnt="3" custScaleX="94866" custScaleY="100000" custLinFactNeighborX="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4F76-848F-4137-A0FA-6742B2EA3525}" type="pres">
      <dgm:prSet presAssocID="{49DE77C1-D8A9-413A-B518-CA6689AA5912}" presName="sp" presStyleCnt="0"/>
      <dgm:spPr/>
    </dgm:pt>
    <dgm:pt modelId="{77691D62-799E-47FB-AFAF-2166614555A9}" type="pres">
      <dgm:prSet presAssocID="{698D131C-7A46-4458-A962-A3214915EAFC}" presName="composite" presStyleCnt="0"/>
      <dgm:spPr/>
    </dgm:pt>
    <dgm:pt modelId="{069DA8D3-56FF-4618-A4EF-BDA1030273EF}" type="pres">
      <dgm:prSet presAssocID="{698D131C-7A46-4458-A962-A3214915EAFC}" presName="parentText" presStyleLbl="alignNode1" presStyleIdx="1" presStyleCnt="3" custScaleX="104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EABCD-D312-40EB-98CD-AC02BE00993F}" type="pres">
      <dgm:prSet presAssocID="{698D131C-7A46-4458-A962-A3214915EAFC}" presName="descendantText" presStyleLbl="alignAcc1" presStyleIdx="1" presStyleCnt="3" custScaleX="96303" custLinFactNeighborX="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76D13-9419-4676-9EB2-9F3F214F792F}" type="pres">
      <dgm:prSet presAssocID="{B737D93E-8C53-4EB8-8558-8E420B07A737}" presName="sp" presStyleCnt="0"/>
      <dgm:spPr/>
    </dgm:pt>
    <dgm:pt modelId="{2872F8C8-6D42-4954-A5F9-E4794EC5BC19}" type="pres">
      <dgm:prSet presAssocID="{6E9F987B-7B0C-42B1-9268-A0669F13CD23}" presName="composite" presStyleCnt="0"/>
      <dgm:spPr/>
    </dgm:pt>
    <dgm:pt modelId="{DD7B3B3D-06A7-420D-B603-B49D02558562}" type="pres">
      <dgm:prSet presAssocID="{6E9F987B-7B0C-42B1-9268-A0669F13CD23}" presName="parentText" presStyleLbl="alignNode1" presStyleIdx="2" presStyleCnt="3" custScaleX="1198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C05E5-7AAF-4DB4-95C9-28C21054508D}" type="pres">
      <dgm:prSet presAssocID="{6E9F987B-7B0C-42B1-9268-A0669F13CD23}" presName="descendantText" presStyleLbl="alignAcc1" presStyleIdx="2" presStyleCnt="3" custScaleX="97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B5F9C-2CC8-4A32-B729-7C5E86ADEEE0}" type="presOf" srcId="{76DE2152-A99A-4A82-A56C-0B0FA8EC5D73}" destId="{C38EABCD-D312-40EB-98CD-AC02BE00993F}" srcOrd="0" destOrd="1" presId="urn:microsoft.com/office/officeart/2005/8/layout/chevron2"/>
    <dgm:cxn modelId="{8BB49A66-5FC7-4925-B077-E81DE1A86519}" srcId="{6E9F987B-7B0C-42B1-9268-A0669F13CD23}" destId="{68689BFE-CCFC-4DDD-8859-C5CAC1E61345}" srcOrd="0" destOrd="0" parTransId="{98A35785-574C-4E66-9A38-16B8BE902C18}" sibTransId="{C1E0C9F6-1FF5-4ED1-B8ED-CBE02D1E1663}"/>
    <dgm:cxn modelId="{97982FB8-E1E0-4C98-9D5B-8B7DDE0C39BF}" type="presOf" srcId="{E86B95D5-DB1E-45D8-BDA9-B6FD3D40F645}" destId="{C18B3B42-6A2C-4092-8839-8738C157A86F}" srcOrd="0" destOrd="0" presId="urn:microsoft.com/office/officeart/2005/8/layout/chevron2"/>
    <dgm:cxn modelId="{9478D30F-24F4-4564-82D4-7F39DC3F0728}" srcId="{E86B95D5-DB1E-45D8-BDA9-B6FD3D40F645}" destId="{38EC6935-32BD-4ACD-A416-173CCA253E47}" srcOrd="0" destOrd="0" parTransId="{2D0EA94D-5AFE-4BED-9363-DA7F8BC373A0}" sibTransId="{40C7710B-C94A-45C8-9770-F4477C682F1D}"/>
    <dgm:cxn modelId="{1D2153EC-56DC-4133-AE5A-8F3791DBEE95}" type="presOf" srcId="{C8683F33-5E0E-4A8E-8588-7D7E64919379}" destId="{91537633-F9F0-44CB-9198-F3ECF25F4B24}" srcOrd="0" destOrd="0" presId="urn:microsoft.com/office/officeart/2005/8/layout/chevron2"/>
    <dgm:cxn modelId="{CF72408A-57ED-48AE-BDA8-D22414F31507}" type="presOf" srcId="{8B483F65-8C0E-4FBA-8FB3-8E095965D481}" destId="{BBCC05E5-7AAF-4DB4-95C9-28C21054508D}" srcOrd="0" destOrd="1" presId="urn:microsoft.com/office/officeart/2005/8/layout/chevron2"/>
    <dgm:cxn modelId="{C89EBE78-B7EC-490F-950D-8430AB7C811D}" srcId="{C8683F33-5E0E-4A8E-8588-7D7E64919379}" destId="{698D131C-7A46-4458-A962-A3214915EAFC}" srcOrd="1" destOrd="0" parTransId="{02F793EF-E8D9-498E-8A54-A6E2EB8AE1A6}" sibTransId="{B737D93E-8C53-4EB8-8558-8E420B07A737}"/>
    <dgm:cxn modelId="{AF5D081F-EB33-4DA0-BE25-DD64C21F9687}" srcId="{698D131C-7A46-4458-A962-A3214915EAFC}" destId="{B36591B8-DA6C-4CA8-A707-E281050EBBFA}" srcOrd="0" destOrd="0" parTransId="{346F76D0-4DD2-4AD1-BBF2-6FF703666B83}" sibTransId="{F5A91CE0-ADD5-4B30-A1AE-3A74C47D9137}"/>
    <dgm:cxn modelId="{F1D33BE9-8894-4AD9-A9AB-FC7A0D6D9CA0}" srcId="{C8683F33-5E0E-4A8E-8588-7D7E64919379}" destId="{E86B95D5-DB1E-45D8-BDA9-B6FD3D40F645}" srcOrd="0" destOrd="0" parTransId="{8C47F65E-AC86-45B3-8E43-0DDC9D51585D}" sibTransId="{49DE77C1-D8A9-413A-B518-CA6689AA5912}"/>
    <dgm:cxn modelId="{069DF81A-B409-453B-BE22-DA8A23227216}" type="presOf" srcId="{B36591B8-DA6C-4CA8-A707-E281050EBBFA}" destId="{C38EABCD-D312-40EB-98CD-AC02BE00993F}" srcOrd="0" destOrd="0" presId="urn:microsoft.com/office/officeart/2005/8/layout/chevron2"/>
    <dgm:cxn modelId="{A13CEC28-799B-482D-9280-A2A427EA274B}" type="presOf" srcId="{B592A6E5-7AF9-4B3F-82EF-CD6845E83E05}" destId="{A711FFB2-42B3-42C4-B176-95649FDFB0A7}" srcOrd="0" destOrd="2" presId="urn:microsoft.com/office/officeart/2005/8/layout/chevron2"/>
    <dgm:cxn modelId="{BC7CEEB4-21FE-4A20-A370-EBD7E442045F}" type="presOf" srcId="{698D131C-7A46-4458-A962-A3214915EAFC}" destId="{069DA8D3-56FF-4618-A4EF-BDA1030273EF}" srcOrd="0" destOrd="0" presId="urn:microsoft.com/office/officeart/2005/8/layout/chevron2"/>
    <dgm:cxn modelId="{2ED0725F-870D-4E58-AFC5-1987E1182B9E}" srcId="{C8683F33-5E0E-4A8E-8588-7D7E64919379}" destId="{6E9F987B-7B0C-42B1-9268-A0669F13CD23}" srcOrd="2" destOrd="0" parTransId="{FCA0A755-C8FD-47AA-A6A6-FCE0E0C75AD0}" sibTransId="{66046890-D1EC-40AB-8379-FAEEE21BBE46}"/>
    <dgm:cxn modelId="{6C5A701C-B72E-4B98-B57E-9E8B7F685F87}" srcId="{698D131C-7A46-4458-A962-A3214915EAFC}" destId="{76DE2152-A99A-4A82-A56C-0B0FA8EC5D73}" srcOrd="1" destOrd="0" parTransId="{C727A90D-E975-4A9D-91CC-34D267832AE2}" sibTransId="{3525B55D-393B-419C-9FC8-1997A78554C8}"/>
    <dgm:cxn modelId="{94C6109B-AA1F-4DAF-B514-6A3FF604B9CF}" type="presOf" srcId="{38EC6935-32BD-4ACD-A416-173CCA253E47}" destId="{A711FFB2-42B3-42C4-B176-95649FDFB0A7}" srcOrd="0" destOrd="0" presId="urn:microsoft.com/office/officeart/2005/8/layout/chevron2"/>
    <dgm:cxn modelId="{53414005-6E0B-44E2-90D0-A81B73258510}" type="presOf" srcId="{6E9F987B-7B0C-42B1-9268-A0669F13CD23}" destId="{DD7B3B3D-06A7-420D-B603-B49D02558562}" srcOrd="0" destOrd="0" presId="urn:microsoft.com/office/officeart/2005/8/layout/chevron2"/>
    <dgm:cxn modelId="{8F89CF37-875F-4AAA-AA4B-47EC8DF3CD8E}" type="presOf" srcId="{5EC72E5F-A36A-4D9E-8504-8EF02AF338F5}" destId="{A711FFB2-42B3-42C4-B176-95649FDFB0A7}" srcOrd="0" destOrd="1" presId="urn:microsoft.com/office/officeart/2005/8/layout/chevron2"/>
    <dgm:cxn modelId="{02379659-E480-4223-B6BA-BCED067E2DE8}" srcId="{6E9F987B-7B0C-42B1-9268-A0669F13CD23}" destId="{8B483F65-8C0E-4FBA-8FB3-8E095965D481}" srcOrd="1" destOrd="0" parTransId="{E6BCF028-BAE7-4939-A568-DF2B31964FE4}" sibTransId="{40873AF5-057E-48AF-8024-F6676821D922}"/>
    <dgm:cxn modelId="{78A215DC-4AE2-4F82-BE0C-538CA5110E2B}" srcId="{E86B95D5-DB1E-45D8-BDA9-B6FD3D40F645}" destId="{B592A6E5-7AF9-4B3F-82EF-CD6845E83E05}" srcOrd="2" destOrd="0" parTransId="{87FF3CC4-5B95-4717-AE7B-351A62883B32}" sibTransId="{C025B3BF-2769-4A87-AE47-66FA2F69816A}"/>
    <dgm:cxn modelId="{73023111-906D-428E-ADB9-FD3102356C89}" srcId="{E86B95D5-DB1E-45D8-BDA9-B6FD3D40F645}" destId="{5EC72E5F-A36A-4D9E-8504-8EF02AF338F5}" srcOrd="1" destOrd="0" parTransId="{7B700598-ADD3-4688-9CFE-392D879EFF83}" sibTransId="{D30FDE97-5E40-498F-800B-3C78B95331FA}"/>
    <dgm:cxn modelId="{03742B1D-5693-4954-B941-2F423331A5D6}" type="presOf" srcId="{68689BFE-CCFC-4DDD-8859-C5CAC1E61345}" destId="{BBCC05E5-7AAF-4DB4-95C9-28C21054508D}" srcOrd="0" destOrd="0" presId="urn:microsoft.com/office/officeart/2005/8/layout/chevron2"/>
    <dgm:cxn modelId="{453B7608-4BF4-46F5-BB34-943B23437121}" type="presParOf" srcId="{91537633-F9F0-44CB-9198-F3ECF25F4B24}" destId="{62107FB0-BF1E-406F-93FE-FF9ED8D533BE}" srcOrd="0" destOrd="0" presId="urn:microsoft.com/office/officeart/2005/8/layout/chevron2"/>
    <dgm:cxn modelId="{7BAFA1CD-6DDF-416B-8322-B145257D2593}" type="presParOf" srcId="{62107FB0-BF1E-406F-93FE-FF9ED8D533BE}" destId="{C18B3B42-6A2C-4092-8839-8738C157A86F}" srcOrd="0" destOrd="0" presId="urn:microsoft.com/office/officeart/2005/8/layout/chevron2"/>
    <dgm:cxn modelId="{E864D427-323E-44F3-8056-DDBD2B8D453A}" type="presParOf" srcId="{62107FB0-BF1E-406F-93FE-FF9ED8D533BE}" destId="{A711FFB2-42B3-42C4-B176-95649FDFB0A7}" srcOrd="1" destOrd="0" presId="urn:microsoft.com/office/officeart/2005/8/layout/chevron2"/>
    <dgm:cxn modelId="{C230C6A6-255D-4E18-B06F-7495CDC74F33}" type="presParOf" srcId="{91537633-F9F0-44CB-9198-F3ECF25F4B24}" destId="{FCD24F76-848F-4137-A0FA-6742B2EA3525}" srcOrd="1" destOrd="0" presId="urn:microsoft.com/office/officeart/2005/8/layout/chevron2"/>
    <dgm:cxn modelId="{76054366-D100-49B4-BEBA-CC5EC6526567}" type="presParOf" srcId="{91537633-F9F0-44CB-9198-F3ECF25F4B24}" destId="{77691D62-799E-47FB-AFAF-2166614555A9}" srcOrd="2" destOrd="0" presId="urn:microsoft.com/office/officeart/2005/8/layout/chevron2"/>
    <dgm:cxn modelId="{BFAEE973-0460-4146-A36D-5EA37AE9A90C}" type="presParOf" srcId="{77691D62-799E-47FB-AFAF-2166614555A9}" destId="{069DA8D3-56FF-4618-A4EF-BDA1030273EF}" srcOrd="0" destOrd="0" presId="urn:microsoft.com/office/officeart/2005/8/layout/chevron2"/>
    <dgm:cxn modelId="{3C178392-47E1-4FF1-8831-222C4976E4B8}" type="presParOf" srcId="{77691D62-799E-47FB-AFAF-2166614555A9}" destId="{C38EABCD-D312-40EB-98CD-AC02BE00993F}" srcOrd="1" destOrd="0" presId="urn:microsoft.com/office/officeart/2005/8/layout/chevron2"/>
    <dgm:cxn modelId="{B8EAEF6A-F510-4DF6-B154-168850399EBA}" type="presParOf" srcId="{91537633-F9F0-44CB-9198-F3ECF25F4B24}" destId="{30C76D13-9419-4676-9EB2-9F3F214F792F}" srcOrd="3" destOrd="0" presId="urn:microsoft.com/office/officeart/2005/8/layout/chevron2"/>
    <dgm:cxn modelId="{CC07853B-4E24-45A0-B8CA-7C03B297BDCE}" type="presParOf" srcId="{91537633-F9F0-44CB-9198-F3ECF25F4B24}" destId="{2872F8C8-6D42-4954-A5F9-E4794EC5BC19}" srcOrd="4" destOrd="0" presId="urn:microsoft.com/office/officeart/2005/8/layout/chevron2"/>
    <dgm:cxn modelId="{D689B2DA-8F2C-42B9-ABC4-A2B2A5A33654}" type="presParOf" srcId="{2872F8C8-6D42-4954-A5F9-E4794EC5BC19}" destId="{DD7B3B3D-06A7-420D-B603-B49D02558562}" srcOrd="0" destOrd="0" presId="urn:microsoft.com/office/officeart/2005/8/layout/chevron2"/>
    <dgm:cxn modelId="{AAD5D349-CDDE-4D8B-8F59-140A87B7538C}" type="presParOf" srcId="{2872F8C8-6D42-4954-A5F9-E4794EC5BC19}" destId="{BBCC05E5-7AAF-4DB4-95C9-28C2105450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49736-BAA9-46C4-BCAE-422A858A98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5F492-734D-443D-A5C4-83E8D9EB3412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Protocol-A</a:t>
          </a:r>
        </a:p>
      </dgm:t>
    </dgm:pt>
    <dgm:pt modelId="{EE0AF07A-A41F-4EA1-810D-C66B4AE8592E}" type="parTrans" cxnId="{8D233AA7-7949-4B6B-9C45-F283A78C0E8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16E3A-014A-42A1-B9E8-B7597040DB14}" type="sibTrans" cxnId="{8D233AA7-7949-4B6B-9C45-F283A78C0E8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D087D-5DB2-410D-9577-C3AB792B976D}">
      <dgm:prSet phldrT="[Text]" custT="1"/>
      <dgm:spPr/>
      <dgm:t>
        <a:bodyPr/>
        <a:lstStyle/>
        <a:p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Direct plate extraction method from solid media growth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E26E8-6214-4A6D-A00A-1D84417EDF8D}" type="parTrans" cxnId="{1F025499-A635-493E-88FD-CC8749333D35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C41E1-2685-4499-BBA8-C2E71BE27797}" type="sibTrans" cxnId="{1F025499-A635-493E-88FD-CC8749333D35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5530F-0BD9-4AED-96BA-81AF397B982F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Protocol-B</a:t>
          </a:r>
        </a:p>
      </dgm:t>
    </dgm:pt>
    <dgm:pt modelId="{2DEA4876-1FCC-45B8-B8C3-B674E7BA7565}" type="parTrans" cxnId="{5BAF236D-1770-4BB4-88C7-F419A8E40F60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6F09A-31E9-48C5-A1DC-187D4940BB2F}" type="sibTrans" cxnId="{5BAF236D-1770-4BB4-88C7-F419A8E40F60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36F42-52A7-4E7C-A52B-D34E9398F5E8}">
      <dgm:prSet phldrT="[Text]" custT="1"/>
      <dgm:spPr/>
      <dgm:t>
        <a:bodyPr/>
        <a:lstStyle/>
        <a:p>
          <a:r>
            <a:rPr lang="en-IN" sz="2400" b="0" dirty="0">
              <a:latin typeface="Arial" panose="020B0604020202020204" pitchFamily="34" charset="0"/>
              <a:cs typeface="Arial" panose="020B0604020202020204" pitchFamily="34" charset="0"/>
            </a:rPr>
            <a:t>Liquid nitrogen crush to make powder from solid media growth followed by off-plate extraction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7FDFA-206C-4AC3-9E10-FB6E8AF158C8}" type="parTrans" cxnId="{A8D23152-EDF5-441B-AE2F-AC44488D59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6EE40-A7BC-4C7D-A741-10C0883C3E55}" type="sibTrans" cxnId="{A8D23152-EDF5-441B-AE2F-AC44488D59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8426E-2E0B-4161-BCAA-40264F74F4C4}" type="pres">
      <dgm:prSet presAssocID="{2A649736-BAA9-46C4-BCAE-422A858A9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3BAF9-A826-4F4B-A08E-2745C66C1391}" type="pres">
      <dgm:prSet presAssocID="{9DF5F492-734D-443D-A5C4-83E8D9EB3412}" presName="linNode" presStyleCnt="0"/>
      <dgm:spPr/>
    </dgm:pt>
    <dgm:pt modelId="{B8F06DFF-6414-4BA6-B132-874E1C79A801}" type="pres">
      <dgm:prSet presAssocID="{9DF5F492-734D-443D-A5C4-83E8D9EB3412}" presName="parentText" presStyleLbl="node1" presStyleIdx="0" presStyleCnt="2" custScaleX="764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F4E2-5138-4F7D-8ABC-EA054FFE1B13}" type="pres">
      <dgm:prSet presAssocID="{9DF5F492-734D-443D-A5C4-83E8D9EB3412}" presName="descendantText" presStyleLbl="alignAccFollowNode1" presStyleIdx="0" presStyleCnt="2" custScaleX="121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0B05-352A-442E-855C-8E8886C61506}" type="pres">
      <dgm:prSet presAssocID="{1A316E3A-014A-42A1-B9E8-B7597040DB14}" presName="sp" presStyleCnt="0"/>
      <dgm:spPr/>
    </dgm:pt>
    <dgm:pt modelId="{91426BFD-8105-4CE2-9515-C804BE96E91B}" type="pres">
      <dgm:prSet presAssocID="{92D5530F-0BD9-4AED-96BA-81AF397B982F}" presName="linNode" presStyleCnt="0"/>
      <dgm:spPr/>
    </dgm:pt>
    <dgm:pt modelId="{0F06E1C1-386E-4820-A24F-489A3313AE3F}" type="pres">
      <dgm:prSet presAssocID="{92D5530F-0BD9-4AED-96BA-81AF397B982F}" presName="parentText" presStyleLbl="node1" presStyleIdx="1" presStyleCnt="2" custScaleX="72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09A56-F23B-4C1D-9FD3-85BDE573DBDC}" type="pres">
      <dgm:prSet presAssocID="{92D5530F-0BD9-4AED-96BA-81AF397B982F}" presName="descendantText" presStyleLbl="alignAccFollowNode1" presStyleIdx="1" presStyleCnt="2" custScaleX="115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2C12D-8C6B-4284-8C94-F6047352BCFF}" type="presOf" srcId="{9DF5F492-734D-443D-A5C4-83E8D9EB3412}" destId="{B8F06DFF-6414-4BA6-B132-874E1C79A801}" srcOrd="0" destOrd="0" presId="urn:microsoft.com/office/officeart/2005/8/layout/vList5"/>
    <dgm:cxn modelId="{101964C5-F9FB-4CDE-BCED-1C31E50F8A26}" type="presOf" srcId="{2A649736-BAA9-46C4-BCAE-422A858A98D5}" destId="{38C8426E-2E0B-4161-BCAA-40264F74F4C4}" srcOrd="0" destOrd="0" presId="urn:microsoft.com/office/officeart/2005/8/layout/vList5"/>
    <dgm:cxn modelId="{8D233AA7-7949-4B6B-9C45-F283A78C0E83}" srcId="{2A649736-BAA9-46C4-BCAE-422A858A98D5}" destId="{9DF5F492-734D-443D-A5C4-83E8D9EB3412}" srcOrd="0" destOrd="0" parTransId="{EE0AF07A-A41F-4EA1-810D-C66B4AE8592E}" sibTransId="{1A316E3A-014A-42A1-B9E8-B7597040DB14}"/>
    <dgm:cxn modelId="{B568A53E-5B13-46BB-8549-16801081C40A}" type="presOf" srcId="{749D087D-5DB2-410D-9577-C3AB792B976D}" destId="{4673F4E2-5138-4F7D-8ABC-EA054FFE1B13}" srcOrd="0" destOrd="0" presId="urn:microsoft.com/office/officeart/2005/8/layout/vList5"/>
    <dgm:cxn modelId="{A8D23152-EDF5-441B-AE2F-AC44488D590A}" srcId="{92D5530F-0BD9-4AED-96BA-81AF397B982F}" destId="{1BE36F42-52A7-4E7C-A52B-D34E9398F5E8}" srcOrd="0" destOrd="0" parTransId="{D617FDFA-206C-4AC3-9E10-FB6E8AF158C8}" sibTransId="{0376EE40-A7BC-4C7D-A741-10C0883C3E55}"/>
    <dgm:cxn modelId="{5BAF236D-1770-4BB4-88C7-F419A8E40F60}" srcId="{2A649736-BAA9-46C4-BCAE-422A858A98D5}" destId="{92D5530F-0BD9-4AED-96BA-81AF397B982F}" srcOrd="1" destOrd="0" parTransId="{2DEA4876-1FCC-45B8-B8C3-B674E7BA7565}" sibTransId="{E246F09A-31E9-48C5-A1DC-187D4940BB2F}"/>
    <dgm:cxn modelId="{5F4DDF39-4215-4BFE-8B28-A5681A48403C}" type="presOf" srcId="{92D5530F-0BD9-4AED-96BA-81AF397B982F}" destId="{0F06E1C1-386E-4820-A24F-489A3313AE3F}" srcOrd="0" destOrd="0" presId="urn:microsoft.com/office/officeart/2005/8/layout/vList5"/>
    <dgm:cxn modelId="{85DD2D76-9F7B-4582-8E6F-06646FA90E7C}" type="presOf" srcId="{1BE36F42-52A7-4E7C-A52B-D34E9398F5E8}" destId="{3B909A56-F23B-4C1D-9FD3-85BDE573DBDC}" srcOrd="0" destOrd="0" presId="urn:microsoft.com/office/officeart/2005/8/layout/vList5"/>
    <dgm:cxn modelId="{1F025499-A635-493E-88FD-CC8749333D35}" srcId="{9DF5F492-734D-443D-A5C4-83E8D9EB3412}" destId="{749D087D-5DB2-410D-9577-C3AB792B976D}" srcOrd="0" destOrd="0" parTransId="{013E26E8-6214-4A6D-A00A-1D84417EDF8D}" sibTransId="{E38C41E1-2685-4499-BBA8-C2E71BE27797}"/>
    <dgm:cxn modelId="{FCFD7B09-B97E-4A7E-BC4F-AA36093D7C77}" type="presParOf" srcId="{38C8426E-2E0B-4161-BCAA-40264F74F4C4}" destId="{7C93BAF9-A826-4F4B-A08E-2745C66C1391}" srcOrd="0" destOrd="0" presId="urn:microsoft.com/office/officeart/2005/8/layout/vList5"/>
    <dgm:cxn modelId="{13DD09AE-A09C-4CC5-9A64-7B58A294B5A0}" type="presParOf" srcId="{7C93BAF9-A826-4F4B-A08E-2745C66C1391}" destId="{B8F06DFF-6414-4BA6-B132-874E1C79A801}" srcOrd="0" destOrd="0" presId="urn:microsoft.com/office/officeart/2005/8/layout/vList5"/>
    <dgm:cxn modelId="{D29D51A6-EFBD-4986-8E62-F7C286C1209B}" type="presParOf" srcId="{7C93BAF9-A826-4F4B-A08E-2745C66C1391}" destId="{4673F4E2-5138-4F7D-8ABC-EA054FFE1B13}" srcOrd="1" destOrd="0" presId="urn:microsoft.com/office/officeart/2005/8/layout/vList5"/>
    <dgm:cxn modelId="{7398D996-7C6A-4926-94CC-48B3591751A6}" type="presParOf" srcId="{38C8426E-2E0B-4161-BCAA-40264F74F4C4}" destId="{19D90B05-352A-442E-855C-8E8886C61506}" srcOrd="1" destOrd="0" presId="urn:microsoft.com/office/officeart/2005/8/layout/vList5"/>
    <dgm:cxn modelId="{F9E728C0-4B46-488D-840B-272334C89272}" type="presParOf" srcId="{38C8426E-2E0B-4161-BCAA-40264F74F4C4}" destId="{91426BFD-8105-4CE2-9515-C804BE96E91B}" srcOrd="2" destOrd="0" presId="urn:microsoft.com/office/officeart/2005/8/layout/vList5"/>
    <dgm:cxn modelId="{130D355F-33EF-4081-B977-7C90182F3CF5}" type="presParOf" srcId="{91426BFD-8105-4CE2-9515-C804BE96E91B}" destId="{0F06E1C1-386E-4820-A24F-489A3313AE3F}" srcOrd="0" destOrd="0" presId="urn:microsoft.com/office/officeart/2005/8/layout/vList5"/>
    <dgm:cxn modelId="{20737C45-125E-4893-86BA-A012654B78DA}" type="presParOf" srcId="{91426BFD-8105-4CE2-9515-C804BE96E91B}" destId="{3B909A56-F23B-4C1D-9FD3-85BDE573DB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49736-BAA9-46C4-BCAE-422A858A98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5F492-734D-443D-A5C4-83E8D9EB3412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Protocol-C</a:t>
          </a:r>
        </a:p>
      </dgm:t>
    </dgm:pt>
    <dgm:pt modelId="{EE0AF07A-A41F-4EA1-810D-C66B4AE8592E}" type="parTrans" cxnId="{8D233AA7-7949-4B6B-9C45-F283A78C0E8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16E3A-014A-42A1-B9E8-B7597040DB14}" type="sibTrans" cxnId="{8D233AA7-7949-4B6B-9C45-F283A78C0E8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D087D-5DB2-410D-9577-C3AB792B976D}">
      <dgm:prSet phldrT="[Text]" custT="1"/>
      <dgm:spPr/>
      <dgm:t>
        <a:bodyPr/>
        <a:lstStyle/>
        <a:p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Off-plate extraction from growth on liquid media with some modifications 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E26E8-6214-4A6D-A00A-1D84417EDF8D}" type="parTrans" cxnId="{1F025499-A635-493E-88FD-CC8749333D35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C41E1-2685-4499-BBA8-C2E71BE27797}" type="sibTrans" cxnId="{1F025499-A635-493E-88FD-CC8749333D35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5530F-0BD9-4AED-96BA-81AF397B982F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Protocol-D</a:t>
          </a:r>
        </a:p>
      </dgm:t>
    </dgm:pt>
    <dgm:pt modelId="{2DEA4876-1FCC-45B8-B8C3-B674E7BA7565}" type="parTrans" cxnId="{5BAF236D-1770-4BB4-88C7-F419A8E40F60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6F09A-31E9-48C5-A1DC-187D4940BB2F}" type="sibTrans" cxnId="{5BAF236D-1770-4BB4-88C7-F419A8E40F60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36F42-52A7-4E7C-A52B-D34E9398F5E8}">
      <dgm:prSet phldrT="[Text]" custT="1"/>
      <dgm:spPr/>
      <dgm:t>
        <a:bodyPr/>
        <a:lstStyle/>
        <a:p>
          <a:r>
            <a:rPr lang="en-IN" sz="2400" dirty="0">
              <a:latin typeface="Arial" panose="020B0604020202020204" pitchFamily="34" charset="0"/>
              <a:cs typeface="Arial" panose="020B0604020202020204" pitchFamily="34" charset="0"/>
            </a:rPr>
            <a:t>Similar to protocol C, except growth from solid media with major modifications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7FDFA-206C-4AC3-9E10-FB6E8AF158C8}" type="parTrans" cxnId="{A8D23152-EDF5-441B-AE2F-AC44488D59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6EE40-A7BC-4C7D-A741-10C0883C3E55}" type="sibTrans" cxnId="{A8D23152-EDF5-441B-AE2F-AC44488D59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8426E-2E0B-4161-BCAA-40264F74F4C4}" type="pres">
      <dgm:prSet presAssocID="{2A649736-BAA9-46C4-BCAE-422A858A9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3BAF9-A826-4F4B-A08E-2745C66C1391}" type="pres">
      <dgm:prSet presAssocID="{9DF5F492-734D-443D-A5C4-83E8D9EB3412}" presName="linNode" presStyleCnt="0"/>
      <dgm:spPr/>
    </dgm:pt>
    <dgm:pt modelId="{B8F06DFF-6414-4BA6-B132-874E1C79A801}" type="pres">
      <dgm:prSet presAssocID="{9DF5F492-734D-443D-A5C4-83E8D9EB3412}" presName="parentText" presStyleLbl="node1" presStyleIdx="0" presStyleCnt="2" custScaleX="764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F4E2-5138-4F7D-8ABC-EA054FFE1B13}" type="pres">
      <dgm:prSet presAssocID="{9DF5F492-734D-443D-A5C4-83E8D9EB3412}" presName="descendantText" presStyleLbl="alignAccFollowNode1" presStyleIdx="0" presStyleCnt="2" custScaleX="121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0B05-352A-442E-855C-8E8886C61506}" type="pres">
      <dgm:prSet presAssocID="{1A316E3A-014A-42A1-B9E8-B7597040DB14}" presName="sp" presStyleCnt="0"/>
      <dgm:spPr/>
    </dgm:pt>
    <dgm:pt modelId="{91426BFD-8105-4CE2-9515-C804BE96E91B}" type="pres">
      <dgm:prSet presAssocID="{92D5530F-0BD9-4AED-96BA-81AF397B982F}" presName="linNode" presStyleCnt="0"/>
      <dgm:spPr/>
    </dgm:pt>
    <dgm:pt modelId="{0F06E1C1-386E-4820-A24F-489A3313AE3F}" type="pres">
      <dgm:prSet presAssocID="{92D5530F-0BD9-4AED-96BA-81AF397B982F}" presName="parentText" presStyleLbl="node1" presStyleIdx="1" presStyleCnt="2" custScaleX="72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09A56-F23B-4C1D-9FD3-85BDE573DBDC}" type="pres">
      <dgm:prSet presAssocID="{92D5530F-0BD9-4AED-96BA-81AF397B982F}" presName="descendantText" presStyleLbl="alignAccFollowNode1" presStyleIdx="1" presStyleCnt="2" custScaleX="115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2C12D-8C6B-4284-8C94-F6047352BCFF}" type="presOf" srcId="{9DF5F492-734D-443D-A5C4-83E8D9EB3412}" destId="{B8F06DFF-6414-4BA6-B132-874E1C79A801}" srcOrd="0" destOrd="0" presId="urn:microsoft.com/office/officeart/2005/8/layout/vList5"/>
    <dgm:cxn modelId="{101964C5-F9FB-4CDE-BCED-1C31E50F8A26}" type="presOf" srcId="{2A649736-BAA9-46C4-BCAE-422A858A98D5}" destId="{38C8426E-2E0B-4161-BCAA-40264F74F4C4}" srcOrd="0" destOrd="0" presId="urn:microsoft.com/office/officeart/2005/8/layout/vList5"/>
    <dgm:cxn modelId="{8D233AA7-7949-4B6B-9C45-F283A78C0E83}" srcId="{2A649736-BAA9-46C4-BCAE-422A858A98D5}" destId="{9DF5F492-734D-443D-A5C4-83E8D9EB3412}" srcOrd="0" destOrd="0" parTransId="{EE0AF07A-A41F-4EA1-810D-C66B4AE8592E}" sibTransId="{1A316E3A-014A-42A1-B9E8-B7597040DB14}"/>
    <dgm:cxn modelId="{B568A53E-5B13-46BB-8549-16801081C40A}" type="presOf" srcId="{749D087D-5DB2-410D-9577-C3AB792B976D}" destId="{4673F4E2-5138-4F7D-8ABC-EA054FFE1B13}" srcOrd="0" destOrd="0" presId="urn:microsoft.com/office/officeart/2005/8/layout/vList5"/>
    <dgm:cxn modelId="{A8D23152-EDF5-441B-AE2F-AC44488D590A}" srcId="{92D5530F-0BD9-4AED-96BA-81AF397B982F}" destId="{1BE36F42-52A7-4E7C-A52B-D34E9398F5E8}" srcOrd="0" destOrd="0" parTransId="{D617FDFA-206C-4AC3-9E10-FB6E8AF158C8}" sibTransId="{0376EE40-A7BC-4C7D-A741-10C0883C3E55}"/>
    <dgm:cxn modelId="{5BAF236D-1770-4BB4-88C7-F419A8E40F60}" srcId="{2A649736-BAA9-46C4-BCAE-422A858A98D5}" destId="{92D5530F-0BD9-4AED-96BA-81AF397B982F}" srcOrd="1" destOrd="0" parTransId="{2DEA4876-1FCC-45B8-B8C3-B674E7BA7565}" sibTransId="{E246F09A-31E9-48C5-A1DC-187D4940BB2F}"/>
    <dgm:cxn modelId="{5F4DDF39-4215-4BFE-8B28-A5681A48403C}" type="presOf" srcId="{92D5530F-0BD9-4AED-96BA-81AF397B982F}" destId="{0F06E1C1-386E-4820-A24F-489A3313AE3F}" srcOrd="0" destOrd="0" presId="urn:microsoft.com/office/officeart/2005/8/layout/vList5"/>
    <dgm:cxn modelId="{85DD2D76-9F7B-4582-8E6F-06646FA90E7C}" type="presOf" srcId="{1BE36F42-52A7-4E7C-A52B-D34E9398F5E8}" destId="{3B909A56-F23B-4C1D-9FD3-85BDE573DBDC}" srcOrd="0" destOrd="0" presId="urn:microsoft.com/office/officeart/2005/8/layout/vList5"/>
    <dgm:cxn modelId="{1F025499-A635-493E-88FD-CC8749333D35}" srcId="{9DF5F492-734D-443D-A5C4-83E8D9EB3412}" destId="{749D087D-5DB2-410D-9577-C3AB792B976D}" srcOrd="0" destOrd="0" parTransId="{013E26E8-6214-4A6D-A00A-1D84417EDF8D}" sibTransId="{E38C41E1-2685-4499-BBA8-C2E71BE27797}"/>
    <dgm:cxn modelId="{FCFD7B09-B97E-4A7E-BC4F-AA36093D7C77}" type="presParOf" srcId="{38C8426E-2E0B-4161-BCAA-40264F74F4C4}" destId="{7C93BAF9-A826-4F4B-A08E-2745C66C1391}" srcOrd="0" destOrd="0" presId="urn:microsoft.com/office/officeart/2005/8/layout/vList5"/>
    <dgm:cxn modelId="{13DD09AE-A09C-4CC5-9A64-7B58A294B5A0}" type="presParOf" srcId="{7C93BAF9-A826-4F4B-A08E-2745C66C1391}" destId="{B8F06DFF-6414-4BA6-B132-874E1C79A801}" srcOrd="0" destOrd="0" presId="urn:microsoft.com/office/officeart/2005/8/layout/vList5"/>
    <dgm:cxn modelId="{D29D51A6-EFBD-4986-8E62-F7C286C1209B}" type="presParOf" srcId="{7C93BAF9-A826-4F4B-A08E-2745C66C1391}" destId="{4673F4E2-5138-4F7D-8ABC-EA054FFE1B13}" srcOrd="1" destOrd="0" presId="urn:microsoft.com/office/officeart/2005/8/layout/vList5"/>
    <dgm:cxn modelId="{7398D996-7C6A-4926-94CC-48B3591751A6}" type="presParOf" srcId="{38C8426E-2E0B-4161-BCAA-40264F74F4C4}" destId="{19D90B05-352A-442E-855C-8E8886C61506}" srcOrd="1" destOrd="0" presId="urn:microsoft.com/office/officeart/2005/8/layout/vList5"/>
    <dgm:cxn modelId="{F9E728C0-4B46-488D-840B-272334C89272}" type="presParOf" srcId="{38C8426E-2E0B-4161-BCAA-40264F74F4C4}" destId="{91426BFD-8105-4CE2-9515-C804BE96E91B}" srcOrd="2" destOrd="0" presId="urn:microsoft.com/office/officeart/2005/8/layout/vList5"/>
    <dgm:cxn modelId="{130D355F-33EF-4081-B977-7C90182F3CF5}" type="presParOf" srcId="{91426BFD-8105-4CE2-9515-C804BE96E91B}" destId="{0F06E1C1-386E-4820-A24F-489A3313AE3F}" srcOrd="0" destOrd="0" presId="urn:microsoft.com/office/officeart/2005/8/layout/vList5"/>
    <dgm:cxn modelId="{20737C45-125E-4893-86BA-A012654B78DA}" type="presParOf" srcId="{91426BFD-8105-4CE2-9515-C804BE96E91B}" destId="{3B909A56-F23B-4C1D-9FD3-85BDE573DB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B3B42-6A2C-4092-8839-8738C157A86F}">
      <dsp:nvSpPr>
        <dsp:cNvPr id="0" name=""/>
        <dsp:cNvSpPr/>
      </dsp:nvSpPr>
      <dsp:spPr>
        <a:xfrm rot="5400000">
          <a:off x="-354826" y="341304"/>
          <a:ext cx="2250624" cy="157543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b="1" kern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Hyaline fungi </a:t>
          </a:r>
          <a:endParaRPr lang="en-IN" sz="2000" b="1" kern="12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 rot="-5400000">
        <a:off x="-17232" y="791430"/>
        <a:ext cx="1575437" cy="675187"/>
      </dsp:txXfrm>
    </dsp:sp>
    <dsp:sp modelId="{A711FFB2-42B3-42C4-B176-95649FDFB0A7}">
      <dsp:nvSpPr>
        <dsp:cNvPr id="0" name=""/>
        <dsp:cNvSpPr/>
      </dsp:nvSpPr>
      <dsp:spPr>
        <a:xfrm rot="5400000">
          <a:off x="5396786" y="-3583898"/>
          <a:ext cx="1463675" cy="863889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dirty="0">
              <a:latin typeface="Arial" panose="020B0604020202020204" pitchFamily="34" charset="0"/>
              <a:cs typeface="Arial" panose="020B0604020202020204" pitchFamily="34" charset="0"/>
            </a:rPr>
            <a:t>Standardization:</a:t>
          </a: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A. flavus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(ATCC 204304),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R. oryzae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(CBS 131512) and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F. </a:t>
          </a:r>
          <a:r>
            <a:rPr lang="en-US" sz="2000" i="1" kern="1200" dirty="0" err="1">
              <a:latin typeface="Arial" panose="020B0604020202020204" pitchFamily="34" charset="0"/>
              <a:cs typeface="Arial" panose="020B0604020202020204" pitchFamily="34" charset="0"/>
            </a:rPr>
            <a:t>solani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(NCCPF 58A0057)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>
              <a:latin typeface="Arial" panose="020B0604020202020204" pitchFamily="34" charset="0"/>
              <a:cs typeface="Arial" panose="020B0604020202020204" pitchFamily="34" charset="0"/>
            </a:rPr>
            <a:t>Validation:</a:t>
          </a:r>
          <a:r>
            <a:rPr lang="en-IN" sz="2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kern="1200">
              <a:latin typeface="Arial" panose="020B0604020202020204" pitchFamily="34" charset="0"/>
              <a:cs typeface="Arial" panose="020B0604020202020204" pitchFamily="34" charset="0"/>
            </a:rPr>
            <a:t>153 hyaline fungi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In-house database creation:</a:t>
          </a: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30 isolates of 12 different species</a:t>
          </a:r>
        </a:p>
      </dsp:txBody>
      <dsp:txXfrm rot="-5400000">
        <a:off x="1809178" y="75161"/>
        <a:ext cx="8567442" cy="1320773"/>
      </dsp:txXfrm>
    </dsp:sp>
    <dsp:sp modelId="{069DA8D3-56FF-4618-A4EF-BDA1030273EF}">
      <dsp:nvSpPr>
        <dsp:cNvPr id="0" name=""/>
        <dsp:cNvSpPr/>
      </dsp:nvSpPr>
      <dsp:spPr>
        <a:xfrm rot="5400000">
          <a:off x="-319316" y="2367493"/>
          <a:ext cx="2250624" cy="164645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Melanized fungi</a:t>
          </a:r>
          <a:r>
            <a:rPr lang="en-IN" sz="2000" kern="12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endParaRPr lang="en-IN" sz="2000" kern="12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 rot="-5400000">
        <a:off x="-17232" y="2888639"/>
        <a:ext cx="1646457" cy="604167"/>
      </dsp:txXfrm>
    </dsp:sp>
    <dsp:sp modelId="{C38EABCD-D312-40EB-98CD-AC02BE00993F}">
      <dsp:nvSpPr>
        <dsp:cNvPr id="0" name=""/>
        <dsp:cNvSpPr/>
      </dsp:nvSpPr>
      <dsp:spPr>
        <a:xfrm rot="5400000">
          <a:off x="5432590" y="-1588013"/>
          <a:ext cx="1462905" cy="87697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59 isolates for standardization &amp; in-house database creation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117 isolates for the validation of in-house database</a:t>
          </a:r>
        </a:p>
      </dsp:txBody>
      <dsp:txXfrm rot="-5400000">
        <a:off x="1779167" y="2136823"/>
        <a:ext cx="8698339" cy="1320079"/>
      </dsp:txXfrm>
    </dsp:sp>
    <dsp:sp modelId="{DD7B3B3D-06A7-420D-B603-B49D02558562}">
      <dsp:nvSpPr>
        <dsp:cNvPr id="0" name=""/>
        <dsp:cNvSpPr/>
      </dsp:nvSpPr>
      <dsp:spPr>
        <a:xfrm rot="5400000">
          <a:off x="-198243" y="4308120"/>
          <a:ext cx="2250624" cy="188860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b="1" kern="120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Identification</a:t>
          </a:r>
          <a:r>
            <a:rPr lang="en-IN" sz="2000" kern="12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IN" sz="20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IN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17232" y="5071410"/>
        <a:ext cx="1888602" cy="362022"/>
      </dsp:txXfrm>
    </dsp:sp>
    <dsp:sp modelId="{BBCC05E5-7AAF-4DB4-95C9-28C21054508D}">
      <dsp:nvSpPr>
        <dsp:cNvPr id="0" name=""/>
        <dsp:cNvSpPr/>
      </dsp:nvSpPr>
      <dsp:spPr>
        <a:xfrm rot="5400000">
          <a:off x="5536542" y="427471"/>
          <a:ext cx="1462905" cy="886218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Conventional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DNA sequencing of ITS and 28S </a:t>
          </a:r>
          <a:r>
            <a:rPr lang="en-IN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rDNA</a:t>
          </a: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 genes. </a:t>
          </a:r>
        </a:p>
      </dsp:txBody>
      <dsp:txXfrm rot="-5400000">
        <a:off x="1836904" y="4198523"/>
        <a:ext cx="8790769" cy="1320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F4E2-5138-4F7D-8ABC-EA054FFE1B13}">
      <dsp:nvSpPr>
        <dsp:cNvPr id="0" name=""/>
        <dsp:cNvSpPr/>
      </dsp:nvSpPr>
      <dsp:spPr>
        <a:xfrm rot="5400000">
          <a:off x="4589187" y="-2327483"/>
          <a:ext cx="1075983" cy="60000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Direct plate extraction method from solid media growth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27172" y="187057"/>
        <a:ext cx="5947489" cy="970933"/>
      </dsp:txXfrm>
    </dsp:sp>
    <dsp:sp modelId="{B8F06DFF-6414-4BA6-B132-874E1C79A801}">
      <dsp:nvSpPr>
        <dsp:cNvPr id="0" name=""/>
        <dsp:cNvSpPr/>
      </dsp:nvSpPr>
      <dsp:spPr>
        <a:xfrm>
          <a:off x="317" y="33"/>
          <a:ext cx="2126854" cy="1344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Protocol-A</a:t>
          </a:r>
        </a:p>
      </dsp:txBody>
      <dsp:txXfrm>
        <a:off x="65973" y="65689"/>
        <a:ext cx="1995542" cy="1213667"/>
      </dsp:txXfrm>
    </dsp:sp>
    <dsp:sp modelId="{3B909A56-F23B-4C1D-9FD3-85BDE573DBDC}">
      <dsp:nvSpPr>
        <dsp:cNvPr id="0" name=""/>
        <dsp:cNvSpPr/>
      </dsp:nvSpPr>
      <dsp:spPr>
        <a:xfrm rot="5400000">
          <a:off x="4580589" y="-924347"/>
          <a:ext cx="1075983" cy="60182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0" kern="1200" dirty="0">
              <a:latin typeface="Arial" panose="020B0604020202020204" pitchFamily="34" charset="0"/>
              <a:cs typeface="Arial" panose="020B0604020202020204" pitchFamily="34" charset="0"/>
            </a:rPr>
            <a:t>Liquid nitrogen crush to make powder from solid media growth followed by off-plate extraction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9481" y="1599286"/>
        <a:ext cx="5965675" cy="970933"/>
      </dsp:txXfrm>
    </dsp:sp>
    <dsp:sp modelId="{0F06E1C1-386E-4820-A24F-489A3313AE3F}">
      <dsp:nvSpPr>
        <dsp:cNvPr id="0" name=""/>
        <dsp:cNvSpPr/>
      </dsp:nvSpPr>
      <dsp:spPr>
        <a:xfrm>
          <a:off x="317" y="1412262"/>
          <a:ext cx="2109163" cy="1344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Protocol-B</a:t>
          </a:r>
        </a:p>
      </dsp:txBody>
      <dsp:txXfrm>
        <a:off x="65973" y="1477918"/>
        <a:ext cx="1977851" cy="1213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F4E2-5138-4F7D-8ABC-EA054FFE1B13}">
      <dsp:nvSpPr>
        <dsp:cNvPr id="0" name=""/>
        <dsp:cNvSpPr/>
      </dsp:nvSpPr>
      <dsp:spPr>
        <a:xfrm rot="5400000">
          <a:off x="4589187" y="-2327483"/>
          <a:ext cx="1075983" cy="60000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Off-plate extraction from growth on liquid media with some modifications 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27172" y="187057"/>
        <a:ext cx="5947489" cy="970933"/>
      </dsp:txXfrm>
    </dsp:sp>
    <dsp:sp modelId="{B8F06DFF-6414-4BA6-B132-874E1C79A801}">
      <dsp:nvSpPr>
        <dsp:cNvPr id="0" name=""/>
        <dsp:cNvSpPr/>
      </dsp:nvSpPr>
      <dsp:spPr>
        <a:xfrm>
          <a:off x="317" y="33"/>
          <a:ext cx="2126854" cy="1344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Protocol-C</a:t>
          </a:r>
        </a:p>
      </dsp:txBody>
      <dsp:txXfrm>
        <a:off x="65973" y="65689"/>
        <a:ext cx="1995542" cy="1213667"/>
      </dsp:txXfrm>
    </dsp:sp>
    <dsp:sp modelId="{3B909A56-F23B-4C1D-9FD3-85BDE573DBDC}">
      <dsp:nvSpPr>
        <dsp:cNvPr id="0" name=""/>
        <dsp:cNvSpPr/>
      </dsp:nvSpPr>
      <dsp:spPr>
        <a:xfrm rot="5400000">
          <a:off x="4580589" y="-924347"/>
          <a:ext cx="1075983" cy="60182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Arial" panose="020B0604020202020204" pitchFamily="34" charset="0"/>
              <a:cs typeface="Arial" panose="020B0604020202020204" pitchFamily="34" charset="0"/>
            </a:rPr>
            <a:t>Similar to protocol C, except growth from solid media with major modifications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9481" y="1599286"/>
        <a:ext cx="5965675" cy="970933"/>
      </dsp:txXfrm>
    </dsp:sp>
    <dsp:sp modelId="{0F06E1C1-386E-4820-A24F-489A3313AE3F}">
      <dsp:nvSpPr>
        <dsp:cNvPr id="0" name=""/>
        <dsp:cNvSpPr/>
      </dsp:nvSpPr>
      <dsp:spPr>
        <a:xfrm>
          <a:off x="317" y="1412262"/>
          <a:ext cx="2109163" cy="1344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Protocol-D</a:t>
          </a:r>
        </a:p>
      </dsp:txBody>
      <dsp:txXfrm>
        <a:off x="65973" y="1477918"/>
        <a:ext cx="1977851" cy="1213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0BD9-536D-4639-9E31-E19CA51D826A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7481-A1CE-4D7D-8C4E-F77C78BD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iodiplodia_theobromae" TargetMode="External"/><Relationship Id="rId4" Type="http://schemas.openxmlformats.org/officeDocument/2006/relationships/hyperlink" Target="https://en.wikipedia.org/wiki/Rhytidhysteron_rufulum" TargetMode="External"/><Relationship Id="rId5" Type="http://schemas.openxmlformats.org/officeDocument/2006/relationships/hyperlink" Target="http://www.mycobank.org/BioloMICS.aspx?TableKey=14682616000000067&amp;Rec=512444&amp;Fields=Al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2F2AA354-F458-4033-AAFD-DC197344E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9E4E65EA-B5E2-41DC-9FBD-2F8A17749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i="1"/>
              <a:t>Epicoccum nigrum</a:t>
            </a:r>
            <a:r>
              <a:rPr lang="en-US" altLang="en-US"/>
              <a:t>, </a:t>
            </a:r>
            <a:r>
              <a:rPr lang="en-IN" altLang="en-US" i="1">
                <a:hlinkClick r:id="rId3"/>
              </a:rPr>
              <a:t>Lasiodiplodia theobromae</a:t>
            </a:r>
            <a:r>
              <a:rPr lang="en-IN" altLang="en-US"/>
              <a:t>, </a:t>
            </a:r>
            <a:r>
              <a:rPr lang="en-IN" altLang="en-US" i="1"/>
              <a:t>Medicopsis romeroi</a:t>
            </a:r>
            <a:r>
              <a:rPr lang="en-US" altLang="en-US" i="1"/>
              <a:t>, </a:t>
            </a:r>
            <a:r>
              <a:rPr lang="en-IN" altLang="en-US" i="1">
                <a:hlinkClick r:id="rId4"/>
              </a:rPr>
              <a:t>Rhytidhysteron rufulum</a:t>
            </a:r>
            <a:r>
              <a:rPr lang="en-US" altLang="en-US" i="1"/>
              <a:t>, </a:t>
            </a:r>
            <a:r>
              <a:rPr lang="en-IN" altLang="en-US" i="1">
                <a:hlinkClick r:id="rId5"/>
              </a:rPr>
              <a:t>Roussoella percutanea</a:t>
            </a:r>
            <a:endParaRPr lang="en-IN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30364A1A-9EAC-419B-8219-C60AAD257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4B3D83-2A83-45CD-916F-1B847DE29AD3}" type="slidenum">
              <a:rPr lang="en-I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63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F8D4DE-8BBE-674A-9891-6F65A3AFBD9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537-98C7-764D-89B3-D701D744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0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gipic11">
            <a:extLst>
              <a:ext uri="{FF2B5EF4-FFF2-40B4-BE49-F238E27FC236}">
                <a16:creationId xmlns:a16="http://schemas.microsoft.com/office/drawing/2014/main" xmlns="" id="{E13B0A4A-402A-4555-835A-D0ECEA4F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67" y="413238"/>
            <a:ext cx="9965933" cy="4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xmlns="" id="{7453B6E8-5BA6-43F3-94DB-1838FCE8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4552950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N" sz="28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IN" sz="2800" b="1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                  Anup K </a:t>
            </a:r>
            <a:r>
              <a:rPr lang="en-IN" sz="2800" b="1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Ghosh </a:t>
            </a:r>
            <a:r>
              <a:rPr lang="en-IN" b="1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(Additional Professor)</a:t>
            </a:r>
            <a:endParaRPr lang="en-US" altLang="en-US" dirty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xmlns="" id="{2600484A-D151-4005-BCBD-A1FB8D33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81601"/>
            <a:ext cx="868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  <a:t>Mycology Division </a:t>
            </a:r>
            <a:r>
              <a:rPr lang="en-US" altLang="en-US" sz="2000" dirty="0">
                <a:solidFill>
                  <a:srgbClr val="00FF00"/>
                </a:solidFill>
                <a:latin typeface="Cambria" panose="02040503050406030204" pitchFamily="18" charset="0"/>
              </a:rPr>
              <a:t>(WHO Ref. Center)</a:t>
            </a:r>
            <a: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  <a:t/>
            </a:r>
            <a:b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</a:br>
            <a: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  <a:t>Department of Medical Microbiology</a:t>
            </a:r>
            <a:b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</a:br>
            <a: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  <a:t>Postgraduate Institute of Medical Education &amp; Research</a:t>
            </a:r>
          </a:p>
          <a:p>
            <a:pPr algn="ctr"/>
            <a:r>
              <a:rPr lang="en-US" altLang="en-US" sz="2000" b="1" dirty="0">
                <a:solidFill>
                  <a:srgbClr val="00FF00"/>
                </a:solidFill>
                <a:latin typeface="Cambria" panose="02040503050406030204" pitchFamily="18" charset="0"/>
              </a:rPr>
              <a:t>Chandigarh – 160012, India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xmlns="" id="{6302E55A-AE59-4FE1-AC4A-884356B2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000" y="554403"/>
            <a:ext cx="995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MALDI -TOF MS based identification of clinically important moulds is faster and reliable- </a:t>
            </a:r>
            <a:r>
              <a:rPr lang="en-I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experience from India </a:t>
            </a:r>
            <a:endParaRPr lang="en-US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D0C63BF-ABAB-46C3-970F-3D2273A8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F869748C-A2DC-4DBB-A0A5-F43CC7AF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49CEDC45-5FB8-459C-BF5B-F766EBD8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"/>
          <a:stretch>
            <a:fillRect/>
          </a:stretch>
        </p:blipFill>
        <p:spPr bwMode="auto">
          <a:xfrm>
            <a:off x="1524000" y="908050"/>
            <a:ext cx="90360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ECE7E6-4929-405A-A31B-A30B43A4FC93}"/>
              </a:ext>
            </a:extLst>
          </p:cNvPr>
          <p:cNvSpPr txBox="1"/>
          <p:nvPr/>
        </p:nvSpPr>
        <p:spPr>
          <a:xfrm>
            <a:off x="2063750" y="228601"/>
            <a:ext cx="7918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               MALDI TOF MS (Biotyper )                              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B1AA58C-9BE7-478F-AED9-DB676E1B4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0651D85C-9243-471F-A1F7-D1B19EB1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A548D6-2254-44D7-998F-9E9351B716ED}"/>
              </a:ext>
            </a:extLst>
          </p:cNvPr>
          <p:cNvSpPr txBox="1"/>
          <p:nvPr/>
        </p:nvSpPr>
        <p:spPr>
          <a:xfrm>
            <a:off x="1981200" y="228600"/>
            <a:ext cx="81534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MALDI-TOF MS sample analysis and identification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xmlns="" id="{AC532182-25E1-43BE-AD8F-8E14C8C1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052513"/>
            <a:ext cx="49260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xmlns="" id="{3E812866-B84E-4A5E-A6D7-14B9B065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014414"/>
            <a:ext cx="393541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>
            <a:extLst>
              <a:ext uri="{FF2B5EF4-FFF2-40B4-BE49-F238E27FC236}">
                <a16:creationId xmlns:a16="http://schemas.microsoft.com/office/drawing/2014/main" xmlns="" id="{9E2A2AE0-B217-4365-99AB-BBCB63E6D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114800"/>
            <a:ext cx="39354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F205BFC-87C9-4A81-8186-0F6AE2D5F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1B9BCDF3-2B9C-4215-8F6D-E6BAD9E7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00683A03-182F-45B1-A4C0-C8B8AC6D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28600"/>
            <a:ext cx="76342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sz="3200" kern="0" dirty="0">
                <a:solidFill>
                  <a:srgbClr val="FFFF00"/>
                </a:solidFill>
                <a:latin typeface="Comic Sans MS" pitchFamily="66" charset="0"/>
              </a:rPr>
              <a:t>           </a:t>
            </a:r>
            <a:r>
              <a:rPr lang="en-IN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Sample Preparation Methods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xmlns="" id="{5BB36376-E1E1-47BB-BA2D-9B168006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8458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en-US" sz="3200">
                <a:solidFill>
                  <a:srgbClr val="FFFF00"/>
                </a:solidFill>
                <a:latin typeface="Cambria" panose="02040503050406030204" pitchFamily="18" charset="0"/>
              </a:rPr>
              <a:t> Direct “cell smear“ method</a:t>
            </a:r>
          </a:p>
          <a:p>
            <a:pPr eaLnBrk="1" hangingPunct="1">
              <a:buClr>
                <a:srgbClr val="FF0000"/>
              </a:buClr>
            </a:pPr>
            <a:r>
              <a:rPr lang="de-DE" altLang="en-US" sz="2800"/>
              <a:t>      Simple method, applicable to many bacteria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en-US" sz="2400">
              <a:latin typeface="Verdana" panose="020B060403050404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en-US" sz="3200">
                <a:solidFill>
                  <a:srgbClr val="FFFF00"/>
                </a:solidFill>
                <a:latin typeface="Cambria" panose="02040503050406030204" pitchFamily="18" charset="0"/>
              </a:rPr>
              <a:t> On Plate extraction method</a:t>
            </a:r>
          </a:p>
          <a:p>
            <a:pPr eaLnBrk="1" hangingPunct="1">
              <a:buClr>
                <a:srgbClr val="FF0000"/>
              </a:buClr>
            </a:pPr>
            <a:r>
              <a:rPr lang="de-DE" altLang="en-US" sz="2800">
                <a:solidFill>
                  <a:srgbClr val="1D12AE"/>
                </a:solidFill>
              </a:rPr>
              <a:t>      </a:t>
            </a:r>
            <a:r>
              <a:rPr lang="de-DE" altLang="en-US" sz="2800"/>
              <a:t> Formic acid extraction on the plate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en-US" sz="2400">
              <a:latin typeface="Verdana" panose="020B060403050404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en-US" sz="3200">
                <a:solidFill>
                  <a:srgbClr val="2B0BB5"/>
                </a:solidFill>
              </a:rPr>
              <a:t> </a:t>
            </a:r>
            <a:r>
              <a:rPr lang="de-DE" altLang="en-US" sz="3200">
                <a:solidFill>
                  <a:srgbClr val="FFFF00"/>
                </a:solidFill>
                <a:latin typeface="Cambria" panose="02040503050406030204" pitchFamily="18" charset="0"/>
              </a:rPr>
              <a:t>Organic solvent extraction (Off plate) </a:t>
            </a:r>
          </a:p>
          <a:p>
            <a:pPr eaLnBrk="1" hangingPunct="1">
              <a:buClr>
                <a:srgbClr val="FF0000"/>
              </a:buClr>
            </a:pPr>
            <a:r>
              <a:rPr lang="de-DE" altLang="en-US" sz="2800">
                <a:solidFill>
                  <a:srgbClr val="2B0BB5"/>
                </a:solidFill>
              </a:rPr>
              <a:t>       </a:t>
            </a:r>
            <a:r>
              <a:rPr lang="de-DE" altLang="en-US" sz="2800"/>
              <a:t>Improved quality for difficult bacteria, yeast, fungi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en-US" sz="2400">
              <a:solidFill>
                <a:srgbClr val="170759"/>
              </a:solidFill>
              <a:latin typeface="Verdana" panose="020B060403050404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en-US" sz="3200">
                <a:solidFill>
                  <a:srgbClr val="2B0BB5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3200">
                <a:solidFill>
                  <a:srgbClr val="FFFF00"/>
                </a:solidFill>
                <a:latin typeface="Cambria" panose="02040503050406030204" pitchFamily="18" charset="0"/>
              </a:rPr>
              <a:t>Mechanical cell disruption </a:t>
            </a:r>
            <a:r>
              <a:rPr lang="de-DE" altLang="en-US" sz="2400">
                <a:solidFill>
                  <a:srgbClr val="FFFF00"/>
                </a:solidFill>
                <a:latin typeface="Cambria" panose="02040503050406030204" pitchFamily="18" charset="0"/>
              </a:rPr>
              <a:t>(sonication,vortex etc.) </a:t>
            </a:r>
            <a:r>
              <a:rPr lang="de-DE" altLang="en-US" sz="2800"/>
              <a:t>  In case of very ridgid cell walls</a:t>
            </a:r>
            <a:endParaRPr lang="en-US" altLang="en-US" sz="2800"/>
          </a:p>
          <a:p>
            <a:pPr eaLnBrk="1" hangingPunct="1"/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7F0AEADF-EA96-4CD5-B6E3-ABDBA90AF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DCFAB031-0275-4CCA-9834-9B45C3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544466-BB27-4118-BFD3-E18AD3CA21EA}"/>
              </a:ext>
            </a:extLst>
          </p:cNvPr>
          <p:cNvSpPr txBox="1"/>
          <p:nvPr/>
        </p:nvSpPr>
        <p:spPr>
          <a:xfrm>
            <a:off x="2057400" y="76200"/>
            <a:ext cx="838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Our work at PGIMER :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Yeast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6BBC2DE-3157-4B9E-8E01-AB18452BD99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690564"/>
            <a:ext cx="8763000" cy="2967037"/>
            <a:chOff x="152400" y="706692"/>
            <a:chExt cx="8763000" cy="2966641"/>
          </a:xfrm>
        </p:grpSpPr>
        <p:grpSp>
          <p:nvGrpSpPr>
            <p:cNvPr id="30727" name="Group 7">
              <a:extLst>
                <a:ext uri="{FF2B5EF4-FFF2-40B4-BE49-F238E27FC236}">
                  <a16:creationId xmlns:a16="http://schemas.microsoft.com/office/drawing/2014/main" xmlns="" id="{FE78F002-7F6D-4D7D-A2CE-967CF4087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706692"/>
              <a:ext cx="8763000" cy="2966641"/>
              <a:chOff x="228600" y="894159"/>
              <a:chExt cx="8763000" cy="2966641"/>
            </a:xfrm>
          </p:grpSpPr>
          <p:pic>
            <p:nvPicPr>
              <p:cNvPr id="30729" name="Picture 2">
                <a:extLst>
                  <a:ext uri="{FF2B5EF4-FFF2-40B4-BE49-F238E27FC236}">
                    <a16:creationId xmlns:a16="http://schemas.microsoft.com/office/drawing/2014/main" xmlns="" id="{94251B92-637D-46E9-906E-A9626779D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38" b="4134"/>
              <a:stretch>
                <a:fillRect/>
              </a:stretch>
            </p:blipFill>
            <p:spPr bwMode="auto">
              <a:xfrm>
                <a:off x="228600" y="894159"/>
                <a:ext cx="8763000" cy="2966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692E042-9FD9-4A62-AB13-729637DA0DC0}"/>
                  </a:ext>
                </a:extLst>
              </p:cNvPr>
              <p:cNvSpPr txBox="1"/>
              <p:nvPr/>
            </p:nvSpPr>
            <p:spPr>
              <a:xfrm>
                <a:off x="3419475" y="1238600"/>
                <a:ext cx="2447925" cy="33809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N" sz="1600" dirty="0">
                    <a:solidFill>
                      <a:srgbClr val="FF0000"/>
                    </a:solidFill>
                    <a:latin typeface="Cambria" pitchFamily="18" charset="0"/>
                  </a:rPr>
                  <a:t>2015,Feb:109:93-105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46E7698-B61E-435F-8732-F9712E11E119}"/>
                </a:ext>
              </a:extLst>
            </p:cNvPr>
            <p:cNvCxnSpPr/>
            <p:nvPr/>
          </p:nvCxnSpPr>
          <p:spPr>
            <a:xfrm>
              <a:off x="1676400" y="3048000"/>
              <a:ext cx="1219200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EF7B7E1-6D94-4CEB-B245-C4EAE6C73F9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0"/>
            <a:ext cx="8763000" cy="2871788"/>
            <a:chOff x="228600" y="3962400"/>
            <a:chExt cx="8763000" cy="2872317"/>
          </a:xfrm>
        </p:grpSpPr>
        <p:pic>
          <p:nvPicPr>
            <p:cNvPr id="30725" name="Picture 3">
              <a:extLst>
                <a:ext uri="{FF2B5EF4-FFF2-40B4-BE49-F238E27FC236}">
                  <a16:creationId xmlns:a16="http://schemas.microsoft.com/office/drawing/2014/main" xmlns="" id="{8519A809-8EBA-44A8-8C9F-3495AED40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4"/>
            <a:stretch>
              <a:fillRect/>
            </a:stretch>
          </p:blipFill>
          <p:spPr bwMode="auto">
            <a:xfrm>
              <a:off x="228600" y="3962400"/>
              <a:ext cx="8763000" cy="287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48513D0-47A1-4892-9B1C-B849927619E8}"/>
                </a:ext>
              </a:extLst>
            </p:cNvPr>
            <p:cNvCxnSpPr/>
            <p:nvPr/>
          </p:nvCxnSpPr>
          <p:spPr>
            <a:xfrm>
              <a:off x="457200" y="6401249"/>
              <a:ext cx="12192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543334C1-80DB-4642-954F-5AEBFF753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ED71E9BD-2B0B-49F8-AE3D-DBEA7006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hp\Desktop\sad.jpg">
            <a:extLst>
              <a:ext uri="{FF2B5EF4-FFF2-40B4-BE49-F238E27FC236}">
                <a16:creationId xmlns:a16="http://schemas.microsoft.com/office/drawing/2014/main" xmlns="" id="{0B4E4D6D-E9A6-4A30-9F9C-5C5A9B0E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0" b="8002"/>
          <a:stretch>
            <a:fillRect/>
          </a:stretch>
        </p:blipFill>
        <p:spPr bwMode="auto">
          <a:xfrm>
            <a:off x="1774826" y="2205039"/>
            <a:ext cx="4176713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hp\Desktop\haqppy.jpg">
            <a:extLst>
              <a:ext uri="{FF2B5EF4-FFF2-40B4-BE49-F238E27FC236}">
                <a16:creationId xmlns:a16="http://schemas.microsoft.com/office/drawing/2014/main" xmlns="" id="{DE606408-5731-4FAC-8186-52B8A682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>
            <a:fillRect/>
          </a:stretch>
        </p:blipFill>
        <p:spPr bwMode="auto">
          <a:xfrm>
            <a:off x="6456364" y="1946275"/>
            <a:ext cx="36718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E65363-ABC0-415D-B64C-87E5CDD37F3D}"/>
              </a:ext>
            </a:extLst>
          </p:cNvPr>
          <p:cNvSpPr txBox="1"/>
          <p:nvPr/>
        </p:nvSpPr>
        <p:spPr>
          <a:xfrm>
            <a:off x="3505200" y="228600"/>
            <a:ext cx="579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                Our Sunny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34821" name="TextBox 4">
            <a:extLst>
              <a:ext uri="{FF2B5EF4-FFF2-40B4-BE49-F238E27FC236}">
                <a16:creationId xmlns:a16="http://schemas.microsoft.com/office/drawing/2014/main" xmlns="" id="{4AA3FF5A-DB52-4D3C-8A1D-7D4CA6B6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914401"/>
            <a:ext cx="43989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Cambria" panose="02040503050406030204" pitchFamily="18" charset="0"/>
              </a:rPr>
              <a:t>Yeast Identification-</a:t>
            </a:r>
          </a:p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Cambria" panose="02040503050406030204" pitchFamily="18" charset="0"/>
              </a:rPr>
              <a:t> before MALDI-TOF</a:t>
            </a:r>
          </a:p>
          <a:p>
            <a:pPr eaLnBrk="1" hangingPunct="1"/>
            <a:endParaRPr lang="en-US" altLang="en-US"/>
          </a:p>
        </p:txBody>
      </p:sp>
      <p:sp>
        <p:nvSpPr>
          <p:cNvPr id="34822" name="TextBox 5">
            <a:extLst>
              <a:ext uri="{FF2B5EF4-FFF2-40B4-BE49-F238E27FC236}">
                <a16:creationId xmlns:a16="http://schemas.microsoft.com/office/drawing/2014/main" xmlns="" id="{4C69CE97-3499-4267-9857-F35FBAAF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833439"/>
            <a:ext cx="4267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Cambria" panose="02040503050406030204" pitchFamily="18" charset="0"/>
              </a:rPr>
              <a:t>Yeast Identification-after MALDI-TOF</a:t>
            </a:r>
          </a:p>
          <a:p>
            <a:pPr eaLnBrk="1" hangingPunct="1"/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77E309-B573-4511-B8C2-C127E1771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46803964-6B79-4B16-BCB8-6EF4786A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563D5A-E42C-4686-BC43-F1C3ADFBE41F}"/>
              </a:ext>
            </a:extLst>
          </p:cNvPr>
          <p:cNvSpPr txBox="1"/>
          <p:nvPr/>
        </p:nvSpPr>
        <p:spPr>
          <a:xfrm>
            <a:off x="2133600" y="228601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Identification of </a:t>
            </a:r>
            <a:r>
              <a:rPr lang="en-US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mould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 identification by MALDI-TOF MS was a challenge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xmlns="" id="{B0E68EAF-57A4-4A6A-A421-E97BA9ABD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172" t="3407" b="8422"/>
          <a:stretch/>
        </p:blipFill>
        <p:spPr bwMode="auto">
          <a:xfrm>
            <a:off x="1339827" y="2737142"/>
            <a:ext cx="9210942" cy="389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94CE4A03-DB21-4CA3-B082-AF8F1E26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1D8223C0-5435-4395-9A8F-FF7C181D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34AFDB-EA81-4E1C-B4C5-0A52A96DA28B}"/>
              </a:ext>
            </a:extLst>
          </p:cNvPr>
          <p:cNvSpPr txBox="1"/>
          <p:nvPr/>
        </p:nvSpPr>
        <p:spPr>
          <a:xfrm>
            <a:off x="1995854" y="1292469"/>
            <a:ext cx="7728438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Lack of standardized protein extraction protocol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database </a:t>
            </a:r>
          </a:p>
        </p:txBody>
      </p:sp>
    </p:spTree>
    <p:extLst>
      <p:ext uri="{BB962C8B-B14F-4D97-AF65-F5344CB8AC3E}">
        <p14:creationId xmlns:p14="http://schemas.microsoft.com/office/powerpoint/2010/main" val="9243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7567227A-1262-48DD-B3A2-A48E0E4B3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749485"/>
              </p:ext>
            </p:extLst>
          </p:nvPr>
        </p:nvGraphicFramePr>
        <p:xfrm>
          <a:off x="914401" y="609599"/>
          <a:ext cx="10681854" cy="638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15FA9E-E2E3-476B-A493-52AD04E01A31}"/>
              </a:ext>
            </a:extLst>
          </p:cNvPr>
          <p:cNvSpPr txBox="1"/>
          <p:nvPr/>
        </p:nvSpPr>
        <p:spPr>
          <a:xfrm>
            <a:off x="2963009" y="96719"/>
            <a:ext cx="645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Fungal isolates included in the study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6AA0019-8C03-4299-8823-039635FB9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729386"/>
              </p:ext>
            </p:extLst>
          </p:nvPr>
        </p:nvGraphicFramePr>
        <p:xfrm>
          <a:off x="2060136" y="844053"/>
          <a:ext cx="8128000" cy="275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xmlns="" id="{85361A7A-6F8F-479E-9E62-F3CAF0720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286306"/>
              </p:ext>
            </p:extLst>
          </p:nvPr>
        </p:nvGraphicFramePr>
        <p:xfrm>
          <a:off x="2060136" y="3662917"/>
          <a:ext cx="8128000" cy="275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DC3787-4E0C-4FA4-9F92-FA5B29EEAA07}"/>
              </a:ext>
            </a:extLst>
          </p:cNvPr>
          <p:cNvSpPr txBox="1"/>
          <p:nvPr/>
        </p:nvSpPr>
        <p:spPr>
          <a:xfrm>
            <a:off x="2003864" y="131884"/>
            <a:ext cx="9609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 pitchFamily="34" charset="0"/>
                <a:cs typeface="Arial" pitchFamily="34" charset="0"/>
              </a:rPr>
              <a:t>Standardization of protein extraction protocol</a:t>
            </a:r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D3CBE5-5D72-4F90-A184-4FF6D07A5D12}"/>
              </a:ext>
            </a:extLst>
          </p:cNvPr>
          <p:cNvSpPr txBox="1"/>
          <p:nvPr/>
        </p:nvSpPr>
        <p:spPr>
          <a:xfrm>
            <a:off x="2133600" y="1"/>
            <a:ext cx="7696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   </a:t>
            </a:r>
            <a:r>
              <a:rPr lang="en-IN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Mycelial</a:t>
            </a:r>
            <a:r>
              <a:rPr lang="en-IN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  <a:cs typeface="Times New Roman" pitchFamily="18" charset="0"/>
              </a:rPr>
              <a:t> growth for MALDI identification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6867" name="Picture 2" descr="G:\resisttance study by maldi,spectrum files\Rotospin.jpg">
            <a:extLst>
              <a:ext uri="{FF2B5EF4-FFF2-40B4-BE49-F238E27FC236}">
                <a16:creationId xmlns:a16="http://schemas.microsoft.com/office/drawing/2014/main" xmlns="" id="{35CC96A2-DAB0-4DFD-8116-09C5B26D46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057400"/>
            <a:ext cx="3663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G:\resisttance study by maldi,spectrum files\flakes.jpg">
            <a:extLst>
              <a:ext uri="{FF2B5EF4-FFF2-40B4-BE49-F238E27FC236}">
                <a16:creationId xmlns:a16="http://schemas.microsoft.com/office/drawing/2014/main" xmlns="" id="{E3FA1163-73E3-40F6-9890-CE5EF42AEB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r="11101" b="12312"/>
          <a:stretch>
            <a:fillRect/>
          </a:stretch>
        </p:blipFill>
        <p:spPr bwMode="auto">
          <a:xfrm>
            <a:off x="8147050" y="2057400"/>
            <a:ext cx="241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G:\resisttance study by maldi,spectrum files\f ball1.jpg">
            <a:extLst>
              <a:ext uri="{FF2B5EF4-FFF2-40B4-BE49-F238E27FC236}">
                <a16:creationId xmlns:a16="http://schemas.microsoft.com/office/drawing/2014/main" xmlns="" id="{6182F160-CC69-42C8-A7C4-AC72647EE8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2846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>
            <a:extLst>
              <a:ext uri="{FF2B5EF4-FFF2-40B4-BE49-F238E27FC236}">
                <a16:creationId xmlns:a16="http://schemas.microsoft.com/office/drawing/2014/main" xmlns="" id="{90E5C3B5-1532-45F9-89F0-96D7DCEA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2932" r="34138"/>
          <a:stretch>
            <a:fillRect/>
          </a:stretch>
        </p:blipFill>
        <p:spPr bwMode="auto">
          <a:xfrm>
            <a:off x="1539876" y="523876"/>
            <a:ext cx="14382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3" name="Picture 3">
            <a:extLst>
              <a:ext uri="{FF2B5EF4-FFF2-40B4-BE49-F238E27FC236}">
                <a16:creationId xmlns:a16="http://schemas.microsoft.com/office/drawing/2014/main" xmlns="" id="{D0E83883-C1D7-4F33-A369-F4A9E51A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3382" r="33237"/>
          <a:stretch>
            <a:fillRect/>
          </a:stretch>
        </p:blipFill>
        <p:spPr bwMode="auto">
          <a:xfrm>
            <a:off x="9144000" y="511176"/>
            <a:ext cx="14541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4" name="Picture 4">
            <a:extLst>
              <a:ext uri="{FF2B5EF4-FFF2-40B4-BE49-F238E27FC236}">
                <a16:creationId xmlns:a16="http://schemas.microsoft.com/office/drawing/2014/main" xmlns="" id="{088F775F-0340-4967-B807-2967844F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33620" r="32761"/>
          <a:stretch>
            <a:fillRect/>
          </a:stretch>
        </p:blipFill>
        <p:spPr bwMode="auto">
          <a:xfrm>
            <a:off x="5334000" y="457200"/>
            <a:ext cx="1519238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xmlns="" id="{568654BF-3DDF-48B8-BD8E-1F3611C4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708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xmlns="" id="{14A518B0-BADB-4457-A93C-32517FC1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089400"/>
            <a:ext cx="4953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xmlns="" id="{7E806DD5-92EA-4E35-928D-8F0746C3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4F0E4"/>
                </a:solidFill>
                <a:latin typeface="Constantia" panose="02030602050306030303" pitchFamily="18" charset="0"/>
              </a:rPr>
              <a:t>Protocol </a:t>
            </a:r>
            <a:r>
              <a:rPr lang="ja-JP" altLang="en-US" sz="2800" b="1">
                <a:solidFill>
                  <a:srgbClr val="94F0E4"/>
                </a:solidFill>
                <a:latin typeface="Constantia" panose="02030602050306030303" pitchFamily="18" charset="0"/>
              </a:rPr>
              <a:t>‘</a:t>
            </a:r>
            <a:r>
              <a:rPr lang="en-US" altLang="ja-JP" sz="2800" b="1">
                <a:solidFill>
                  <a:srgbClr val="94F0E4"/>
                </a:solidFill>
                <a:latin typeface="Constantia" panose="02030602050306030303" pitchFamily="18" charset="0"/>
              </a:rPr>
              <a:t>D</a:t>
            </a:r>
            <a:r>
              <a:rPr lang="ja-JP" altLang="en-US" sz="2800" b="1">
                <a:solidFill>
                  <a:srgbClr val="94F0E4"/>
                </a:solidFill>
                <a:latin typeface="Constantia" panose="02030602050306030303" pitchFamily="18" charset="0"/>
              </a:rPr>
              <a:t>’</a:t>
            </a:r>
            <a:r>
              <a:rPr lang="en-US" altLang="ja-JP" sz="2800" b="1">
                <a:solidFill>
                  <a:srgbClr val="94F0E4"/>
                </a:solidFill>
                <a:latin typeface="Constantia" panose="02030602050306030303" pitchFamily="18" charset="0"/>
              </a:rPr>
              <a:t>  showed the best result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E2606E67-906C-455A-9D28-4762C21F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260350"/>
            <a:ext cx="7772400" cy="86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Challenges in Management of  Invasive Fungal Infections (IFI)</a:t>
            </a:r>
            <a:endParaRPr lang="en-GB" sz="2800" b="1" dirty="0">
              <a:solidFill>
                <a:schemeClr val="bg2">
                  <a:lumMod val="40000"/>
                  <a:lumOff val="60000"/>
                </a:schemeClr>
              </a:solidFill>
              <a:latin typeface="Constantia" pitchFamily="18" charset="0"/>
              <a:ea typeface="ＭＳ Ｐゴシック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8E2684A0-F45F-4AAA-B0DC-2ED0A229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1557338"/>
            <a:ext cx="9885680" cy="48244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IFIs, a serious life threatening infection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US" sz="31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Associated with high morbidity and mortality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US" sz="31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Nonspecific presentation &amp; inadequate diagnostic methods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US" sz="31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Candidemia, a blood stream infection , mortality varies from 35-75%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31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Mycelial, </a:t>
            </a:r>
            <a:r>
              <a:rPr lang="en-US" altLang="en-US" sz="3100" i="1" dirty="0">
                <a:solidFill>
                  <a:srgbClr val="FFFF00"/>
                </a:solidFill>
                <a:latin typeface="Sitka Small" panose="02000505000000020004" pitchFamily="2" charset="0"/>
              </a:rPr>
              <a:t>Aspergillus, Fusarium,  </a:t>
            </a:r>
            <a:r>
              <a:rPr lang="en-US" altLang="en-US" sz="3100" i="1" dirty="0" err="1">
                <a:solidFill>
                  <a:srgbClr val="FFFF00"/>
                </a:solidFill>
                <a:latin typeface="Sitka Small" panose="02000505000000020004" pitchFamily="2" charset="0"/>
              </a:rPr>
              <a:t>Apophysomyces</a:t>
            </a:r>
            <a:r>
              <a:rPr lang="en-US" altLang="en-US" sz="3100" i="1" dirty="0">
                <a:solidFill>
                  <a:srgbClr val="FFFF00"/>
                </a:solidFill>
                <a:latin typeface="Sitka Small" panose="02000505000000020004" pitchFamily="2" charset="0"/>
              </a:rPr>
              <a:t>, Rhizopus,</a:t>
            </a: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 </a:t>
            </a:r>
            <a:r>
              <a:rPr lang="en-US" altLang="en-US" sz="3100" i="1" dirty="0" err="1">
                <a:solidFill>
                  <a:srgbClr val="FFFF00"/>
                </a:solidFill>
                <a:latin typeface="Sitka Small" panose="02000505000000020004" pitchFamily="2" charset="0"/>
              </a:rPr>
              <a:t>Scedosporium</a:t>
            </a:r>
            <a:r>
              <a:rPr lang="en-US" altLang="en-US" sz="3100" i="1" dirty="0">
                <a:solidFill>
                  <a:srgbClr val="FFFF00"/>
                </a:solidFill>
                <a:latin typeface="Sitka Small" panose="02000505000000020004" pitchFamily="2" charset="0"/>
              </a:rPr>
              <a:t> </a:t>
            </a: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causing IFI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31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FFFF00"/>
                </a:solidFill>
                <a:latin typeface="Sitka Small" panose="02000505000000020004" pitchFamily="2" charset="0"/>
              </a:rPr>
              <a:t>  More number of newer species causing IFI  on the board</a:t>
            </a:r>
          </a:p>
          <a:p>
            <a:pPr eaLnBrk="1" hangingPunct="1"/>
            <a:endParaRPr lang="en-US" altLang="en-US" sz="24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700" dirty="0">
              <a:solidFill>
                <a:srgbClr val="3B1DEF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600" b="1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altLang="en-US" sz="700" dirty="0"/>
          </a:p>
          <a:p>
            <a:pPr lvl="1" eaLnBrk="1" hangingPunct="1">
              <a:lnSpc>
                <a:spcPct val="80000"/>
              </a:lnSpc>
            </a:pPr>
            <a:endParaRPr lang="en-GB" altLang="en-US" sz="700" dirty="0"/>
          </a:p>
          <a:p>
            <a:pPr eaLnBrk="1" hangingPunct="1">
              <a:lnSpc>
                <a:spcPct val="80000"/>
              </a:lnSpc>
            </a:pPr>
            <a:endParaRPr lang="en-GB" altLang="en-US" sz="80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15A47AF9-993D-4595-816E-0EDC3F10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CB9A4A2-D1E2-4CA5-A565-821E42640E8D}" type="slidenum">
              <a:rPr lang="en-US" altLang="en-US">
                <a:solidFill>
                  <a:srgbClr val="D6ECFF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solidFill>
                <a:srgbClr val="D6ECFF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9D0578E-4181-4234-8FEA-54D6F73D8E1F}"/>
              </a:ext>
            </a:extLst>
          </p:cNvPr>
          <p:cNvCxnSpPr/>
          <p:nvPr/>
        </p:nvCxnSpPr>
        <p:spPr>
          <a:xfrm flipV="1">
            <a:off x="5262403" y="4844728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2AC779F-E240-4BF5-992E-B6F398CC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E5C8D024-3E99-4241-9DBB-D85E1E5A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3E95FB-86D7-4959-8D92-F69904111E86}"/>
              </a:ext>
            </a:extLst>
          </p:cNvPr>
          <p:cNvSpPr txBox="1"/>
          <p:nvPr/>
        </p:nvSpPr>
        <p:spPr>
          <a:xfrm>
            <a:off x="624254" y="111369"/>
            <a:ext cx="99177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Modified protein extraction &amp; expanded the existing database</a:t>
            </a: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3E153F89-6EDC-40DB-8070-243C1E5C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521" y="1090246"/>
            <a:ext cx="5799993" cy="45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D3BBBF9-0823-482E-B196-4A4B824C7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69095"/>
              </p:ext>
            </p:extLst>
          </p:nvPr>
        </p:nvGraphicFramePr>
        <p:xfrm>
          <a:off x="553914" y="826476"/>
          <a:ext cx="5799992" cy="5450886"/>
        </p:xfrm>
        <a:graphic>
          <a:graphicData uri="http://schemas.openxmlformats.org/drawingml/2006/table">
            <a:tbl>
              <a:tblPr/>
              <a:tblGrid>
                <a:gridCol w="53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3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1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Species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Bruker Database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Mean log score ± SD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Bruker plus in-house database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Mean log score ± SD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nidulans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1.54 ± 0.06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2.41 ± 0.19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tetrazonus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1.17 ± 0.11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2.52 ± 0.07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sclerotiorum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0.9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2.5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conicus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1.1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2.46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Fusarium napiforme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1.4 ± 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2.5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Apophysomyces elegans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0.87 ± 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2.6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A.variabilis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0.96 ± 0.11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2.15 ± 0.16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ossiformis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1.03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2.57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A. trapeziformis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1.01 ± 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2.48 ± 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Mucor indicus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0.97 ± 0.07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2.37 ± 0.22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Cunninghamella bertholletiae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1.04 ± 0.06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2.36 ± 0.24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Lichtheimia ramosa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1 ± 0.0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2.4 ± 0.0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xmlns="" id="{C882E0DE-F306-4265-B337-4C2E299E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xmlns="" id="{CFAFD104-FDF4-414A-B4D2-5BC8D507D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9313" y="844550"/>
          <a:ext cx="80359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Prism 6" r:id="rId3" imgW="7810263" imgH="5045038" progId="Prism6.Document">
                  <p:embed/>
                </p:oleObj>
              </mc:Choice>
              <mc:Fallback>
                <p:oleObj name="Prism 6" r:id="rId3" imgW="7810263" imgH="5045038" progId="Prism6.Document">
                  <p:embed/>
                  <p:pic>
                    <p:nvPicPr>
                      <p:cNvPr id="24579" name="Object 4">
                        <a:extLst>
                          <a:ext uri="{FF2B5EF4-FFF2-40B4-BE49-F238E27FC236}">
                            <a16:creationId xmlns:a16="http://schemas.microsoft.com/office/drawing/2014/main" xmlns="" id="{CFAFD104-FDF4-414A-B4D2-5BC8D507D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844550"/>
                        <a:ext cx="8035925" cy="5181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5">
            <a:extLst>
              <a:ext uri="{FF2B5EF4-FFF2-40B4-BE49-F238E27FC236}">
                <a16:creationId xmlns:a16="http://schemas.microsoft.com/office/drawing/2014/main" xmlns="" id="{8E3602D6-EB6C-4B67-8D5F-16C14A05F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165850"/>
            <a:ext cx="9739313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 and species level identification by Bruker database and Bruker plus in-house database</a:t>
            </a:r>
            <a:endParaRPr lang="en-IN" altLang="en-US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68BF27-FB13-409A-A47F-95E3898A33AE}"/>
              </a:ext>
            </a:extLst>
          </p:cNvPr>
          <p:cNvSpPr txBox="1"/>
          <p:nvPr/>
        </p:nvSpPr>
        <p:spPr>
          <a:xfrm>
            <a:off x="70339" y="140678"/>
            <a:ext cx="11342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Comparison of existing Bruker database with Bruker plus in-house database</a:t>
            </a:r>
            <a:endParaRPr lang="en-IN" sz="2400" b="1" dirty="0">
              <a:solidFill>
                <a:schemeClr val="bg2">
                  <a:lumMod val="40000"/>
                  <a:lumOff val="60000"/>
                </a:schemeClr>
              </a:solidFill>
              <a:latin typeface="Constantia" panose="02030602050306030303" pitchFamily="18" charset="0"/>
              <a:ea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278EB-CCBA-42F4-BD91-3AAFDEE16A64}"/>
              </a:ext>
            </a:extLst>
          </p:cNvPr>
          <p:cNvSpPr txBox="1"/>
          <p:nvPr/>
        </p:nvSpPr>
        <p:spPr>
          <a:xfrm>
            <a:off x="1524001" y="2584451"/>
            <a:ext cx="9129713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Expanded in-house database and modified protein extraction protocol can identify </a:t>
            </a:r>
            <a:r>
              <a:rPr lang="en-US" sz="2800" b="1" u="sng" dirty="0">
                <a:solidFill>
                  <a:srgbClr val="FFFF00"/>
                </a:solidFill>
                <a:latin typeface="Constantia" pitchFamily="18" charset="0"/>
              </a:rPr>
              <a:t>black moulds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faster</a:t>
            </a:r>
            <a:r>
              <a:rPr lang="en-US" sz="2800" b="1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 &amp;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efficiently  by using MALDI-TOF MS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xmlns="" id="{170DBF12-8E41-4F45-9058-48F7B2E8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1"/>
            <a:ext cx="8991600" cy="6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CF682D-6452-466F-85F1-666AF255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8"/>
          <a:stretch>
            <a:fillRect/>
          </a:stretch>
        </p:blipFill>
        <p:spPr bwMode="auto">
          <a:xfrm>
            <a:off x="1496292" y="1288152"/>
            <a:ext cx="4599708" cy="262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DE027B9-D62E-488C-860F-FA87C9F3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5"/>
          <a:stretch>
            <a:fillRect/>
          </a:stretch>
        </p:blipFill>
        <p:spPr bwMode="auto">
          <a:xfrm>
            <a:off x="6144644" y="1288152"/>
            <a:ext cx="4523356" cy="262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9031E34D-A83E-426F-BCB3-36C12CC5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4"/>
          <a:stretch>
            <a:fillRect/>
          </a:stretch>
        </p:blipFill>
        <p:spPr bwMode="auto">
          <a:xfrm>
            <a:off x="3657600" y="4052929"/>
            <a:ext cx="5195453" cy="272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BEB15D-8314-4B52-AB8D-1C86ECD671EE}"/>
              </a:ext>
            </a:extLst>
          </p:cNvPr>
          <p:cNvSpPr txBox="1"/>
          <p:nvPr/>
        </p:nvSpPr>
        <p:spPr>
          <a:xfrm>
            <a:off x="1752600" y="228601"/>
            <a:ext cx="8915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Differences is visible in protein profiling spectra even in </a:t>
            </a:r>
            <a:b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</a:b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                                  species level</a:t>
            </a:r>
          </a:p>
        </p:txBody>
      </p:sp>
      <p:sp>
        <p:nvSpPr>
          <p:cNvPr id="50182" name="TextBox 6">
            <a:extLst>
              <a:ext uri="{FF2B5EF4-FFF2-40B4-BE49-F238E27FC236}">
                <a16:creationId xmlns:a16="http://schemas.microsoft.com/office/drawing/2014/main" xmlns="" id="{44BB4D23-61F4-44D4-B7BA-B4F612A9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52601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Bipolaris australiensis</a:t>
            </a:r>
            <a:endParaRPr lang="en-US" altLang="en-US" sz="1600">
              <a:solidFill>
                <a:srgbClr val="FF00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0183" name="TextBox 7">
            <a:extLst>
              <a:ext uri="{FF2B5EF4-FFF2-40B4-BE49-F238E27FC236}">
                <a16:creationId xmlns:a16="http://schemas.microsoft.com/office/drawing/2014/main" xmlns="" id="{A6444782-B3BA-4DE4-8367-B51FCB91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792288"/>
            <a:ext cx="256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Bipolaris hawaiiensis</a:t>
            </a:r>
            <a:endParaRPr lang="en-US" altLang="en-US" sz="1600">
              <a:solidFill>
                <a:srgbClr val="FF00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0184" name="TextBox 8">
            <a:extLst>
              <a:ext uri="{FF2B5EF4-FFF2-40B4-BE49-F238E27FC236}">
                <a16:creationId xmlns:a16="http://schemas.microsoft.com/office/drawing/2014/main" xmlns="" id="{8993EB5B-ABF0-434F-ADC8-CD8DD9E6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4648201"/>
            <a:ext cx="2279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Bipolaris spicifera</a:t>
            </a:r>
            <a:endParaRPr lang="en-US" altLang="en-US" sz="1600">
              <a:solidFill>
                <a:srgbClr val="FF00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4D38E1-247E-4973-B9C9-8C1885FB3B32}"/>
              </a:ext>
            </a:extLst>
          </p:cNvPr>
          <p:cNvSpPr/>
          <p:nvPr/>
        </p:nvSpPr>
        <p:spPr>
          <a:xfrm>
            <a:off x="1558925" y="125414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MALDI TOF MS based dendrogram shows the clear </a:t>
            </a:r>
            <a:b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</a:b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                        difference in species</a:t>
            </a:r>
          </a:p>
        </p:txBody>
      </p:sp>
      <p:pic>
        <p:nvPicPr>
          <p:cNvPr id="49155" name="Picture 2" descr="C:\Users\pankaj\Desktop\dendo.tif">
            <a:extLst>
              <a:ext uri="{FF2B5EF4-FFF2-40B4-BE49-F238E27FC236}">
                <a16:creationId xmlns:a16="http://schemas.microsoft.com/office/drawing/2014/main" xmlns="" id="{8346DFC3-7174-4C11-862F-A7E45CFA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"/>
          <a:stretch>
            <a:fillRect/>
          </a:stretch>
        </p:blipFill>
        <p:spPr bwMode="auto">
          <a:xfrm>
            <a:off x="3352800" y="1008063"/>
            <a:ext cx="51816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Picture1b">
            <a:extLst>
              <a:ext uri="{FF2B5EF4-FFF2-40B4-BE49-F238E27FC236}">
                <a16:creationId xmlns:a16="http://schemas.microsoft.com/office/drawing/2014/main" xmlns="" id="{44E2D83E-8AC0-4F1C-AE18-55642B92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825" r="1669" b="2919"/>
          <a:stretch>
            <a:fillRect/>
          </a:stretch>
        </p:blipFill>
        <p:spPr bwMode="auto">
          <a:xfrm>
            <a:off x="273050" y="1042329"/>
            <a:ext cx="116141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4225F5-AB46-4BA1-AC43-BC89B69EFF6A}"/>
              </a:ext>
            </a:extLst>
          </p:cNvPr>
          <p:cNvSpPr/>
          <p:nvPr/>
        </p:nvSpPr>
        <p:spPr>
          <a:xfrm>
            <a:off x="273050" y="5792788"/>
            <a:ext cx="11614150" cy="9540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stacked column chart depicting the species-specific distribution and performance of MALDI-TOF MS using existing </a:t>
            </a:r>
            <a:r>
              <a:rPr lang="en-IN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Bruker</a:t>
            </a:r>
            <a:r>
              <a:rPr lang="en-IN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database (middle column), DNA sequencing (lower column) and MALDI–TOF MS using </a:t>
            </a:r>
            <a:r>
              <a:rPr lang="en-IN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Bruker</a:t>
            </a:r>
            <a:r>
              <a:rPr lang="en-IN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plus in-house database (upper column) for the validation set of fungal isolates</a:t>
            </a:r>
            <a:endParaRPr lang="en-IN" sz="2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2A5D2B-A82E-4644-B59E-ACE02CF4AE4E}"/>
              </a:ext>
            </a:extLst>
          </p:cNvPr>
          <p:cNvSpPr txBox="1"/>
          <p:nvPr/>
        </p:nvSpPr>
        <p:spPr>
          <a:xfrm>
            <a:off x="140677" y="91956"/>
            <a:ext cx="10181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 pitchFamily="34" charset="0"/>
                <a:cs typeface="Arial" pitchFamily="34" charset="0"/>
              </a:rPr>
              <a:t>Comparison of MALDI-TOF MS with DNA sequencing before &amp; after</a:t>
            </a:r>
            <a:b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 pitchFamily="34" charset="0"/>
                <a:cs typeface="Arial" pitchFamily="34" charset="0"/>
              </a:rPr>
            </a:br>
            <a: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ea typeface="Calibri" pitchFamily="34" charset="0"/>
                <a:cs typeface="Arial" pitchFamily="34" charset="0"/>
              </a:rPr>
              <a:t>                                               database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0B3972B-4A88-47ED-8F22-67D4727FF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30701"/>
              </p:ext>
            </p:extLst>
          </p:nvPr>
        </p:nvGraphicFramePr>
        <p:xfrm>
          <a:off x="1371599" y="131888"/>
          <a:ext cx="9580881" cy="672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194">
                  <a:extLst>
                    <a:ext uri="{9D8B030D-6E8A-4147-A177-3AD203B41FA5}">
                      <a16:colId xmlns:a16="http://schemas.microsoft.com/office/drawing/2014/main" xmlns="" val="1307469090"/>
                    </a:ext>
                  </a:extLst>
                </a:gridCol>
                <a:gridCol w="2631699">
                  <a:extLst>
                    <a:ext uri="{9D8B030D-6E8A-4147-A177-3AD203B41FA5}">
                      <a16:colId xmlns:a16="http://schemas.microsoft.com/office/drawing/2014/main" xmlns="" val="824826647"/>
                    </a:ext>
                  </a:extLst>
                </a:gridCol>
                <a:gridCol w="1792107">
                  <a:extLst>
                    <a:ext uri="{9D8B030D-6E8A-4147-A177-3AD203B41FA5}">
                      <a16:colId xmlns:a16="http://schemas.microsoft.com/office/drawing/2014/main" xmlns="" val="145241223"/>
                    </a:ext>
                  </a:extLst>
                </a:gridCol>
                <a:gridCol w="2304139">
                  <a:extLst>
                    <a:ext uri="{9D8B030D-6E8A-4147-A177-3AD203B41FA5}">
                      <a16:colId xmlns:a16="http://schemas.microsoft.com/office/drawing/2014/main" xmlns="" val="746875194"/>
                    </a:ext>
                  </a:extLst>
                </a:gridCol>
                <a:gridCol w="2136742">
                  <a:extLst>
                    <a:ext uri="{9D8B030D-6E8A-4147-A177-3AD203B41FA5}">
                      <a16:colId xmlns:a16="http://schemas.microsoft.com/office/drawing/2014/main" xmlns="" val="1381448514"/>
                    </a:ext>
                  </a:extLst>
                </a:gridCol>
              </a:tblGrid>
              <a:tr h="773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S.No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IDENTIFICATION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required for MALDI (Days)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required for conventional identification (Days) 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required for DNA sequencing (Days)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468703280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Acrophialophora</a:t>
                      </a: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fusispora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071539789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Alternaria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alternata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544248866"/>
                  </a:ext>
                </a:extLst>
              </a:tr>
              <a:tr h="276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Bipolaris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specifera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519727535"/>
                  </a:ext>
                </a:extLst>
              </a:tr>
              <a:tr h="275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Chaetomium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globosum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2874833456"/>
                  </a:ext>
                </a:extLst>
              </a:tr>
              <a:tr h="349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Cladophialophora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bantiana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562164376"/>
                  </a:ext>
                </a:extLst>
              </a:tr>
              <a:tr h="27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Cladophialophora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carrionii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71744445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Colletotrichum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truncatum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2295286456"/>
                  </a:ext>
                </a:extLst>
              </a:tr>
              <a:tr h="298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Curvularia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lunata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152837807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Epicoccum</a:t>
                      </a: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nigrum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1897886406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Exserohilum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rostratum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095878489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Fonsecaea</a:t>
                      </a: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pedrosoi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899968896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Humicola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fuscoatra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1244362622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Lasiodiplodiatheobromae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316871342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Medicopsisromeroi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2391474247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Papulaspora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equi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82227084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Phialophora</a:t>
                      </a: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verrucosa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2792177908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Rhytidhysteron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rufulum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690784637"/>
                  </a:ext>
                </a:extLst>
              </a:tr>
              <a:tr h="34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Roussoella</a:t>
                      </a:r>
                      <a:r>
                        <a:rPr lang="en-IN" sz="140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percutanea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1535817211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Scytalidium</a:t>
                      </a:r>
                      <a:r>
                        <a:rPr lang="en-IN" sz="140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lignicola</a:t>
                      </a:r>
                      <a:endParaRPr lang="en-US" sz="140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222713020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Ulocladium</a:t>
                      </a:r>
                      <a:r>
                        <a:rPr lang="en-IN" sz="14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spp.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7-10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110565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Data 1a (2)">
            <a:extLst>
              <a:ext uri="{FF2B5EF4-FFF2-40B4-BE49-F238E27FC236}">
                <a16:creationId xmlns:a16="http://schemas.microsoft.com/office/drawing/2014/main" xmlns="" id="{9A06C401-61C2-4E23-A092-2E4AE16C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887413"/>
            <a:ext cx="7164388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439058-5397-4AA6-A95A-AA2B2ED0AA0F}"/>
              </a:ext>
            </a:extLst>
          </p:cNvPr>
          <p:cNvSpPr/>
          <p:nvPr/>
        </p:nvSpPr>
        <p:spPr>
          <a:xfrm>
            <a:off x="868363" y="5741988"/>
            <a:ext cx="1045527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Comparison of </a:t>
            </a:r>
            <a:r>
              <a:rPr lang="en-IN" sz="2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identification time </a:t>
            </a:r>
            <a:r>
              <a:rPr lang="en-IN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MALDI-TOF MS, DNA sequencing and conventional method. A column chart depicting the average time required for identification of </a:t>
            </a:r>
            <a:r>
              <a:rPr lang="en-IN" sz="20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melanized</a:t>
            </a:r>
            <a:r>
              <a:rPr lang="en-IN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fungi by MALDI-TOF MS and sequencing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7BEB19-3711-4B95-BDF8-DAB4AA323FBD}"/>
              </a:ext>
            </a:extLst>
          </p:cNvPr>
          <p:cNvSpPr txBox="1"/>
          <p:nvPr/>
        </p:nvSpPr>
        <p:spPr>
          <a:xfrm>
            <a:off x="1947130" y="148749"/>
            <a:ext cx="7649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Turn Around Time (TAT) for mould identification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E672C2-A0F4-43BB-88F3-675EA80AC556}"/>
              </a:ext>
            </a:extLst>
          </p:cNvPr>
          <p:cNvSpPr txBox="1"/>
          <p:nvPr/>
        </p:nvSpPr>
        <p:spPr>
          <a:xfrm>
            <a:off x="1600200" y="76201"/>
            <a:ext cx="8991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Development of in-house database for MALDI-TOF MS based identification of clinical isolates of </a:t>
            </a:r>
            <a:r>
              <a:rPr lang="en-US" sz="2400" b="1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Malassezia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from India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Prasanna Honnavar</a:t>
            </a:r>
            <a:r>
              <a:rPr lang="en-US" baseline="30000" dirty="0">
                <a:solidFill>
                  <a:srgbClr val="FFFF00"/>
                </a:solidFill>
                <a:latin typeface="Cambria" pitchFamily="18" charset="0"/>
              </a:rPr>
              <a:t>1#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, </a:t>
            </a:r>
            <a:r>
              <a:rPr lang="en-US" b="1" dirty="0">
                <a:solidFill>
                  <a:srgbClr val="66FF33"/>
                </a:solidFill>
                <a:latin typeface="Cambria" pitchFamily="18" charset="0"/>
              </a:rPr>
              <a:t>Anup K Ghosh </a:t>
            </a:r>
            <a:r>
              <a:rPr lang="en-US" b="1" i="1" dirty="0">
                <a:solidFill>
                  <a:srgbClr val="FFFF00"/>
                </a:solidFill>
                <a:latin typeface="Cambria" pitchFamily="18" charset="0"/>
              </a:rPr>
              <a:t>et. al.</a:t>
            </a:r>
            <a:r>
              <a:rPr lang="en-US" i="1" dirty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en-US" i="1" dirty="0">
                <a:solidFill>
                  <a:srgbClr val="FFFF00"/>
                </a:solidFill>
                <a:latin typeface="Cambria" pitchFamily="18" charset="0"/>
              </a:rPr>
            </a:b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D300D90-DE82-400C-BD13-64E426D11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53502"/>
              </p:ext>
            </p:extLst>
          </p:nvPr>
        </p:nvGraphicFramePr>
        <p:xfrm>
          <a:off x="2704289" y="1342419"/>
          <a:ext cx="7887512" cy="6341887"/>
        </p:xfrm>
        <a:graphic>
          <a:graphicData uri="http://schemas.openxmlformats.org/drawingml/2006/table">
            <a:tbl>
              <a:tblPr/>
              <a:tblGrid>
                <a:gridCol w="2330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3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7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Malassezia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 species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Strain used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2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Database generation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(DNA sequence)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Clinical validation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(PCR-RFLP)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furfur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30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85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</a:t>
                      </a:r>
                      <a:r>
                        <a:rPr kumimoji="0" lang="en-US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globosa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29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</a:t>
                      </a:r>
                      <a:r>
                        <a:rPr kumimoji="0" lang="en-US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restricta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</a:t>
                      </a:r>
                      <a:r>
                        <a:rPr kumimoji="0" lang="en-US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arunalokei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slooffiae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sympodialis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japonica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nana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caprae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dermatis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M. </a:t>
                      </a:r>
                      <a:r>
                        <a:rPr kumimoji="0" lang="en-US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yamatoensis</a:t>
                      </a: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9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MS PGothic" pitchFamily="34" charset="-128"/>
                          <a:cs typeface="Arial" pitchFamily="34" charset="0"/>
                        </a:rPr>
                        <a:t>Total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88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190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575" marR="56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30DB21-FD13-4F49-9277-BD51293CFF9F}"/>
              </a:ext>
            </a:extLst>
          </p:cNvPr>
          <p:cNvCxnSpPr/>
          <p:nvPr/>
        </p:nvCxnSpPr>
        <p:spPr>
          <a:xfrm>
            <a:off x="-1801239" y="5233413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B7527E3-A1B8-4228-852D-EB3884F91E09}"/>
              </a:ext>
            </a:extLst>
          </p:cNvPr>
          <p:cNvCxnSpPr/>
          <p:nvPr/>
        </p:nvCxnSpPr>
        <p:spPr>
          <a:xfrm>
            <a:off x="-1801239" y="6634197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7B0BD75F-CCC0-45FF-80AB-BB09C088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260350"/>
            <a:ext cx="7772400" cy="86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Challenges in Management of  Invasive Fungal Infections (IFI)</a:t>
            </a:r>
            <a:endParaRPr lang="en-GB" sz="2800" b="1" dirty="0">
              <a:solidFill>
                <a:schemeClr val="bg2">
                  <a:lumMod val="40000"/>
                  <a:lumOff val="60000"/>
                </a:schemeClr>
              </a:solidFill>
              <a:latin typeface="Constantia" pitchFamily="18" charset="0"/>
              <a:ea typeface="ＭＳ Ｐゴシック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CD1AE71F-6D8B-4782-9654-D3BA3D15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1676401"/>
            <a:ext cx="11439728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Sitka Small" panose="02000505000000020004" pitchFamily="2" charset="0"/>
              </a:rPr>
              <a:t>Rising antifungal resistance, a growing concern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Sitka Small" panose="02000505000000020004" pitchFamily="2" charset="0"/>
              </a:rPr>
              <a:t>AFST for many pathogenic fungi are species specific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rgbClr val="FFFF00"/>
                </a:solidFill>
                <a:latin typeface="Sitka Small" panose="02000505000000020004" pitchFamily="2" charset="0"/>
              </a:rPr>
              <a:t>Intrinsic resistance of some moulds need to update the clinicians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Sitka Small" panose="02000505000000020004" pitchFamily="2" charset="0"/>
              </a:rPr>
              <a:t>Rapid and reliable identification could play an important role in optimizing therapy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88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80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/>
            <a:endParaRPr lang="en-US" altLang="en-US" sz="8000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dirty="0">
              <a:solidFill>
                <a:srgbClr val="3B1DEF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GB" altLang="en-US" sz="2500" b="1" dirty="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/>
            <a:endParaRPr lang="en-GB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GB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GB" altLang="en-US" dirty="0"/>
          </a:p>
          <a:p>
            <a:pPr lvl="1"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176BB7A-2AC6-4759-A090-2553F31D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7F2E1E-56CE-4F03-936C-E66623ECE146}" type="slidenum">
              <a:rPr lang="en-US" altLang="en-US">
                <a:solidFill>
                  <a:srgbClr val="D6ECFF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solidFill>
                <a:srgbClr val="D6EC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BF9D37A-4E0E-4608-8CE1-A1DDF4E15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4BA6A858-4722-4069-A806-4ED20C91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xmlns="" id="{53D10F48-D035-4B33-B033-A55EAC63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1"/>
            <a:ext cx="676275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7FBB90-07C8-42E1-BA32-6FC24BDBC659}"/>
              </a:ext>
            </a:extLst>
          </p:cNvPr>
          <p:cNvSpPr txBox="1"/>
          <p:nvPr/>
        </p:nvSpPr>
        <p:spPr>
          <a:xfrm>
            <a:off x="2276475" y="71439"/>
            <a:ext cx="8153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MALDI TOF MS  is useful for molecular typing</a:t>
            </a:r>
          </a:p>
        </p:txBody>
      </p:sp>
      <p:sp>
        <p:nvSpPr>
          <p:cNvPr id="46084" name="TextBox 3">
            <a:extLst>
              <a:ext uri="{FF2B5EF4-FFF2-40B4-BE49-F238E27FC236}">
                <a16:creationId xmlns:a16="http://schemas.microsoft.com/office/drawing/2014/main" xmlns="" id="{6DA6FF26-DC08-4FEB-A18C-D9DF9A1D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117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</a:rPr>
              <a:t>All 11 different species formed different clade, correlates sequence based typing</a:t>
            </a:r>
          </a:p>
        </p:txBody>
      </p:sp>
    </p:spTree>
    <p:extLst>
      <p:ext uri="{BB962C8B-B14F-4D97-AF65-F5344CB8AC3E}">
        <p14:creationId xmlns:p14="http://schemas.microsoft.com/office/powerpoint/2010/main" val="9353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50B155-9840-447A-8FB2-002EB3B393CD}"/>
              </a:ext>
            </a:extLst>
          </p:cNvPr>
          <p:cNvSpPr txBox="1"/>
          <p:nvPr/>
        </p:nvSpPr>
        <p:spPr>
          <a:xfrm>
            <a:off x="2438400" y="152401"/>
            <a:ext cx="7696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Conclusions and take home massages</a:t>
            </a:r>
          </a:p>
        </p:txBody>
      </p:sp>
      <p:sp>
        <p:nvSpPr>
          <p:cNvPr id="52227" name="TextBox 2">
            <a:extLst>
              <a:ext uri="{FF2B5EF4-FFF2-40B4-BE49-F238E27FC236}">
                <a16:creationId xmlns:a16="http://schemas.microsoft.com/office/drawing/2014/main" xmlns="" id="{9D3C3A94-8333-4C97-A234-12F88378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169" y="946640"/>
            <a:ext cx="948983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1D12AE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MALDI-TOF is a robust tool for identification of hyaline and melanized moulds accurately and rapidly.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Identification cost per sample; </a:t>
            </a:r>
            <a:r>
              <a:rPr lang="en-US" altLang="en-US" sz="2800" dirty="0">
                <a:solidFill>
                  <a:srgbClr val="66FF33"/>
                </a:solidFill>
                <a:latin typeface="Cambria" panose="02040503050406030204" pitchFamily="18" charset="0"/>
              </a:rPr>
              <a:t>Sequencing Rs.650 ($10) 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v/s 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Rs.6.5 (10¢)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using MALDI (only consumables)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Protocol-D extraction method showed the best in our set up for moulds </a:t>
            </a:r>
          </a:p>
          <a:p>
            <a:pPr marL="0" indent="0" eaLnBrk="1" hangingPunct="1">
              <a:buClr>
                <a:srgbClr val="FF0000"/>
              </a:buClr>
            </a:pPr>
            <a:endParaRPr lang="en-US" altLang="en-US" sz="280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 MALDI can identify moulds up to species </a:t>
            </a: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</a:rPr>
              <a:t>leveleven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 log  score of &lt; 2.</a:t>
            </a:r>
          </a:p>
        </p:txBody>
      </p:sp>
    </p:spTree>
    <p:extLst>
      <p:ext uri="{BB962C8B-B14F-4D97-AF65-F5344CB8AC3E}">
        <p14:creationId xmlns:p14="http://schemas.microsoft.com/office/powerpoint/2010/main" val="3304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056981-107C-4B16-937E-007BD06FB826}"/>
              </a:ext>
            </a:extLst>
          </p:cNvPr>
          <p:cNvSpPr txBox="1"/>
          <p:nvPr/>
        </p:nvSpPr>
        <p:spPr>
          <a:xfrm>
            <a:off x="2514600" y="152400"/>
            <a:ext cx="7848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Conclusions and take home massages cont.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A5B0D-C897-4C3B-B2E4-245B1331AACF}"/>
              </a:ext>
            </a:extLst>
          </p:cNvPr>
          <p:cNvSpPr txBox="1"/>
          <p:nvPr/>
        </p:nvSpPr>
        <p:spPr>
          <a:xfrm>
            <a:off x="334108" y="685800"/>
            <a:ext cx="1114864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en-US" sz="2800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IN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80.3% hyaline moulds accurately identified using existing database &amp; 19.7% were identified with improved database</a:t>
            </a:r>
            <a:endParaRPr lang="en-US" sz="2800" dirty="0">
              <a:solidFill>
                <a:srgbClr val="FFFF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IN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only 6 (6.7%) black moulds were identified by existing database. However, all 117 isolates accurately identified by newly created in-house database</a:t>
            </a:r>
            <a:endParaRPr lang="en-US" sz="2800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  <a:p>
            <a:pPr>
              <a:buClr>
                <a:srgbClr val="FF0000"/>
              </a:buClr>
              <a:defRPr/>
            </a:pPr>
            <a:endParaRPr lang="en-US" sz="2800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MALDI-TOF MS  based identification  require </a:t>
            </a:r>
            <a:r>
              <a:rPr lang="en-IN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3-5 days for hyaline and 5-7 days for melanized fungi in compare to PCR based identification took 4-7 days for hyaline and 7-10 days for melanized fungi</a:t>
            </a:r>
            <a:endParaRPr lang="en-US" sz="2800" dirty="0">
              <a:solidFill>
                <a:srgbClr val="FFFF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1900DA4-34F2-476B-93EB-5CCC2F0E4E4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76200"/>
          <a:ext cx="2376488" cy="6629398"/>
        </p:xfrm>
        <a:graphic>
          <a:graphicData uri="http://schemas.openxmlformats.org/drawingml/2006/table">
            <a:tbl>
              <a:tblPr firstRow="1" bandRow="1"/>
              <a:tblGrid>
                <a:gridCol w="346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 No</a:t>
                      </a:r>
                    </a:p>
                  </a:txBody>
                  <a:tcPr marL="9526" marR="9526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Candida Species</a:t>
                      </a:r>
                    </a:p>
                  </a:txBody>
                  <a:tcPr marL="9526" marR="9526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 albicans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anomalus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auris 2016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catenulata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carpophila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fabianii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glabrata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gullermondii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inconspicua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jadinii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kefyr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krusei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lambica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norvequensis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orthopsilosis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parapsilosis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pelliculosa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sake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sorbosa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vishwanathi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Non-Candida Species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Cryptococcus neoformans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Cryptococcus gattii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7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Geotrichum candidum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Kodamea ohmeri 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Rhodotorula mucilaginosa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Rhodotorula glutins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033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Rhodotorula gramins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7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Saccharomyces cerevisiae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7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Trichosporon ashii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87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Trichosporon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mucoides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E9A04A2-6956-4F92-8C53-EB06AB282B61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2362201"/>
          <a:ext cx="6324598" cy="426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S.no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NCCPF 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seq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MALDI score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Isolation source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Isolated from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Blood Culture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Belgaum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Pus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Ajmer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ET </a:t>
                      </a:r>
                      <a:r>
                        <a:rPr lang="en-US" sz="1200" b="1" i="0" u="none" strike="noStrike" dirty="0" err="1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Secreation</a:t>
                      </a:r>
                      <a:endParaRPr lang="en-US" sz="1200" b="1" i="0" u="none" strike="noStrike" dirty="0">
                        <a:solidFill>
                          <a:srgbClr val="FF00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Orissa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Yes/99.9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Tracheal </a:t>
                      </a:r>
                      <a:r>
                        <a:rPr lang="en-US" sz="1200" b="1" i="0" u="none" strike="noStrike" dirty="0" err="1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Secreation</a:t>
                      </a:r>
                      <a:endParaRPr lang="en-US" sz="1200" b="1" i="0" u="none" strike="noStrike" dirty="0">
                        <a:solidFill>
                          <a:srgbClr val="FF00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Mumbai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Tissue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Dharwad</a:t>
                      </a:r>
                      <a:endParaRPr lang="en-US" sz="1200" b="1" i="0" u="none" strike="noStrike" dirty="0">
                        <a:solidFill>
                          <a:srgbClr val="FF00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Blood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Kolkata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Sonepat</a:t>
                      </a:r>
                      <a:endParaRPr lang="en-US" sz="1200" b="1" i="0" u="none" strike="noStrike" dirty="0">
                        <a:solidFill>
                          <a:srgbClr val="FF00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CSF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New Delhi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Blood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New Delhi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Candida tropicalis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CMC Vellore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8FD50A-1669-4CB9-B10D-A1372BDC8154}"/>
              </a:ext>
            </a:extLst>
          </p:cNvPr>
          <p:cNvSpPr txBox="1"/>
          <p:nvPr/>
        </p:nvSpPr>
        <p:spPr>
          <a:xfrm>
            <a:off x="4114800" y="381000"/>
            <a:ext cx="685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We are  making  an in-house database  of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clinical isolates of fungus from India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51405" name="TextBox 4">
            <a:extLst>
              <a:ext uri="{FF2B5EF4-FFF2-40B4-BE49-F238E27FC236}">
                <a16:creationId xmlns:a16="http://schemas.microsoft.com/office/drawing/2014/main" xmlns="" id="{37947D01-15F0-42B1-975A-4D4F4FB7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Cambria" panose="02040503050406030204" pitchFamily="18" charset="0"/>
              </a:rPr>
              <a:t>Max 10 isolates/species with max variation to be included</a:t>
            </a:r>
          </a:p>
        </p:txBody>
      </p:sp>
    </p:spTree>
    <p:extLst>
      <p:ext uri="{BB962C8B-B14F-4D97-AF65-F5344CB8AC3E}">
        <p14:creationId xmlns:p14="http://schemas.microsoft.com/office/powerpoint/2010/main" val="24339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06954-3579-401E-9A14-6801F1801B6E}"/>
              </a:ext>
            </a:extLst>
          </p:cNvPr>
          <p:cNvSpPr txBox="1"/>
          <p:nvPr/>
        </p:nvSpPr>
        <p:spPr>
          <a:xfrm>
            <a:off x="1318846" y="209550"/>
            <a:ext cx="80537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                  Our PGI, Chandigarh Mycology team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xmlns="" id="{6E71FA54-4276-4DE4-BAC7-6836B29C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07721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Sincere thanks to Department of Science (DST) &amp; Technology and Indian Council of Medical Research(ICMR) for financial support</a:t>
            </a:r>
          </a:p>
        </p:txBody>
      </p:sp>
      <p:pic>
        <p:nvPicPr>
          <p:cNvPr id="4" name="Picture 3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19B20D68-DB9A-4D1C-86DB-58E565DEB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" t="23717" r="3532" b="12437"/>
          <a:stretch/>
        </p:blipFill>
        <p:spPr>
          <a:xfrm>
            <a:off x="541563" y="1160585"/>
            <a:ext cx="10651671" cy="5039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49100-C2F2-4D6D-B164-EF9920BC3B0B}"/>
              </a:ext>
            </a:extLst>
          </p:cNvPr>
          <p:cNvSpPr txBox="1"/>
          <p:nvPr/>
        </p:nvSpPr>
        <p:spPr>
          <a:xfrm>
            <a:off x="993531" y="5723792"/>
            <a:ext cx="180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17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D7D920-E08E-4901-829B-0FCB0C6588E0}"/>
              </a:ext>
            </a:extLst>
          </p:cNvPr>
          <p:cNvSpPr/>
          <p:nvPr/>
        </p:nvSpPr>
        <p:spPr>
          <a:xfrm>
            <a:off x="1752600" y="152400"/>
            <a:ext cx="876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spc="-100" dirty="0">
                <a:solidFill>
                  <a:srgbClr val="D6ECFF">
                    <a:satMod val="200000"/>
                  </a:srgbClr>
                </a:solidFill>
                <a:latin typeface="Constantia" pitchFamily="18" charset="0"/>
                <a:ea typeface="+mj-ea"/>
                <a:cs typeface="+mj-cs"/>
              </a:rPr>
              <a:t>             </a:t>
            </a:r>
            <a:r>
              <a:rPr lang="en-GB" sz="3200" b="1" spc="-100" dirty="0">
                <a:solidFill>
                  <a:srgbClr val="D6ECFF">
                    <a:satMod val="200000"/>
                  </a:srgbClr>
                </a:solidFill>
                <a:latin typeface="Constantia" pitchFamily="18" charset="0"/>
                <a:ea typeface="+mj-ea"/>
                <a:cs typeface="+mj-cs"/>
              </a:rPr>
              <a:t>Available identification procedures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FA0610-14E7-4B67-976F-8369D9AD060E}"/>
              </a:ext>
            </a:extLst>
          </p:cNvPr>
          <p:cNvSpPr txBox="1"/>
          <p:nvPr/>
        </p:nvSpPr>
        <p:spPr>
          <a:xfrm>
            <a:off x="1981200" y="1600200"/>
            <a:ext cx="8534400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IN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Phenotypic</a:t>
            </a:r>
            <a:endParaRPr lang="en-IN" sz="2800" dirty="0">
              <a:solidFill>
                <a:srgbClr val="FFFF00"/>
              </a:solidFill>
              <a:latin typeface="Cambria" pitchFamily="18" charset="0"/>
            </a:endParaRPr>
          </a:p>
          <a:p>
            <a:pPr lvl="2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IN" dirty="0"/>
              <a:t> </a:t>
            </a:r>
            <a:r>
              <a:rPr lang="en-IN" sz="2400" dirty="0">
                <a:solidFill>
                  <a:srgbClr val="FF0066"/>
                </a:solidFill>
              </a:rPr>
              <a:t>Morphological 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IN" sz="2400" dirty="0">
                <a:solidFill>
                  <a:srgbClr val="FF0066"/>
                </a:solidFill>
              </a:rPr>
              <a:t> Physiological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IN" sz="2400" dirty="0">
                <a:solidFill>
                  <a:srgbClr val="FF0066"/>
                </a:solidFill>
              </a:rPr>
              <a:t>Biochemical </a:t>
            </a:r>
            <a:r>
              <a:rPr lang="en-IN" sz="2400" dirty="0">
                <a:solidFill>
                  <a:srgbClr val="92D050"/>
                </a:solidFill>
              </a:rPr>
              <a:t>(</a:t>
            </a:r>
            <a:r>
              <a:rPr lang="en-US" sz="2400" dirty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API  20C, AUX, and VITEK-2)</a:t>
            </a:r>
          </a:p>
          <a:p>
            <a:pPr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Expensive, limited databases, and misidentifications are reported</a:t>
            </a:r>
          </a:p>
          <a:p>
            <a:pPr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Genotypic</a:t>
            </a:r>
            <a:endParaRPr lang="en-US" sz="2800" dirty="0">
              <a:solidFill>
                <a:srgbClr val="FFFF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lvl="2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FF0066"/>
                </a:solidFill>
                <a:ea typeface="Verdana" pitchFamily="34" charset="0"/>
                <a:cs typeface="Verdana" pitchFamily="34" charset="0"/>
              </a:rPr>
              <a:t>Identification by DNA sequencing of ITS, 28S by </a:t>
            </a:r>
            <a:br>
              <a:rPr lang="en-US" sz="2400" dirty="0">
                <a:solidFill>
                  <a:srgbClr val="FF0066"/>
                </a:solidFill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FF0066"/>
                </a:solidFill>
                <a:ea typeface="Verdana" pitchFamily="34" charset="0"/>
                <a:cs typeface="Verdana" pitchFamily="34" charset="0"/>
              </a:rPr>
              <a:t>   multiplex PCR or by real time PCR </a:t>
            </a:r>
          </a:p>
          <a:p>
            <a:pPr>
              <a:defRPr/>
            </a:pPr>
            <a:endParaRPr lang="en-US" sz="2400" dirty="0">
              <a:solidFill>
                <a:srgbClr val="0000FF"/>
              </a:solidFill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Expensive, time consuming, </a:t>
            </a:r>
            <a:r>
              <a:rPr lang="en-US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interlaboratotory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standardization </a:t>
            </a:r>
            <a:r>
              <a:rPr lang="en-US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needs expertise</a:t>
            </a:r>
            <a:endParaRPr lang="en-IN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D8544D-6933-4432-B0A1-4CB6693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981E7628-AAAF-48CF-95AF-17A372B7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DC2F6-1082-4406-9124-B392D32B6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203200"/>
            <a:ext cx="8534400" cy="914400"/>
          </a:xfrm>
        </p:spPr>
        <p:txBody>
          <a:bodyPr/>
          <a:lstStyle/>
          <a:p>
            <a:pPr>
              <a:defRPr/>
            </a:pPr>
            <a:r>
              <a:rPr lang="en-IN" sz="3000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Matrix-assisted laser desorption/ionization time-of-flight mass spectrometry (MALDI TOF MS)</a:t>
            </a:r>
            <a:endParaRPr lang="en-US" sz="3000" dirty="0">
              <a:solidFill>
                <a:schemeClr val="bg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xmlns="" id="{30C466C5-A2FE-47FC-B80B-4A61CEEB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1"/>
            <a:ext cx="8839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  <a:t>Identification of bacteria using mass spectrometry, proposed in 1975 by Anhalt</a:t>
            </a:r>
          </a:p>
          <a:p>
            <a:pPr eaLnBrk="1" hangingPunct="1">
              <a:buClr>
                <a:srgbClr val="FFFF00"/>
              </a:buClr>
            </a:pPr>
            <a:endParaRPr lang="en-US" altLang="en-US" sz="220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  <a:t> MALDI- Term was coined in 1985 by Franz Hillenkamp, </a:t>
            </a:r>
            <a:b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</a:br>
            <a: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  <a:t> Michael Karas</a:t>
            </a:r>
          </a:p>
          <a:p>
            <a:pPr eaLnBrk="1" hangingPunct="1">
              <a:buClr>
                <a:srgbClr val="FFFF00"/>
              </a:buClr>
            </a:pPr>
            <a:endParaRPr lang="en-US" altLang="en-US" sz="220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  <a:t> Identification of microorganism by analyzing ribosomal protein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altLang="en-US" sz="2200">
              <a:solidFill>
                <a:srgbClr val="FFFF00"/>
              </a:solidFill>
              <a:latin typeface="Sitka Small" panose="02000505000000020004" pitchFamily="2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FFFF00"/>
                </a:solidFill>
                <a:latin typeface="Sitka Small" panose="02000505000000020004" pitchFamily="2" charset="0"/>
              </a:rPr>
              <a:t> Introduced for rapid identification of bacteria as well as yeasts but mycelial fungi ???? </a:t>
            </a:r>
            <a:r>
              <a:rPr lang="en-US" altLang="en-US" sz="2200">
                <a:solidFill>
                  <a:srgbClr val="FF0066"/>
                </a:solidFill>
                <a:latin typeface="Sitka Small" panose="02000505000000020004" pitchFamily="2" charset="0"/>
              </a:rPr>
              <a:t>Still evolving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F22CFC50-8FE5-42E7-982D-333023DD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FA04DA23-2C29-4A4E-96EB-93001CB7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0B3972B-4A88-47ED-8F22-67D4727FF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19397"/>
              </p:ext>
            </p:extLst>
          </p:nvPr>
        </p:nvGraphicFramePr>
        <p:xfrm>
          <a:off x="1385454" y="69267"/>
          <a:ext cx="8744065" cy="6663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35">
                  <a:extLst>
                    <a:ext uri="{9D8B030D-6E8A-4147-A177-3AD203B41FA5}">
                      <a16:colId xmlns:a16="http://schemas.microsoft.com/office/drawing/2014/main" xmlns="" val="1307469090"/>
                    </a:ext>
                  </a:extLst>
                </a:gridCol>
                <a:gridCol w="2954476">
                  <a:extLst>
                    <a:ext uri="{9D8B030D-6E8A-4147-A177-3AD203B41FA5}">
                      <a16:colId xmlns:a16="http://schemas.microsoft.com/office/drawing/2014/main" xmlns="" val="824826647"/>
                    </a:ext>
                  </a:extLst>
                </a:gridCol>
                <a:gridCol w="2586741">
                  <a:extLst>
                    <a:ext uri="{9D8B030D-6E8A-4147-A177-3AD203B41FA5}">
                      <a16:colId xmlns:a16="http://schemas.microsoft.com/office/drawing/2014/main" xmlns="" val="746875194"/>
                    </a:ext>
                  </a:extLst>
                </a:gridCol>
                <a:gridCol w="2398813">
                  <a:extLst>
                    <a:ext uri="{9D8B030D-6E8A-4147-A177-3AD203B41FA5}">
                      <a16:colId xmlns:a16="http://schemas.microsoft.com/office/drawing/2014/main" xmlns="" val="1381448514"/>
                    </a:ext>
                  </a:extLst>
                </a:gridCol>
              </a:tblGrid>
              <a:tr h="76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S.No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Identification of melanized fungi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required for conventional identification (Days) 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required for DNA sequencing (Days)</a:t>
                      </a:r>
                      <a:endParaRPr lang="en-US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/>
                </a:tc>
                <a:extLst>
                  <a:ext uri="{0D108BD9-81ED-4DB2-BD59-A6C34878D82A}">
                    <a16:rowId xmlns:a16="http://schemas.microsoft.com/office/drawing/2014/main" xmlns="" val="3468703280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Acrophialophora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fusispora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071539789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Alternaria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alternata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544248866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Bipolaris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specifera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519727535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Chaetomium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globosum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2874833456"/>
                  </a:ext>
                </a:extLst>
              </a:tr>
              <a:tr h="337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Cladophialophora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bantiana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5-7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562164376"/>
                  </a:ext>
                </a:extLst>
              </a:tr>
              <a:tr h="337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Cladophialophora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carrionii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71744445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Colletotrichum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truncatum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2295286456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Curvularia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lunata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5-7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152837807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Epicoccum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nigrum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1897886406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Exserohilumrostratum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095878489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Fonsecaeapedrosoi</a:t>
                      </a:r>
                      <a:endParaRPr lang="en-US" sz="1400" b="0" i="1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899968896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Humicola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fuscoatra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1244362622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Lasiodiplodia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theobromae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316871342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Medicopsis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romeroi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2391474247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Papulaspora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equi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82227084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Phialophora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verrucosa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2792177908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Rhytidhysteron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rufulum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3690784637"/>
                  </a:ext>
                </a:extLst>
              </a:tr>
              <a:tr h="33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Roussoella</a:t>
                      </a:r>
                      <a:r>
                        <a:rPr lang="en-IN" sz="1400" b="0" i="1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u="none" strike="noStrike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percutanea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Sporulating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1535817211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Scytalidium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lignicola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222713020"/>
                  </a:ext>
                </a:extLst>
              </a:tr>
              <a:tr h="22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dirty="0" err="1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Ulocladium</a:t>
                      </a:r>
                      <a:r>
                        <a:rPr lang="en-IN" sz="1400" b="0" i="1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spp.</a:t>
                      </a:r>
                      <a:endParaRPr lang="en-US" sz="1400" b="0" i="1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7-10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18" marR="56118" marT="0" marB="0" anchor="ctr"/>
                </a:tc>
                <a:extLst>
                  <a:ext uri="{0D108BD9-81ED-4DB2-BD59-A6C34878D82A}">
                    <a16:rowId xmlns:a16="http://schemas.microsoft.com/office/drawing/2014/main" xmlns="" val="110565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8A7F92-97E2-481B-B768-5DDCEB5DD896}"/>
              </a:ext>
            </a:extLst>
          </p:cNvPr>
          <p:cNvSpPr txBox="1"/>
          <p:nvPr/>
        </p:nvSpPr>
        <p:spPr>
          <a:xfrm>
            <a:off x="2286000" y="304801"/>
            <a:ext cx="807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 pitchFamily="18" charset="0"/>
              </a:rPr>
              <a:t>Commercially available MALDI TOF  systems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xmlns="" id="{694CDFFC-76A1-404F-9A49-EA00E4DD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>
            <a:fillRect/>
          </a:stretch>
        </p:blipFill>
        <p:spPr bwMode="auto">
          <a:xfrm>
            <a:off x="4779964" y="2286000"/>
            <a:ext cx="58118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xmlns="" id="{A3819286-2B52-43AB-BF5C-2BC36EF5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31321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>
            <a:extLst>
              <a:ext uri="{FF2B5EF4-FFF2-40B4-BE49-F238E27FC236}">
                <a16:creationId xmlns:a16="http://schemas.microsoft.com/office/drawing/2014/main" xmlns="" id="{AF78CFA9-9A38-4882-A1BE-8DE6B5726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14401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Cambria" panose="02040503050406030204" pitchFamily="18" charset="0"/>
              </a:rPr>
              <a:t>US Food and Drug Administration (FDA) cleared  for  identification of microorganisms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xmlns="" id="{949F92BE-36B3-4F1D-B310-D4EBC43D0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1631951"/>
            <a:ext cx="8397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Bruker Biotyper(MBT)                                   BioMerieux MS</a:t>
            </a:r>
          </a:p>
          <a:p>
            <a:pPr eaLnBrk="1" hangingPunct="1"/>
            <a:endParaRPr lang="en-US" altLang="en-US" sz="2400" b="1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23559" name="TextBox 2">
            <a:extLst>
              <a:ext uri="{FF2B5EF4-FFF2-40B4-BE49-F238E27FC236}">
                <a16:creationId xmlns:a16="http://schemas.microsoft.com/office/drawing/2014/main" xmlns="" id="{27B63C7B-4878-42F1-977F-60F2E446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019800"/>
            <a:ext cx="5334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BBC6AAC-1182-4966-AC96-598565E7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63419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C706639D-323F-4F27-99A0-94CA5288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67950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4ACDF2-34F0-46DD-9035-5EAB81321E70}"/>
              </a:ext>
            </a:extLst>
          </p:cNvPr>
          <p:cNvSpPr txBox="1"/>
          <p:nvPr/>
        </p:nvSpPr>
        <p:spPr>
          <a:xfrm>
            <a:off x="2057400" y="304801"/>
            <a:ext cx="754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tantia" pitchFamily="18" charset="0"/>
              </a:rPr>
              <a:t>      Uses of MALDI TOF MS (Biotyper or MS)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xmlns="" id="{69ACD698-2B08-4335-963B-DB4A0421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8763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Identification of bacteria (aerobic &amp;  anaerobic)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 Identification of Mycobacterium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Identification of fungi (yeast and moulds)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Antimicrobial Susceptibility Testing Using MALDI-TOF 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Direct Testing of Clinical Samples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Typing Using MALDI-TOF MS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2339B59-9E25-47FC-B336-DC294619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161D2F94-7FD9-4F51-A6DD-EE3DA7BC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CB09E3-7507-41F9-B5ED-FA7C900ECF8E}"/>
              </a:ext>
            </a:extLst>
          </p:cNvPr>
          <p:cNvSpPr txBox="1"/>
          <p:nvPr/>
        </p:nvSpPr>
        <p:spPr>
          <a:xfrm>
            <a:off x="1828800" y="228600"/>
            <a:ext cx="84582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6">
                    <a:lumMod val="40000"/>
                    <a:lumOff val="60000"/>
                  </a:schemeClr>
                </a:solidFill>
                <a:latin typeface="Constantia" pitchFamily="18" charset="0"/>
              </a:rPr>
              <a:t>Matrix-assisted laser desorption ionization (MALDI-TOF MS)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xmlns="" id="{A0C5CDA3-0A45-41EE-A856-F2298AE9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14400"/>
            <a:ext cx="78390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7C62064-E0FB-4F7E-A936-09911FCEC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43963"/>
            <a:ext cx="1027300" cy="92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indianewscalling.com/images/article/article64098.jpg">
            <a:extLst>
              <a:ext uri="{FF2B5EF4-FFF2-40B4-BE49-F238E27FC236}">
                <a16:creationId xmlns:a16="http://schemas.microsoft.com/office/drawing/2014/main" xmlns="" id="{9940E3D8-F9EB-4D6D-BBB4-EE9B875B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32" y="48494"/>
            <a:ext cx="1018309" cy="1018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1661</Words>
  <Application>Microsoft Macintosh PowerPoint</Application>
  <PresentationFormat>Widescreen</PresentationFormat>
  <Paragraphs>588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Cambria</vt:lpstr>
      <vt:lpstr>Century Gothic</vt:lpstr>
      <vt:lpstr>Comic Sans MS</vt:lpstr>
      <vt:lpstr>Constantia</vt:lpstr>
      <vt:lpstr>Corbel</vt:lpstr>
      <vt:lpstr>MS PGothic</vt:lpstr>
      <vt:lpstr>ＭＳ Ｐゴシック</vt:lpstr>
      <vt:lpstr>Sitka Small</vt:lpstr>
      <vt:lpstr>Times New Roman</vt:lpstr>
      <vt:lpstr>Verdana</vt:lpstr>
      <vt:lpstr>Wingdings</vt:lpstr>
      <vt:lpstr>Wingdings 3</vt:lpstr>
      <vt:lpstr>Ion</vt:lpstr>
      <vt:lpstr>Prism 6</vt:lpstr>
      <vt:lpstr>PowerPoint Presentation</vt:lpstr>
      <vt:lpstr>Challenges in Management of  Invasive Fungal Infections (IFI)</vt:lpstr>
      <vt:lpstr>Challenges in Management of  Invasive Fungal Infections (IFI)</vt:lpstr>
      <vt:lpstr>PowerPoint Presentation</vt:lpstr>
      <vt:lpstr>Matrix-assisted laser desorption/ionization time-of-flight mass spectrometry (MALDI TOF 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2018-06-24T13:41:57Z</dcterms:created>
  <dcterms:modified xsi:type="dcterms:W3CDTF">2018-07-14T17:55:07Z</dcterms:modified>
</cp:coreProperties>
</file>