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73" r:id="rId2"/>
  </p:sldMasterIdLst>
  <p:notesMasterIdLst>
    <p:notesMasterId r:id="rId38"/>
  </p:notesMasterIdLst>
  <p:handoutMasterIdLst>
    <p:handoutMasterId r:id="rId39"/>
  </p:handoutMasterIdLst>
  <p:sldIdLst>
    <p:sldId id="1714" r:id="rId3"/>
    <p:sldId id="1564" r:id="rId4"/>
    <p:sldId id="1730" r:id="rId5"/>
    <p:sldId id="1715" r:id="rId6"/>
    <p:sldId id="1670" r:id="rId7"/>
    <p:sldId id="1672" r:id="rId8"/>
    <p:sldId id="1677" r:id="rId9"/>
    <p:sldId id="1716" r:id="rId10"/>
    <p:sldId id="1680" r:id="rId11"/>
    <p:sldId id="1682" r:id="rId12"/>
    <p:sldId id="1681" r:id="rId13"/>
    <p:sldId id="1684" r:id="rId14"/>
    <p:sldId id="1687" r:id="rId15"/>
    <p:sldId id="1686" r:id="rId16"/>
    <p:sldId id="1717" r:id="rId17"/>
    <p:sldId id="1718" r:id="rId18"/>
    <p:sldId id="1689" r:id="rId19"/>
    <p:sldId id="1690" r:id="rId20"/>
    <p:sldId id="1691" r:id="rId21"/>
    <p:sldId id="1692" r:id="rId22"/>
    <p:sldId id="1685" r:id="rId23"/>
    <p:sldId id="1707" r:id="rId24"/>
    <p:sldId id="1708" r:id="rId25"/>
    <p:sldId id="1709" r:id="rId26"/>
    <p:sldId id="1710" r:id="rId27"/>
    <p:sldId id="1711" r:id="rId28"/>
    <p:sldId id="1732" r:id="rId29"/>
    <p:sldId id="1675" r:id="rId30"/>
    <p:sldId id="1719" r:id="rId31"/>
    <p:sldId id="1693" r:id="rId32"/>
    <p:sldId id="1694" r:id="rId33"/>
    <p:sldId id="1726" r:id="rId34"/>
    <p:sldId id="1723" r:id="rId35"/>
    <p:sldId id="1721" r:id="rId36"/>
    <p:sldId id="1513" r:id="rId3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DFF"/>
    <a:srgbClr val="004FA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458" autoAdjust="0"/>
  </p:normalViewPr>
  <p:slideViewPr>
    <p:cSldViewPr>
      <p:cViewPr varScale="1">
        <p:scale>
          <a:sx n="78" d="100"/>
          <a:sy n="78" d="100"/>
        </p:scale>
        <p:origin x="-1864" y="-112"/>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864406779661001"/>
          <c:y val="4.8701298701298697E-2"/>
          <c:w val="0.827118644067797"/>
          <c:h val="0.831168831168831"/>
        </c:manualLayout>
      </c:layout>
      <c:lineChart>
        <c:grouping val="standard"/>
        <c:varyColors val="0"/>
        <c:ser>
          <c:idx val="0"/>
          <c:order val="0"/>
          <c:tx>
            <c:strRef>
              <c:f>Sheet1!$A$2</c:f>
              <c:strCache>
                <c:ptCount val="1"/>
                <c:pt idx="0">
                  <c:v>Cavss (mcg/ml)</c:v>
                </c:pt>
              </c:strCache>
            </c:strRef>
          </c:tx>
          <c:cat>
            <c:numRef>
              <c:f>Sheet1!$B$1:$F$1</c:f>
              <c:numCache>
                <c:formatCode>General</c:formatCode>
                <c:ptCount val="5"/>
                <c:pt idx="0">
                  <c:v>0</c:v>
                </c:pt>
                <c:pt idx="1">
                  <c:v>100</c:v>
                </c:pt>
                <c:pt idx="2">
                  <c:v>200</c:v>
                </c:pt>
                <c:pt idx="3">
                  <c:v>300</c:v>
                </c:pt>
                <c:pt idx="4">
                  <c:v>400</c:v>
                </c:pt>
              </c:numCache>
            </c:numRef>
          </c:cat>
          <c:val>
            <c:numRef>
              <c:f>Sheet1!$B$2:$F$2</c:f>
              <c:numCache>
                <c:formatCode>General</c:formatCode>
                <c:ptCount val="5"/>
                <c:pt idx="1">
                  <c:v>0.42899999999999999</c:v>
                </c:pt>
                <c:pt idx="2">
                  <c:v>1.655</c:v>
                </c:pt>
                <c:pt idx="3">
                  <c:v>4.1929999999999996</c:v>
                </c:pt>
                <c:pt idx="4">
                  <c:v>7.6119999999999957</c:v>
                </c:pt>
              </c:numCache>
            </c:numRef>
          </c:val>
          <c:smooth val="0"/>
        </c:ser>
        <c:dLbls>
          <c:showLegendKey val="0"/>
          <c:showVal val="0"/>
          <c:showCatName val="0"/>
          <c:showSerName val="0"/>
          <c:showPercent val="0"/>
          <c:showBubbleSize val="0"/>
        </c:dLbls>
        <c:marker val="1"/>
        <c:smooth val="0"/>
        <c:axId val="94231552"/>
        <c:axId val="95310592"/>
      </c:lineChart>
      <c:catAx>
        <c:axId val="94231552"/>
        <c:scaling>
          <c:orientation val="minMax"/>
        </c:scaling>
        <c:delete val="0"/>
        <c:axPos val="b"/>
        <c:numFmt formatCode="General" sourceLinked="1"/>
        <c:majorTickMark val="out"/>
        <c:minorTickMark val="none"/>
        <c:tickLblPos val="nextTo"/>
        <c:txPr>
          <a:bodyPr rot="0" vert="horz"/>
          <a:lstStyle/>
          <a:p>
            <a:pPr>
              <a:defRPr/>
            </a:pPr>
            <a:endParaRPr lang="en-US"/>
          </a:p>
        </c:txPr>
        <c:crossAx val="95310592"/>
        <c:crosses val="autoZero"/>
        <c:auto val="1"/>
        <c:lblAlgn val="ctr"/>
        <c:lblOffset val="100"/>
        <c:tickLblSkip val="1"/>
        <c:tickMarkSkip val="1"/>
        <c:noMultiLvlLbl val="0"/>
      </c:catAx>
      <c:valAx>
        <c:axId val="95310592"/>
        <c:scaling>
          <c:orientation val="minMax"/>
        </c:scaling>
        <c:delete val="0"/>
        <c:axPos val="l"/>
        <c:numFmt formatCode="General" sourceLinked="1"/>
        <c:majorTickMark val="out"/>
        <c:minorTickMark val="none"/>
        <c:tickLblPos val="nextTo"/>
        <c:txPr>
          <a:bodyPr rot="0" vert="horz"/>
          <a:lstStyle/>
          <a:p>
            <a:pPr>
              <a:defRPr/>
            </a:pPr>
            <a:endParaRPr lang="en-US"/>
          </a:p>
        </c:txPr>
        <c:crossAx val="942315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r>
              <a:rPr lang="de-DE" smtClean="0"/>
              <a:t>ullmann@uni-mainz.de</a:t>
            </a:r>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E9FAA38A-9BB4-4E46-BA06-23EC52EEDA3C}" type="slidenum">
              <a:rPr lang="de-DE" smtClean="0"/>
              <a:pPr/>
              <a:t>‹#›</a:t>
            </a:fld>
            <a:endParaRPr lang="de-DE"/>
          </a:p>
        </p:txBody>
      </p:sp>
    </p:spTree>
    <p:extLst>
      <p:ext uri="{BB962C8B-B14F-4D97-AF65-F5344CB8AC3E}">
        <p14:creationId xmlns:p14="http://schemas.microsoft.com/office/powerpoint/2010/main" val="3628183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r>
              <a:rPr lang="de-DE" smtClean="0"/>
              <a:t>ullmann@uni-mainz.de</a:t>
            </a:r>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A06C676B-9100-4FEE-8290-C1EBD49E58F7}" type="slidenum">
              <a:rPr lang="de-DE"/>
              <a:pPr>
                <a:defRPr/>
              </a:pPr>
              <a:t>‹#›</a:t>
            </a:fld>
            <a:endParaRPr lang="de-DE"/>
          </a:p>
        </p:txBody>
      </p:sp>
    </p:spTree>
    <p:extLst>
      <p:ext uri="{BB962C8B-B14F-4D97-AF65-F5344CB8AC3E}">
        <p14:creationId xmlns:p14="http://schemas.microsoft.com/office/powerpoint/2010/main" val="10402747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D8ED6-EA19-4126-B3D4-4F4279F30DE9}" type="slidenum">
              <a:rPr lang="de-DE">
                <a:solidFill>
                  <a:prstClr val="black"/>
                </a:solidFill>
              </a:rPr>
              <a:pPr/>
              <a:t>1</a:t>
            </a:fld>
            <a:endParaRPr lang="de-DE">
              <a:solidFill>
                <a:prstClr val="black"/>
              </a:solidFill>
            </a:endParaRPr>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This </a:t>
            </a:r>
            <a:r>
              <a:rPr lang="de-DE" sz="1200" b="0" i="0" u="none" strike="noStrike" kern="1200" baseline="0" dirty="0" err="1" smtClean="0">
                <a:solidFill>
                  <a:schemeClr val="tx1"/>
                </a:solidFill>
                <a:latin typeface="+mn-lt"/>
                <a:ea typeface="+mn-ea"/>
                <a:cs typeface="+mn-cs"/>
              </a:rPr>
              <a:t>multicenter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retrospective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study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aimed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investigate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relationships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between</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clinical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outcomes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adverse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events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assess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clinical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factors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drug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interactions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may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affect</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Medical </a:t>
            </a:r>
            <a:r>
              <a:rPr lang="de-DE" sz="1200" b="0" i="0" u="none" strike="noStrike" kern="1200" baseline="0" dirty="0" err="1" smtClean="0">
                <a:solidFill>
                  <a:schemeClr val="tx1"/>
                </a:solidFill>
                <a:latin typeface="+mn-lt"/>
                <a:ea typeface="+mn-ea"/>
                <a:cs typeface="+mn-cs"/>
              </a:rPr>
              <a:t>records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were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reviewed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who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received</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had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least 1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measured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seven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hospitals</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Australia</a:t>
            </a:r>
            <a:r>
              <a:rPr lang="de-DE" sz="1200" b="0" i="0" u="none" strike="noStrike" kern="1200" baseline="0" dirty="0" smtClean="0">
                <a:solidFill>
                  <a:schemeClr val="tx1"/>
                </a:solidFill>
                <a:latin typeface="+mn-lt"/>
                <a:ea typeface="+mn-ea"/>
                <a:cs typeface="+mn-cs"/>
              </a:rPr>
              <a:t>. The </a:t>
            </a:r>
            <a:r>
              <a:rPr lang="de-DE" sz="1200" b="0" i="0" u="none" strike="noStrike" kern="1200" baseline="0" dirty="0" err="1" smtClean="0">
                <a:solidFill>
                  <a:schemeClr val="tx1"/>
                </a:solidFill>
                <a:latin typeface="+mn-lt"/>
                <a:ea typeface="+mn-ea"/>
                <a:cs typeface="+mn-cs"/>
              </a:rPr>
              <a:t>study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included</a:t>
            </a:r>
            <a:r>
              <a:rPr lang="de-DE" sz="1200" b="0" i="0" u="none" strike="noStrike" kern="1200" baseline="0" dirty="0" smtClean="0">
                <a:solidFill>
                  <a:schemeClr val="tx1"/>
                </a:solidFill>
                <a:latin typeface="+mn-lt"/>
                <a:ea typeface="+mn-ea"/>
                <a:cs typeface="+mn-cs"/>
              </a:rPr>
              <a:t> 201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783 voriconazole </a:t>
            </a:r>
            <a:r>
              <a:rPr lang="de-DE" sz="1200" b="0" i="0" u="none" strike="noStrike" kern="1200" baseline="0" dirty="0" err="1" smtClean="0">
                <a:solidFill>
                  <a:schemeClr val="tx1"/>
                </a:solidFill>
                <a:latin typeface="+mn-lt"/>
                <a:ea typeface="+mn-ea"/>
                <a:cs typeface="+mn-cs"/>
              </a:rPr>
              <a:t>trough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concentrations</a:t>
            </a:r>
            <a:r>
              <a:rPr lang="de-DE" sz="1200" b="0" i="0" u="none" strike="noStrike" kern="1200" baseline="0" dirty="0" smtClean="0">
                <a:solidFill>
                  <a:schemeClr val="tx1"/>
                </a:solidFill>
                <a:latin typeface="+mn-lt"/>
                <a:ea typeface="+mn-ea"/>
                <a:cs typeface="+mn-cs"/>
              </a:rPr>
              <a:t>.</a:t>
            </a:r>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14</a:t>
            </a:fld>
            <a:endParaRPr lang="de-DE"/>
          </a:p>
        </p:txBody>
      </p:sp>
    </p:spTree>
    <p:extLst>
      <p:ext uri="{BB962C8B-B14F-4D97-AF65-F5344CB8AC3E}">
        <p14:creationId xmlns:p14="http://schemas.microsoft.com/office/powerpoint/2010/main" val="96067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oral voriconazole,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least 6 </a:t>
            </a:r>
            <a:r>
              <a:rPr lang="de-DE" sz="1200" b="0" i="0" u="none" strike="noStrike" kern="1200" baseline="0" dirty="0" err="1" smtClean="0">
                <a:solidFill>
                  <a:schemeClr val="tx1"/>
                </a:solidFill>
                <a:latin typeface="+mn-lt"/>
                <a:ea typeface="+mn-ea"/>
                <a:cs typeface="+mn-cs"/>
              </a:rPr>
              <a:t>days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vori</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prophylaxis</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Approx</a:t>
            </a:r>
            <a:r>
              <a:rPr lang="de-DE" sz="1200" b="0" i="0" u="none" strike="noStrike" kern="1200" baseline="0" dirty="0" smtClean="0">
                <a:solidFill>
                  <a:schemeClr val="tx1"/>
                </a:solidFill>
                <a:latin typeface="+mn-lt"/>
                <a:ea typeface="+mn-ea"/>
                <a:cs typeface="+mn-cs"/>
              </a:rPr>
              <a:t> 40% </a:t>
            </a:r>
            <a:r>
              <a:rPr lang="de-DE" sz="1200" b="0" i="0" u="none" strike="noStrike" kern="1200" baseline="0" dirty="0" err="1" smtClean="0">
                <a:solidFill>
                  <a:schemeClr val="tx1"/>
                </a:solidFill>
                <a:latin typeface="+mn-lt"/>
                <a:ea typeface="+mn-ea"/>
                <a:cs typeface="+mn-cs"/>
              </a:rPr>
              <a:t>had</a:t>
            </a:r>
            <a:r>
              <a:rPr lang="de-DE" sz="1200" b="0" i="0" u="none" strike="noStrike" kern="1200" baseline="0" dirty="0" smtClean="0">
                <a:solidFill>
                  <a:schemeClr val="tx1"/>
                </a:solidFill>
                <a:latin typeface="+mn-lt"/>
                <a:ea typeface="+mn-ea"/>
                <a:cs typeface="+mn-cs"/>
              </a:rPr>
              <a:t> 6-1865% </a:t>
            </a:r>
            <a:r>
              <a:rPr lang="de-DE" sz="1200" b="0" i="0" u="none" strike="noStrike" kern="1200" baseline="0" dirty="0" err="1" smtClean="0">
                <a:solidFill>
                  <a:schemeClr val="tx1"/>
                </a:solidFill>
                <a:latin typeface="+mn-lt"/>
                <a:ea typeface="+mn-ea"/>
                <a:cs typeface="+mn-cs"/>
              </a:rPr>
              <a:t>variation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between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initial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follow-up</a:t>
            </a:r>
            <a:r>
              <a:rPr lang="de-DE" sz="1200" b="0" i="0" u="none" strike="noStrike" kern="1200" baseline="0" dirty="0" smtClean="0">
                <a:solidFill>
                  <a:schemeClr val="tx1"/>
                </a:solidFill>
                <a:latin typeface="+mn-lt"/>
                <a:ea typeface="+mn-ea"/>
                <a:cs typeface="+mn-cs"/>
              </a:rPr>
              <a:t> sample</a:t>
            </a:r>
          </a:p>
          <a:p>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16</a:t>
            </a:fld>
            <a:endParaRPr lang="de-DE"/>
          </a:p>
        </p:txBody>
      </p:sp>
    </p:spTree>
    <p:extLst>
      <p:ext uri="{BB962C8B-B14F-4D97-AF65-F5344CB8AC3E}">
        <p14:creationId xmlns:p14="http://schemas.microsoft.com/office/powerpoint/2010/main" val="94475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Switzerland</a:t>
            </a:r>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17</a:t>
            </a:fld>
            <a:endParaRPr lang="de-DE"/>
          </a:p>
        </p:txBody>
      </p:sp>
    </p:spTree>
    <p:extLst>
      <p:ext uri="{BB962C8B-B14F-4D97-AF65-F5344CB8AC3E}">
        <p14:creationId xmlns:p14="http://schemas.microsoft.com/office/powerpoint/2010/main" val="426694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4EC805-1E96-42CC-BFCC-28ECF2C65640}" type="slidenum">
              <a:rPr lang="en-US"/>
              <a:pPr/>
              <a:t>22</a:t>
            </a:fld>
            <a:endParaRPr lang="en-US"/>
          </a:p>
        </p:txBody>
      </p:sp>
      <p:sp>
        <p:nvSpPr>
          <p:cNvPr id="2693122" name="Rectangle 2"/>
          <p:cNvSpPr>
            <a:spLocks noGrp="1" noRot="1" noChangeAspect="1" noChangeArrowheads="1" noTextEdit="1"/>
          </p:cNvSpPr>
          <p:nvPr>
            <p:ph type="sldImg"/>
          </p:nvPr>
        </p:nvSpPr>
        <p:spPr>
          <a:ln/>
        </p:spPr>
      </p:sp>
      <p:sp>
        <p:nvSpPr>
          <p:cNvPr id="2693123" name="Rectangle 3"/>
          <p:cNvSpPr>
            <a:spLocks noGrp="1" noChangeArrowheads="1"/>
          </p:cNvSpPr>
          <p:nvPr>
            <p:ph type="body" idx="1"/>
          </p:nvPr>
        </p:nvSpPr>
        <p:spPr>
          <a:xfrm>
            <a:off x="948614" y="4861442"/>
            <a:ext cx="5202074" cy="4603824"/>
          </a:xfrm>
        </p:spPr>
        <p:txBody>
          <a:bodyPr/>
          <a:lstStyle/>
          <a:p>
            <a:pPr>
              <a:tabLst>
                <a:tab pos="60890" algn="l"/>
              </a:tabLst>
            </a:pPr>
            <a:r>
              <a:rPr lang="en-US" b="1" dirty="0">
                <a:cs typeface="Times New Roman" pitchFamily="18" charset="0"/>
              </a:rPr>
              <a:t>Reference</a:t>
            </a:r>
            <a:endParaRPr lang="en-US" dirty="0">
              <a:cs typeface="Times New Roman" pitchFamily="18" charset="0"/>
            </a:endParaRPr>
          </a:p>
          <a:p>
            <a:pPr>
              <a:tabLst>
                <a:tab pos="60890" algn="l"/>
              </a:tabLst>
            </a:pPr>
            <a:r>
              <a:rPr lang="en-US" dirty="0">
                <a:cs typeface="Times New Roman" pitchFamily="18" charset="0"/>
              </a:rPr>
              <a:t>Courtney RD, </a:t>
            </a:r>
            <a:r>
              <a:rPr lang="en-US" dirty="0" err="1">
                <a:cs typeface="Times New Roman" pitchFamily="18" charset="0"/>
              </a:rPr>
              <a:t>Pai</a:t>
            </a:r>
            <a:r>
              <a:rPr lang="en-US" dirty="0">
                <a:cs typeface="Times New Roman" pitchFamily="18" charset="0"/>
              </a:rPr>
              <a:t> S, Laughlin M, Lim J, </a:t>
            </a:r>
            <a:r>
              <a:rPr lang="en-US" dirty="0" err="1">
                <a:cs typeface="Times New Roman" pitchFamily="18" charset="0"/>
              </a:rPr>
              <a:t>Batra</a:t>
            </a:r>
            <a:r>
              <a:rPr lang="en-US" dirty="0">
                <a:cs typeface="Times New Roman" pitchFamily="18" charset="0"/>
              </a:rPr>
              <a:t> V. Pharmacokinetics, safety, and tolerability of oral </a:t>
            </a:r>
            <a:r>
              <a:rPr lang="en-US" dirty="0" err="1">
                <a:cs typeface="Times New Roman" pitchFamily="18" charset="0"/>
              </a:rPr>
              <a:t>posaconazole</a:t>
            </a:r>
            <a:r>
              <a:rPr lang="en-US" dirty="0">
                <a:cs typeface="Times New Roman" pitchFamily="18" charset="0"/>
              </a:rPr>
              <a:t> single and multiple doses in healthy adults. </a:t>
            </a:r>
            <a:r>
              <a:rPr lang="en-US" i="1" dirty="0" err="1"/>
              <a:t>Antimicrob</a:t>
            </a:r>
            <a:r>
              <a:rPr lang="en-US" i="1" dirty="0"/>
              <a:t> Agents </a:t>
            </a:r>
            <a:r>
              <a:rPr lang="en-US" i="1" dirty="0" err="1"/>
              <a:t>Chemother</a:t>
            </a:r>
            <a:r>
              <a:rPr lang="en-US" dirty="0"/>
              <a:t>. 2003;47:2788-2795.</a:t>
            </a:r>
          </a:p>
        </p:txBody>
      </p:sp>
      <p:sp>
        <p:nvSpPr>
          <p:cNvPr id="2693124" name="Text Box 4"/>
          <p:cNvSpPr txBox="1">
            <a:spLocks noChangeArrowheads="1"/>
          </p:cNvSpPr>
          <p:nvPr/>
        </p:nvSpPr>
        <p:spPr bwMode="auto">
          <a:xfrm>
            <a:off x="0" y="2099498"/>
            <a:ext cx="850369" cy="272880"/>
          </a:xfrm>
          <a:prstGeom prst="rect">
            <a:avLst/>
          </a:prstGeom>
          <a:noFill/>
          <a:ln w="9525">
            <a:noFill/>
            <a:miter lim="800000"/>
            <a:headEnd/>
            <a:tailEnd/>
          </a:ln>
          <a:effectLst/>
        </p:spPr>
        <p:txBody>
          <a:bodyPr lIns="96455" tIns="48226" rIns="96455" bIns="48226">
            <a:spAutoFit/>
          </a:bodyPr>
          <a:lstStyle/>
          <a:p>
            <a:pPr defTabSz="965778">
              <a:spcBef>
                <a:spcPct val="50000"/>
              </a:spcBef>
            </a:pPr>
            <a:r>
              <a:rPr lang="en-US" sz="1100" b="1" dirty="0"/>
              <a:t>#3; C</a:t>
            </a:r>
          </a:p>
        </p:txBody>
      </p:sp>
      <p:sp>
        <p:nvSpPr>
          <p:cNvPr id="2693125" name="Text Box 5"/>
          <p:cNvSpPr txBox="1">
            <a:spLocks noChangeArrowheads="1"/>
          </p:cNvSpPr>
          <p:nvPr/>
        </p:nvSpPr>
        <p:spPr bwMode="auto">
          <a:xfrm>
            <a:off x="0" y="2958224"/>
            <a:ext cx="850369" cy="272880"/>
          </a:xfrm>
          <a:prstGeom prst="rect">
            <a:avLst/>
          </a:prstGeom>
          <a:noFill/>
          <a:ln w="9525">
            <a:noFill/>
            <a:miter lim="800000"/>
            <a:headEnd/>
            <a:tailEnd/>
          </a:ln>
          <a:effectLst/>
        </p:spPr>
        <p:txBody>
          <a:bodyPr lIns="96455" tIns="48226" rIns="96455" bIns="48226">
            <a:spAutoFit/>
          </a:bodyPr>
          <a:lstStyle/>
          <a:p>
            <a:pPr defTabSz="965778">
              <a:spcBef>
                <a:spcPct val="50000"/>
              </a:spcBef>
            </a:pPr>
            <a:r>
              <a:rPr lang="en-US" sz="1100" b="1" dirty="0"/>
              <a:t>#143; 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002AA47-3AF1-4C0E-8993-E1FB4858CA9C}" type="slidenum">
              <a:rPr lang="en-US"/>
              <a:pPr/>
              <a:t>23</a:t>
            </a:fld>
            <a:endParaRPr lang="en-US"/>
          </a:p>
        </p:txBody>
      </p:sp>
      <p:sp>
        <p:nvSpPr>
          <p:cNvPr id="2695170" name="Rectangle 2"/>
          <p:cNvSpPr>
            <a:spLocks noGrp="1" noRot="1" noChangeAspect="1" noChangeArrowheads="1" noTextEdit="1"/>
          </p:cNvSpPr>
          <p:nvPr>
            <p:ph type="sldImg"/>
          </p:nvPr>
        </p:nvSpPr>
        <p:spPr>
          <a:ln/>
        </p:spPr>
      </p:sp>
      <p:sp>
        <p:nvSpPr>
          <p:cNvPr id="2695171" name="Rectangle 3"/>
          <p:cNvSpPr>
            <a:spLocks noGrp="1" noChangeArrowheads="1"/>
          </p:cNvSpPr>
          <p:nvPr>
            <p:ph type="body" idx="1"/>
          </p:nvPr>
        </p:nvSpPr>
        <p:spPr>
          <a:xfrm>
            <a:off x="948614" y="4861442"/>
            <a:ext cx="5202074" cy="4603824"/>
          </a:xfrm>
        </p:spPr>
        <p:txBody>
          <a:bodyPr/>
          <a:lstStyle/>
          <a:p>
            <a:r>
              <a:rPr lang="en-US" b="1">
                <a:cs typeface="Times New Roman" pitchFamily="18" charset="0"/>
              </a:rPr>
              <a:t>Reference</a:t>
            </a:r>
          </a:p>
          <a:p>
            <a:r>
              <a:rPr lang="en-US">
                <a:cs typeface="Times New Roman" pitchFamily="18" charset="0"/>
              </a:rPr>
              <a:t>Courtney R, Wexler D, Radwanski E, Lim J, Laughlin M. Effect of food on the relative bioavailability of 2 oral formulations of posaconazole in healthy adults.</a:t>
            </a:r>
            <a:r>
              <a:rPr lang="en-US" b="1">
                <a:cs typeface="Times New Roman" pitchFamily="18" charset="0"/>
              </a:rPr>
              <a:t> </a:t>
            </a:r>
            <a:r>
              <a:rPr lang="en-US" i="1">
                <a:cs typeface="Times New Roman" pitchFamily="18" charset="0"/>
              </a:rPr>
              <a:t>Brit J Clin Pharm. </a:t>
            </a:r>
            <a:r>
              <a:rPr lang="en-US">
                <a:cs typeface="Times New Roman" pitchFamily="18" charset="0"/>
              </a:rPr>
              <a:t>2004;57:218-222.</a:t>
            </a:r>
          </a:p>
        </p:txBody>
      </p:sp>
      <p:sp>
        <p:nvSpPr>
          <p:cNvPr id="2695172" name="Text Box 4"/>
          <p:cNvSpPr txBox="1">
            <a:spLocks noChangeArrowheads="1"/>
          </p:cNvSpPr>
          <p:nvPr/>
        </p:nvSpPr>
        <p:spPr bwMode="auto">
          <a:xfrm>
            <a:off x="0" y="2479791"/>
            <a:ext cx="879360" cy="273149"/>
          </a:xfrm>
          <a:prstGeom prst="rect">
            <a:avLst/>
          </a:prstGeom>
          <a:noFill/>
          <a:ln w="9525">
            <a:noFill/>
            <a:miter lim="800000"/>
            <a:headEnd/>
            <a:tailEnd/>
          </a:ln>
          <a:effectLst/>
        </p:spPr>
        <p:txBody>
          <a:bodyPr lIns="96707" tIns="48355" rIns="96707" bIns="48355">
            <a:spAutoFit/>
          </a:bodyPr>
          <a:lstStyle/>
          <a:p>
            <a:pPr defTabSz="965778">
              <a:spcBef>
                <a:spcPct val="50000"/>
              </a:spcBef>
            </a:pPr>
            <a:r>
              <a:rPr lang="en-US" sz="1100" b="1" dirty="0"/>
              <a:t>#144; 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p:cNvSpPr>
            <a:spLocks noGrp="1" noRot="1" noChangeAspect="1" noChangeArrowheads="1" noTextEdit="1"/>
          </p:cNvSpPr>
          <p:nvPr>
            <p:ph type="sldImg"/>
          </p:nvPr>
        </p:nvSpPr>
        <p:spPr>
          <a:xfrm>
            <a:off x="722313" y="387350"/>
            <a:ext cx="5662612" cy="4248150"/>
          </a:xfrm>
          <a:ln/>
        </p:spPr>
      </p:sp>
      <p:sp>
        <p:nvSpPr>
          <p:cNvPr id="1768451" name="Rectangle 3"/>
          <p:cNvSpPr>
            <a:spLocks noGrp="1" noChangeArrowheads="1"/>
          </p:cNvSpPr>
          <p:nvPr>
            <p:ph type="body" idx="1"/>
          </p:nvPr>
        </p:nvSpPr>
        <p:spPr>
          <a:xfrm>
            <a:off x="947964" y="4862576"/>
            <a:ext cx="5203373" cy="4602610"/>
          </a:xfrm>
        </p:spPr>
        <p:txBody>
          <a:bodyPr/>
          <a:lstStyle/>
          <a:p>
            <a:pPr>
              <a:lnSpc>
                <a:spcPct val="90000"/>
              </a:lnSpc>
            </a:pPr>
            <a:r>
              <a:rPr lang="en-US" sz="1000" b="1" dirty="0">
                <a:cs typeface="Times New Roman" pitchFamily="18" charset="0"/>
              </a:rPr>
              <a:t>Methods:</a:t>
            </a:r>
            <a:r>
              <a:rPr lang="en-US" sz="1000" dirty="0">
                <a:cs typeface="Times New Roman" pitchFamily="18" charset="0"/>
              </a:rPr>
              <a:t> The pharmacokinetics of </a:t>
            </a:r>
            <a:r>
              <a:rPr lang="en-US" sz="1000" dirty="0" err="1">
                <a:cs typeface="Times New Roman" pitchFamily="18" charset="0"/>
              </a:rPr>
              <a:t>posaconazole</a:t>
            </a:r>
            <a:r>
              <a:rPr lang="en-US" sz="1000" dirty="0">
                <a:cs typeface="Times New Roman" pitchFamily="18" charset="0"/>
              </a:rPr>
              <a:t> in fasted healthy subjects were evaluated in this randomized, open-label, 3-way crossover study in </a:t>
            </a:r>
            <a:r>
              <a:rPr lang="en-US" sz="1000" dirty="0"/>
              <a:t>18 healthy men</a:t>
            </a:r>
            <a:r>
              <a:rPr lang="en-US" sz="1000" dirty="0">
                <a:cs typeface="Times New Roman" pitchFamily="18" charset="0"/>
              </a:rPr>
              <a:t>.</a:t>
            </a:r>
            <a:r>
              <a:rPr lang="en-US" sz="1000" baseline="30000" dirty="0">
                <a:cs typeface="Times New Roman" pitchFamily="18" charset="0"/>
              </a:rPr>
              <a:t>1</a:t>
            </a:r>
            <a:r>
              <a:rPr lang="en-US" sz="1000" dirty="0">
                <a:cs typeface="Times New Roman" pitchFamily="18" charset="0"/>
              </a:rPr>
              <a:t> Following an overnight fast, subjects were assigned to receive 1 of 3 regimens of </a:t>
            </a:r>
            <a:r>
              <a:rPr lang="en-US" sz="1000" dirty="0" err="1">
                <a:cs typeface="Times New Roman" pitchFamily="18" charset="0"/>
              </a:rPr>
              <a:t>posaconazole</a:t>
            </a:r>
            <a:r>
              <a:rPr lang="en-US" sz="1000" dirty="0">
                <a:cs typeface="Times New Roman" pitchFamily="18" charset="0"/>
              </a:rPr>
              <a:t> oral suspension: a single 800-mg dose, 2 doses of 400 mg (given 12 hours apart) or 4 doses of 200 mg (given 6 hours apart). All subjects completed each of the 3 administration periods, which were separated by 1-week washout periods.  Blood samples were collected for determination of </a:t>
            </a:r>
            <a:r>
              <a:rPr lang="en-US" sz="1000" dirty="0" err="1">
                <a:cs typeface="Times New Roman" pitchFamily="18" charset="0"/>
              </a:rPr>
              <a:t>posaconazole</a:t>
            </a:r>
            <a:r>
              <a:rPr lang="en-US" sz="1000" dirty="0">
                <a:cs typeface="Times New Roman" pitchFamily="18" charset="0"/>
              </a:rPr>
              <a:t> concentration at </a:t>
            </a:r>
            <a:r>
              <a:rPr lang="en-US" sz="1000" dirty="0" err="1">
                <a:cs typeface="Times New Roman" pitchFamily="18" charset="0"/>
              </a:rPr>
              <a:t>predose</a:t>
            </a:r>
            <a:r>
              <a:rPr lang="en-US" sz="1000" dirty="0">
                <a:cs typeface="Times New Roman" pitchFamily="18" charset="0"/>
              </a:rPr>
              <a:t> (0 hour) and up to 48 hours </a:t>
            </a:r>
            <a:r>
              <a:rPr lang="en-US" sz="1000" dirty="0" err="1">
                <a:cs typeface="Times New Roman" pitchFamily="18" charset="0"/>
              </a:rPr>
              <a:t>postdose</a:t>
            </a:r>
            <a:r>
              <a:rPr lang="en-US" sz="1000" dirty="0">
                <a:cs typeface="Times New Roman" pitchFamily="18" charset="0"/>
              </a:rPr>
              <a:t>. </a:t>
            </a:r>
          </a:p>
          <a:p>
            <a:pPr>
              <a:lnSpc>
                <a:spcPct val="90000"/>
              </a:lnSpc>
            </a:pPr>
            <a:r>
              <a:rPr lang="en-US" sz="1000" b="1" dirty="0">
                <a:cs typeface="Times New Roman" pitchFamily="18" charset="0"/>
              </a:rPr>
              <a:t>Summary:</a:t>
            </a:r>
            <a:r>
              <a:rPr lang="en-US" sz="1000" dirty="0">
                <a:cs typeface="Times New Roman" pitchFamily="18" charset="0"/>
              </a:rPr>
              <a:t> Under fasted conditions, dividing the daily dose of </a:t>
            </a:r>
            <a:r>
              <a:rPr lang="en-US" sz="1000" dirty="0" err="1">
                <a:cs typeface="Times New Roman" pitchFamily="18" charset="0"/>
              </a:rPr>
              <a:t>posaconazole</a:t>
            </a:r>
            <a:r>
              <a:rPr lang="en-US" sz="1000" dirty="0">
                <a:cs typeface="Times New Roman" pitchFamily="18" charset="0"/>
              </a:rPr>
              <a:t> increased oral absorption. Although </a:t>
            </a:r>
            <a:r>
              <a:rPr lang="en-US" sz="1000" dirty="0" err="1">
                <a:cs typeface="Times New Roman" pitchFamily="18" charset="0"/>
              </a:rPr>
              <a:t>posaconazole</a:t>
            </a:r>
            <a:r>
              <a:rPr lang="en-US" sz="1000" dirty="0">
                <a:cs typeface="Times New Roman" pitchFamily="18" charset="0"/>
              </a:rPr>
              <a:t> was well absorbed following all 3 dosing regimens, bioavailability was increased 98% with twice-daily dosing and 220% with 4-times-daily dosing relative to once-daily dosing.</a:t>
            </a:r>
          </a:p>
          <a:p>
            <a:pPr>
              <a:lnSpc>
                <a:spcPct val="90000"/>
              </a:lnSpc>
            </a:pPr>
            <a:r>
              <a:rPr lang="en-US" sz="1000" dirty="0">
                <a:cs typeface="Times New Roman" pitchFamily="18" charset="0"/>
              </a:rPr>
              <a:t>The data also suggest that absorption of the 800-mg daily dose is maximized by dividing the dose. These results, together with findings from another pharmacokinetic trial showing </a:t>
            </a:r>
            <a:r>
              <a:rPr lang="en-US" sz="1000" dirty="0" err="1">
                <a:cs typeface="Times New Roman" pitchFamily="18" charset="0"/>
              </a:rPr>
              <a:t>posaconazole</a:t>
            </a:r>
            <a:r>
              <a:rPr lang="en-US" sz="1000" dirty="0">
                <a:cs typeface="Times New Roman" pitchFamily="18" charset="0"/>
              </a:rPr>
              <a:t> absorption was saturated at doses above 800 mg,</a:t>
            </a:r>
            <a:r>
              <a:rPr lang="en-US" sz="1000" baseline="30000" dirty="0">
                <a:cs typeface="Times New Roman" pitchFamily="18" charset="0"/>
              </a:rPr>
              <a:t>2</a:t>
            </a:r>
            <a:r>
              <a:rPr lang="en-US" sz="1000" dirty="0">
                <a:cs typeface="Times New Roman" pitchFamily="18" charset="0"/>
              </a:rPr>
              <a:t> provided the rationale for </a:t>
            </a:r>
            <a:r>
              <a:rPr lang="en-US" sz="1000" dirty="0" err="1">
                <a:cs typeface="Times New Roman" pitchFamily="18" charset="0"/>
              </a:rPr>
              <a:t>posaconazole</a:t>
            </a:r>
            <a:r>
              <a:rPr lang="en-US" sz="1000" dirty="0">
                <a:cs typeface="Times New Roman" pitchFamily="18" charset="0"/>
              </a:rPr>
              <a:t> dosing regimens in clinical trials. These data in fasting volunteers are of particular importance for seriously ill patients who may have poor oral food intake. </a:t>
            </a:r>
          </a:p>
          <a:p>
            <a:pPr>
              <a:lnSpc>
                <a:spcPct val="90000"/>
              </a:lnSpc>
            </a:pPr>
            <a:r>
              <a:rPr lang="en-US" sz="1000" dirty="0" err="1"/>
              <a:t>Posaconazole</a:t>
            </a:r>
            <a:r>
              <a:rPr lang="en-US" sz="1000" dirty="0"/>
              <a:t> should be administered at a dose of 400 mg (10 </a:t>
            </a:r>
            <a:r>
              <a:rPr lang="en-US" sz="1000" dirty="0" err="1"/>
              <a:t>mL</a:t>
            </a:r>
            <a:r>
              <a:rPr lang="en-US" sz="1000" dirty="0"/>
              <a:t>) twice daily with a meal or with 240 </a:t>
            </a:r>
            <a:r>
              <a:rPr lang="en-US" sz="1000" dirty="0" err="1"/>
              <a:t>mL</a:t>
            </a:r>
            <a:r>
              <a:rPr lang="en-US" sz="1000" dirty="0"/>
              <a:t> of a nutritional supplement. In patients who cannot tolerate a meal or a nutritional supplement, </a:t>
            </a:r>
            <a:r>
              <a:rPr lang="en-US" sz="1000" dirty="0" err="1"/>
              <a:t>posaconazole</a:t>
            </a:r>
            <a:r>
              <a:rPr lang="en-US" sz="1000" dirty="0"/>
              <a:t> should be administered at a dose of 200 mg (5 </a:t>
            </a:r>
            <a:r>
              <a:rPr lang="en-US" sz="1000" dirty="0" err="1"/>
              <a:t>mL</a:t>
            </a:r>
            <a:r>
              <a:rPr lang="en-US" sz="1000" dirty="0"/>
              <a:t>) four times daily.</a:t>
            </a:r>
            <a:r>
              <a:rPr lang="en-US" sz="1000" baseline="30000" dirty="0"/>
              <a:t>3 </a:t>
            </a:r>
            <a:r>
              <a:rPr lang="en-US" sz="1000" dirty="0">
                <a:cs typeface="Times New Roman" pitchFamily="18" charset="0"/>
              </a:rPr>
              <a:t>However, in the presence of food, the difference in exposure between 400 mg twice daily and 200 mg four times daily is less striking. </a:t>
            </a:r>
            <a:endParaRPr lang="en-US" sz="1000" baseline="30000" dirty="0"/>
          </a:p>
          <a:p>
            <a:pPr>
              <a:lnSpc>
                <a:spcPct val="90000"/>
              </a:lnSpc>
            </a:pPr>
            <a:endParaRPr lang="en-US" sz="1000" dirty="0">
              <a:cs typeface="Times New Roman" pitchFamily="18" charset="0"/>
            </a:endParaRPr>
          </a:p>
          <a:p>
            <a:pPr>
              <a:lnSpc>
                <a:spcPct val="90000"/>
              </a:lnSpc>
            </a:pPr>
            <a:r>
              <a:rPr lang="en-US" sz="1000" b="1" dirty="0">
                <a:cs typeface="Times New Roman" pitchFamily="18" charset="0"/>
              </a:rPr>
              <a:t>References</a:t>
            </a:r>
            <a:endParaRPr lang="en-US" sz="1000" dirty="0">
              <a:cs typeface="Times New Roman" pitchFamily="18" charset="0"/>
            </a:endParaRPr>
          </a:p>
          <a:p>
            <a:pPr marL="303149" lvl="1" indent="-181889">
              <a:lnSpc>
                <a:spcPct val="90000"/>
              </a:lnSpc>
            </a:pPr>
            <a:r>
              <a:rPr lang="en-US" sz="1000" dirty="0">
                <a:cs typeface="Times New Roman" pitchFamily="18" charset="0"/>
              </a:rPr>
              <a:t>1.	</a:t>
            </a:r>
            <a:r>
              <a:rPr lang="en-US" sz="1000" dirty="0" err="1">
                <a:cs typeface="Times New Roman" pitchFamily="18" charset="0"/>
              </a:rPr>
              <a:t>Ezzet</a:t>
            </a:r>
            <a:r>
              <a:rPr lang="en-US" sz="1000" dirty="0">
                <a:cs typeface="Times New Roman" pitchFamily="18" charset="0"/>
              </a:rPr>
              <a:t> F, Wexler D, Courtney R, Lim J, Laughlin M. The oral bioavailability of </a:t>
            </a:r>
            <a:r>
              <a:rPr lang="en-US" sz="1000" dirty="0" err="1">
                <a:cs typeface="Times New Roman" pitchFamily="18" charset="0"/>
              </a:rPr>
              <a:t>posaconazole</a:t>
            </a:r>
            <a:r>
              <a:rPr lang="en-US" sz="1000" dirty="0">
                <a:cs typeface="Times New Roman" pitchFamily="18" charset="0"/>
              </a:rPr>
              <a:t> in fasted healthy subjects: basis for clinical dosage recommendations. </a:t>
            </a:r>
            <a:r>
              <a:rPr lang="en-US" sz="1000" i="1" dirty="0" err="1">
                <a:cs typeface="Times New Roman" pitchFamily="18" charset="0"/>
              </a:rPr>
              <a:t>Clin</a:t>
            </a:r>
            <a:r>
              <a:rPr lang="en-US" sz="1000" i="1" dirty="0">
                <a:cs typeface="Times New Roman" pitchFamily="18" charset="0"/>
              </a:rPr>
              <a:t> </a:t>
            </a:r>
            <a:r>
              <a:rPr lang="en-US" sz="1000" i="1" dirty="0" err="1">
                <a:cs typeface="Times New Roman" pitchFamily="18" charset="0"/>
              </a:rPr>
              <a:t>Pharmacokinet</a:t>
            </a:r>
            <a:r>
              <a:rPr lang="en-US" sz="1000" dirty="0">
                <a:cs typeface="Times New Roman" pitchFamily="18" charset="0"/>
              </a:rPr>
              <a:t>. </a:t>
            </a:r>
            <a:r>
              <a:rPr lang="en-US" sz="1000" dirty="0"/>
              <a:t>2005;44:211-220.</a:t>
            </a:r>
          </a:p>
          <a:p>
            <a:pPr marL="303149" lvl="1" indent="-181889">
              <a:lnSpc>
                <a:spcPct val="90000"/>
              </a:lnSpc>
              <a:buFontTx/>
              <a:buAutoNum type="arabicPeriod" startAt="2"/>
            </a:pPr>
            <a:r>
              <a:rPr lang="en-US" sz="1000" dirty="0">
                <a:cs typeface="Times New Roman" pitchFamily="18" charset="0"/>
              </a:rPr>
              <a:t>Courtney RD, </a:t>
            </a:r>
            <a:r>
              <a:rPr lang="en-US" sz="1000" dirty="0" err="1">
                <a:cs typeface="Times New Roman" pitchFamily="18" charset="0"/>
              </a:rPr>
              <a:t>Pai</a:t>
            </a:r>
            <a:r>
              <a:rPr lang="en-US" sz="1000" dirty="0">
                <a:cs typeface="Times New Roman" pitchFamily="18" charset="0"/>
              </a:rPr>
              <a:t> S, Laughlin M, Lim J, </a:t>
            </a:r>
            <a:r>
              <a:rPr lang="en-US" sz="1000" dirty="0" err="1">
                <a:cs typeface="Times New Roman" pitchFamily="18" charset="0"/>
              </a:rPr>
              <a:t>Batra</a:t>
            </a:r>
            <a:r>
              <a:rPr lang="en-US" sz="1000" dirty="0">
                <a:cs typeface="Times New Roman" pitchFamily="18" charset="0"/>
              </a:rPr>
              <a:t> V. Pharmacokinetics, safety, and tolerability of oral </a:t>
            </a:r>
            <a:r>
              <a:rPr lang="en-US" sz="1000" dirty="0" err="1">
                <a:cs typeface="Times New Roman" pitchFamily="18" charset="0"/>
              </a:rPr>
              <a:t>posaconazole</a:t>
            </a:r>
            <a:r>
              <a:rPr lang="en-US" sz="1000" dirty="0">
                <a:cs typeface="Times New Roman" pitchFamily="18" charset="0"/>
              </a:rPr>
              <a:t> administered in single and multiple doses in healthy adults. </a:t>
            </a:r>
            <a:r>
              <a:rPr lang="en-US" sz="1000" i="1" dirty="0" err="1"/>
              <a:t>Antimicrob</a:t>
            </a:r>
            <a:r>
              <a:rPr lang="en-US" sz="1000" i="1" dirty="0"/>
              <a:t> Agents </a:t>
            </a:r>
            <a:r>
              <a:rPr lang="en-US" sz="1000" i="1" dirty="0" err="1"/>
              <a:t>Chemother</a:t>
            </a:r>
            <a:r>
              <a:rPr lang="en-US" sz="1000" dirty="0"/>
              <a:t>. 2003;47:2788-2795.</a:t>
            </a:r>
          </a:p>
          <a:p>
            <a:pPr marL="303149" lvl="1" indent="-181889">
              <a:lnSpc>
                <a:spcPct val="90000"/>
              </a:lnSpc>
              <a:buFontTx/>
              <a:buAutoNum type="arabicPeriod" startAt="2"/>
            </a:pPr>
            <a:r>
              <a:rPr lang="en-US" sz="1000" dirty="0" err="1"/>
              <a:t>Noxafil</a:t>
            </a:r>
            <a:r>
              <a:rPr lang="en-US" sz="1000" dirty="0"/>
              <a:t> [summary of product characteristics]. Brussels, Belgium: SP Europe; 2006.</a:t>
            </a:r>
          </a:p>
          <a:p>
            <a:pPr>
              <a:lnSpc>
                <a:spcPct val="90000"/>
              </a:lnSpc>
              <a:spcBef>
                <a:spcPct val="0"/>
              </a:spcBef>
            </a:pPr>
            <a:endParaRPr lang="en-US" sz="1000" dirty="0"/>
          </a:p>
          <a:p>
            <a:pPr marL="303149" lvl="1" indent="-181889">
              <a:lnSpc>
                <a:spcPct val="90000"/>
              </a:lnSpc>
            </a:pPr>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49F8B5CB-D937-4B25-805D-7697D5338CE8}" type="slidenum">
              <a:rPr lang="de-DE" smtClean="0"/>
              <a:pPr/>
              <a:t>25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dirty="0" err="1" smtClean="0">
                <a:latin typeface="Times New Roman" pitchFamily="18" charset="0"/>
              </a:rPr>
              <a:t>Cavg</a:t>
            </a:r>
            <a:r>
              <a:rPr lang="fr-FR" dirty="0" smtClean="0">
                <a:latin typeface="Times New Roman" pitchFamily="18" charset="0"/>
              </a:rPr>
              <a:t>, </a:t>
            </a:r>
            <a:r>
              <a:rPr lang="fr-FR" dirty="0" err="1" smtClean="0">
                <a:latin typeface="Times New Roman" pitchFamily="18" charset="0"/>
              </a:rPr>
              <a:t>average</a:t>
            </a:r>
            <a:r>
              <a:rPr lang="fr-FR" dirty="0" smtClean="0">
                <a:latin typeface="Times New Roman" pitchFamily="18" charset="0"/>
              </a:rPr>
              <a:t> plasma concentration; </a:t>
            </a:r>
            <a:r>
              <a:rPr lang="fr-FR" dirty="0" err="1" smtClean="0">
                <a:latin typeface="Times New Roman" pitchFamily="18" charset="0"/>
              </a:rPr>
              <a:t>Cmax</a:t>
            </a:r>
            <a:r>
              <a:rPr lang="fr-FR" dirty="0" smtClean="0">
                <a:latin typeface="Times New Roman" pitchFamily="18" charset="0"/>
              </a:rPr>
              <a:t>, maximum plasma concentration;</a:t>
            </a:r>
          </a:p>
          <a:p>
            <a:r>
              <a:rPr lang="de-DE" dirty="0" smtClean="0">
                <a:latin typeface="Times New Roman" pitchFamily="18" charset="0"/>
              </a:rPr>
              <a:t>CV, </a:t>
            </a:r>
            <a:r>
              <a:rPr lang="de-DE" dirty="0" err="1" smtClean="0">
                <a:latin typeface="Times New Roman" pitchFamily="18" charset="0"/>
              </a:rPr>
              <a:t>coefficient</a:t>
            </a:r>
            <a:r>
              <a:rPr lang="de-DE" dirty="0" smtClean="0">
                <a:latin typeface="Times New Roman" pitchFamily="18" charset="0"/>
              </a:rPr>
              <a:t> </a:t>
            </a:r>
            <a:r>
              <a:rPr lang="de-DE" dirty="0" err="1" smtClean="0">
                <a:latin typeface="Times New Roman" pitchFamily="18" charset="0"/>
              </a:rPr>
              <a:t>of</a:t>
            </a:r>
            <a:r>
              <a:rPr lang="de-DE" dirty="0" smtClean="0">
                <a:latin typeface="Times New Roman" pitchFamily="18" charset="0"/>
              </a:rPr>
              <a:t> </a:t>
            </a:r>
            <a:r>
              <a:rPr lang="de-DE" dirty="0" err="1" smtClean="0">
                <a:latin typeface="Times New Roman" pitchFamily="18" charset="0"/>
              </a:rPr>
              <a:t>variation</a:t>
            </a:r>
            <a:r>
              <a:rPr lang="de-DE" dirty="0" smtClean="0">
                <a:latin typeface="Times New Roman" pitchFamily="18" charset="0"/>
              </a:rPr>
              <a:t>.</a:t>
            </a:r>
          </a:p>
          <a:p>
            <a:r>
              <a:rPr lang="en-US" dirty="0" smtClean="0">
                <a:latin typeface="Times New Roman" pitchFamily="18" charset="0"/>
              </a:rPr>
              <a:t>a Data were available for 67 patients with available plasma concentrations</a:t>
            </a:r>
          </a:p>
          <a:p>
            <a:r>
              <a:rPr lang="de-DE" dirty="0" err="1" smtClean="0">
                <a:latin typeface="Times New Roman" pitchFamily="18" charset="0"/>
              </a:rPr>
              <a:t>of</a:t>
            </a:r>
            <a:r>
              <a:rPr lang="de-DE" dirty="0" smtClean="0">
                <a:latin typeface="Times New Roman" pitchFamily="18" charset="0"/>
              </a:rPr>
              <a:t> </a:t>
            </a:r>
            <a:r>
              <a:rPr lang="de-DE" dirty="0" err="1" smtClean="0">
                <a:latin typeface="Times New Roman" pitchFamily="18" charset="0"/>
              </a:rPr>
              <a:t>posaconazole</a:t>
            </a:r>
            <a:r>
              <a:rPr lang="de-DE" dirty="0" smtClean="0">
                <a:latin typeface="Times New Roman" pitchFamily="18" charset="0"/>
              </a:rPr>
              <a:t>.</a:t>
            </a:r>
            <a:endParaRPr lang="de-DE" dirty="0"/>
          </a:p>
        </p:txBody>
      </p:sp>
      <p:sp>
        <p:nvSpPr>
          <p:cNvPr id="4" name="Foliennummernplatzhalter 3"/>
          <p:cNvSpPr>
            <a:spLocks noGrp="1"/>
          </p:cNvSpPr>
          <p:nvPr>
            <p:ph type="sldNum" sz="quarter" idx="10"/>
          </p:nvPr>
        </p:nvSpPr>
        <p:spPr/>
        <p:txBody>
          <a:bodyPr/>
          <a:lstStyle/>
          <a:p>
            <a:fld id="{D8A96B1C-12CC-4532-A414-68F85BA8AD47}" type="slidenum">
              <a:rPr lang="de-DE" smtClean="0"/>
              <a:pPr/>
              <a:t>26</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3"/>
          </p:nvPr>
        </p:nvSpPr>
        <p:spPr>
          <a:xfrm>
            <a:off x="734582" y="4872102"/>
            <a:ext cx="5879929" cy="3477281"/>
          </a:xfrm>
          <a:noFill/>
          <a:ln/>
        </p:spPr>
        <p:txBody>
          <a:bodyPr/>
          <a:lstStyle/>
          <a:p>
            <a:pPr defTabSz="522752">
              <a:spcBef>
                <a:spcPct val="0"/>
              </a:spcBef>
            </a:pPr>
            <a:r>
              <a:rPr lang="en-GB" sz="1100">
                <a:latin typeface="Arial" pitchFamily="34" charset="0"/>
              </a:rPr>
              <a:t>Oral azole agents are frequently used as agents against invasive fungal infections (IFIs)</a:t>
            </a:r>
            <a:r>
              <a:rPr lang="en-GB" sz="1100" b="1">
                <a:latin typeface="Arial" pitchFamily="34" charset="0"/>
              </a:rPr>
              <a:t>. Note: Voriconazole does not have a licence within the UK for prophylaxis against invasive fungal infections</a:t>
            </a:r>
            <a:r>
              <a:rPr lang="en-GB" sz="1100" b="1" baseline="30000">
                <a:latin typeface="Arial" pitchFamily="34" charset="0"/>
              </a:rPr>
              <a:t>1</a:t>
            </a:r>
            <a:r>
              <a:rPr lang="en-GB" sz="1100" b="1">
                <a:latin typeface="Arial" pitchFamily="34" charset="0"/>
              </a:rPr>
              <a:t>.</a:t>
            </a:r>
          </a:p>
          <a:p>
            <a:pPr defTabSz="522752">
              <a:spcBef>
                <a:spcPct val="0"/>
              </a:spcBef>
            </a:pPr>
            <a:endParaRPr lang="en-GB" sz="1100">
              <a:latin typeface="Arial" pitchFamily="34" charset="0"/>
            </a:endParaRPr>
          </a:p>
          <a:p>
            <a:pPr defTabSz="522752">
              <a:spcBef>
                <a:spcPct val="0"/>
              </a:spcBef>
            </a:pPr>
            <a:r>
              <a:rPr lang="en-GB" sz="1100">
                <a:latin typeface="Arial" pitchFamily="34" charset="0"/>
              </a:rPr>
              <a:t>Voriconazole is a relatively polar molecule and concentrates minimally within host cells</a:t>
            </a:r>
            <a:r>
              <a:rPr lang="en-GB" sz="1100" baseline="30000">
                <a:latin typeface="Arial" pitchFamily="34" charset="0"/>
              </a:rPr>
              <a:t>2,</a:t>
            </a:r>
            <a:r>
              <a:rPr lang="en-GB" sz="1100">
                <a:latin typeface="Arial" pitchFamily="34" charset="0"/>
              </a:rPr>
              <a:t>.  Serum levels of voriconazole between 1</a:t>
            </a:r>
            <a:r>
              <a:rPr lang="en-US" sz="1100">
                <a:solidFill>
                  <a:srgbClr val="000000"/>
                </a:solidFill>
                <a:latin typeface="Arial" pitchFamily="34" charset="0"/>
              </a:rPr>
              <a:t>µg/ml and 5µg/ml have been reported to correlate well with efficacy</a:t>
            </a:r>
            <a:r>
              <a:rPr lang="en-US" sz="1100" baseline="30000">
                <a:solidFill>
                  <a:srgbClr val="000000"/>
                </a:solidFill>
                <a:latin typeface="Arial" pitchFamily="34" charset="0"/>
              </a:rPr>
              <a:t>3,4</a:t>
            </a:r>
            <a:r>
              <a:rPr lang="en-US" sz="1100">
                <a:solidFill>
                  <a:srgbClr val="000000"/>
                </a:solidFill>
                <a:latin typeface="Arial" pitchFamily="34" charset="0"/>
              </a:rPr>
              <a:t>. </a:t>
            </a:r>
          </a:p>
          <a:p>
            <a:pPr defTabSz="522752">
              <a:spcBef>
                <a:spcPct val="0"/>
              </a:spcBef>
            </a:pPr>
            <a:endParaRPr lang="en-GB" sz="1100" baseline="30000">
              <a:latin typeface="Arial" pitchFamily="34" charset="0"/>
            </a:endParaRPr>
          </a:p>
          <a:p>
            <a:pPr defTabSz="522752">
              <a:spcBef>
                <a:spcPct val="0"/>
              </a:spcBef>
            </a:pPr>
            <a:endParaRPr lang="en-GB" sz="1100">
              <a:latin typeface="Arial" pitchFamily="34" charset="0"/>
            </a:endParaRPr>
          </a:p>
          <a:p>
            <a:pPr defTabSz="522752">
              <a:spcBef>
                <a:spcPct val="0"/>
              </a:spcBef>
            </a:pPr>
            <a:r>
              <a:rPr lang="en-GB" sz="1100">
                <a:latin typeface="Arial" pitchFamily="34" charset="0"/>
              </a:rPr>
              <a:t>In contrast, posaconazole is significantly more lipophilic but while its serum levels are lower than those reported with voriconazole, levels of posaconazole have been reported to concentrate to high levels within cells (up to 40- 50-fold)</a:t>
            </a:r>
            <a:r>
              <a:rPr lang="en-GB" sz="1100" baseline="30000">
                <a:latin typeface="Arial" pitchFamily="34" charset="0"/>
              </a:rPr>
              <a:t>5,6</a:t>
            </a:r>
            <a:r>
              <a:rPr lang="en-GB" sz="1100">
                <a:latin typeface="Arial" pitchFamily="34" charset="0"/>
              </a:rPr>
              <a:t>.</a:t>
            </a:r>
          </a:p>
          <a:p>
            <a:pPr defTabSz="522752">
              <a:spcBef>
                <a:spcPct val="0"/>
              </a:spcBef>
            </a:pPr>
            <a:endParaRPr lang="en-GB" sz="1100">
              <a:latin typeface="Arial" pitchFamily="34" charset="0"/>
            </a:endParaRPr>
          </a:p>
          <a:p>
            <a:pPr defTabSz="522752">
              <a:spcBef>
                <a:spcPct val="0"/>
              </a:spcBef>
            </a:pPr>
            <a:r>
              <a:rPr lang="en-GB" sz="1100">
                <a:latin typeface="Arial" pitchFamily="34" charset="0"/>
              </a:rPr>
              <a:t>Despite relatively low serum levels for posaconazole (C</a:t>
            </a:r>
            <a:r>
              <a:rPr lang="en-GB" sz="1100" baseline="-25000">
                <a:latin typeface="Arial" pitchFamily="34" charset="0"/>
              </a:rPr>
              <a:t>avg </a:t>
            </a:r>
            <a:r>
              <a:rPr lang="en-GB" sz="1100">
                <a:latin typeface="Arial" pitchFamily="34" charset="0"/>
              </a:rPr>
              <a:t>0.5</a:t>
            </a:r>
            <a:r>
              <a:rPr lang="en-US" sz="1100">
                <a:solidFill>
                  <a:srgbClr val="000000"/>
                </a:solidFill>
                <a:latin typeface="Arial" pitchFamily="34" charset="0"/>
              </a:rPr>
              <a:t> </a:t>
            </a:r>
            <a:r>
              <a:rPr lang="en-GB" sz="1100">
                <a:latin typeface="Arial" pitchFamily="34" charset="0"/>
              </a:rPr>
              <a:t>to 1.0</a:t>
            </a:r>
            <a:r>
              <a:rPr lang="en-US" sz="1100">
                <a:solidFill>
                  <a:srgbClr val="000000"/>
                </a:solidFill>
                <a:latin typeface="Arial" pitchFamily="34" charset="0"/>
              </a:rPr>
              <a:t>µg/ml or </a:t>
            </a:r>
            <a:r>
              <a:rPr lang="en-GB" sz="1100">
                <a:latin typeface="Arial" pitchFamily="34" charset="0"/>
              </a:rPr>
              <a:t>C</a:t>
            </a:r>
            <a:r>
              <a:rPr lang="en-GB" sz="1100" baseline="-25000">
                <a:latin typeface="Arial" pitchFamily="34" charset="0"/>
              </a:rPr>
              <a:t>avg </a:t>
            </a:r>
            <a:r>
              <a:rPr lang="en-GB" sz="1100">
                <a:latin typeface="Arial" pitchFamily="34" charset="0"/>
              </a:rPr>
              <a:t> 50-100ng/ml)</a:t>
            </a:r>
            <a:r>
              <a:rPr lang="en-US" sz="1100" baseline="30000">
                <a:solidFill>
                  <a:srgbClr val="000000"/>
                </a:solidFill>
                <a:latin typeface="Arial" pitchFamily="34" charset="0"/>
              </a:rPr>
              <a:t>7</a:t>
            </a:r>
            <a:r>
              <a:rPr lang="en-US" sz="1100">
                <a:solidFill>
                  <a:srgbClr val="000000"/>
                </a:solidFill>
                <a:latin typeface="Arial" pitchFamily="34" charset="0"/>
              </a:rPr>
              <a:t> clinical outcomes as antifungal prophylaxis are proven</a:t>
            </a:r>
            <a:r>
              <a:rPr lang="en-US" sz="1100" baseline="30000">
                <a:solidFill>
                  <a:srgbClr val="000000"/>
                </a:solidFill>
                <a:latin typeface="Arial" pitchFamily="34" charset="0"/>
              </a:rPr>
              <a:t>8,9</a:t>
            </a:r>
          </a:p>
          <a:p>
            <a:pPr defTabSz="522752">
              <a:spcBef>
                <a:spcPct val="0"/>
              </a:spcBef>
            </a:pPr>
            <a:endParaRPr lang="en-US" sz="1100" baseline="30000">
              <a:solidFill>
                <a:srgbClr val="000000"/>
              </a:solidFill>
              <a:latin typeface="Arial" pitchFamily="34" charset="0"/>
            </a:endParaRPr>
          </a:p>
          <a:p>
            <a:pPr defTabSz="522752">
              <a:spcBef>
                <a:spcPct val="0"/>
              </a:spcBef>
            </a:pPr>
            <a:r>
              <a:rPr lang="en-US" sz="1100">
                <a:solidFill>
                  <a:srgbClr val="000000"/>
                </a:solidFill>
                <a:latin typeface="Arial" pitchFamily="34" charset="0"/>
              </a:rPr>
              <a:t>However, the correlation between serum levels and efficacy of posaconazole in antifungal prophylaxis has been the subject of some debate.</a:t>
            </a:r>
            <a:r>
              <a:rPr lang="en-US" sz="1100" baseline="30000">
                <a:solidFill>
                  <a:srgbClr val="000000"/>
                </a:solidFill>
                <a:latin typeface="Arial" pitchFamily="34" charset="0"/>
              </a:rPr>
              <a:t>10,11</a:t>
            </a:r>
          </a:p>
          <a:p>
            <a:pPr defTabSz="522752">
              <a:spcBef>
                <a:spcPct val="0"/>
              </a:spcBef>
            </a:pPr>
            <a:endParaRPr lang="en-GB" sz="1100">
              <a:latin typeface="Arial" pitchFamily="34" charset="0"/>
            </a:endParaRPr>
          </a:p>
          <a:p>
            <a:pPr defTabSz="522752">
              <a:spcBef>
                <a:spcPct val="0"/>
              </a:spcBef>
            </a:pPr>
            <a:r>
              <a:rPr lang="en-US" sz="1100">
                <a:latin typeface="Arial" pitchFamily="34" charset="0"/>
                <a:cs typeface="Arial" pitchFamily="34" charset="0"/>
              </a:rPr>
              <a:t>So </a:t>
            </a:r>
            <a:r>
              <a:rPr lang="en-US" sz="1100">
                <a:latin typeface="Arial" pitchFamily="34" charset="0"/>
              </a:rPr>
              <a:t>how</a:t>
            </a:r>
            <a:r>
              <a:rPr lang="en-US" sz="1100">
                <a:latin typeface="Arial" pitchFamily="34" charset="0"/>
                <a:cs typeface="Arial" pitchFamily="34" charset="0"/>
              </a:rPr>
              <a:t> are these data reconciled? Particularly, when the MIC levels of posaconazole for most species of Aspergillus is ~ 50ng/ml (or 0.5</a:t>
            </a:r>
            <a:r>
              <a:rPr lang="en-GB" sz="1100">
                <a:latin typeface="Arial" pitchFamily="34" charset="0"/>
              </a:rPr>
              <a:t>0</a:t>
            </a:r>
            <a:r>
              <a:rPr lang="en-US" sz="1100">
                <a:solidFill>
                  <a:srgbClr val="000000"/>
                </a:solidFill>
                <a:latin typeface="Arial" pitchFamily="34" charset="0"/>
              </a:rPr>
              <a:t>µg/ml)</a:t>
            </a:r>
            <a:r>
              <a:rPr lang="en-US" sz="1100" baseline="30000">
                <a:latin typeface="Arial" pitchFamily="34" charset="0"/>
                <a:cs typeface="Arial" pitchFamily="34" charset="0"/>
              </a:rPr>
              <a:t>12</a:t>
            </a:r>
          </a:p>
        </p:txBody>
      </p:sp>
      <p:sp>
        <p:nvSpPr>
          <p:cNvPr id="36868" name="TextBox 4"/>
          <p:cNvSpPr txBox="1">
            <a:spLocks noChangeArrowheads="1"/>
          </p:cNvSpPr>
          <p:nvPr/>
        </p:nvSpPr>
        <p:spPr bwMode="auto">
          <a:xfrm>
            <a:off x="19720" y="8328062"/>
            <a:ext cx="3764583" cy="1946675"/>
          </a:xfrm>
          <a:prstGeom prst="rect">
            <a:avLst/>
          </a:prstGeom>
          <a:noFill/>
          <a:ln w="9525">
            <a:noFill/>
            <a:miter lim="800000"/>
            <a:headEnd/>
            <a:tailEnd/>
          </a:ln>
        </p:spPr>
        <p:txBody>
          <a:bodyPr wrap="none" lIns="99048" tIns="49524" rIns="99048" bIns="49524">
            <a:spAutoFit/>
          </a:bodyPr>
          <a:lstStyle/>
          <a:p>
            <a:r>
              <a:rPr lang="en-US" sz="1000">
                <a:solidFill>
                  <a:prstClr val="black"/>
                </a:solidFill>
                <a:latin typeface="Calibri" pitchFamily="34" charset="0"/>
                <a:ea typeface="ＭＳ Ｐゴシック" pitchFamily="34" charset="-128"/>
                <a:cs typeface="+mn-cs"/>
              </a:rPr>
              <a:t>1. Voriconazole SPC; downloaded April 2012 </a:t>
            </a:r>
          </a:p>
          <a:p>
            <a:r>
              <a:rPr lang="en-US" sz="1000">
                <a:solidFill>
                  <a:prstClr val="black"/>
                </a:solidFill>
                <a:latin typeface="Calibri" pitchFamily="34" charset="0"/>
                <a:ea typeface="ＭＳ Ｐゴシック" pitchFamily="34" charset="-128"/>
                <a:cs typeface="+mn-cs"/>
              </a:rPr>
              <a:t>2. Ballesta et al</a:t>
            </a:r>
            <a:r>
              <a:rPr lang="en-US" sz="1000" i="1">
                <a:solidFill>
                  <a:prstClr val="black"/>
                </a:solidFill>
                <a:latin typeface="Calibri" pitchFamily="34" charset="0"/>
                <a:ea typeface="ＭＳ Ｐゴシック" pitchFamily="34" charset="-128"/>
                <a:cs typeface="+mn-cs"/>
              </a:rPr>
              <a:t>. J Antimicrob Chemother </a:t>
            </a:r>
            <a:r>
              <a:rPr lang="en-US" sz="1000">
                <a:solidFill>
                  <a:prstClr val="black"/>
                </a:solidFill>
                <a:latin typeface="Calibri" pitchFamily="34" charset="0"/>
                <a:ea typeface="ＭＳ Ｐゴシック" pitchFamily="34" charset="-128"/>
                <a:cs typeface="+mn-cs"/>
              </a:rPr>
              <a:t>2005;55:785-787</a:t>
            </a:r>
          </a:p>
          <a:p>
            <a:r>
              <a:rPr lang="en-US" sz="1000">
                <a:solidFill>
                  <a:prstClr val="black"/>
                </a:solidFill>
                <a:latin typeface="Calibri" pitchFamily="34" charset="0"/>
                <a:ea typeface="ＭＳ Ｐゴシック" pitchFamily="34" charset="-128"/>
                <a:cs typeface="+mn-cs"/>
              </a:rPr>
              <a:t>3. Pascual et al. </a:t>
            </a:r>
            <a:r>
              <a:rPr lang="en-US" sz="1000" i="1">
                <a:solidFill>
                  <a:prstClr val="black"/>
                </a:solidFill>
                <a:latin typeface="Calibri" pitchFamily="34" charset="0"/>
                <a:ea typeface="ＭＳ Ｐゴシック" pitchFamily="34" charset="-128"/>
                <a:cs typeface="+mn-cs"/>
              </a:rPr>
              <a:t>Clin Infect Dis </a:t>
            </a:r>
            <a:r>
              <a:rPr lang="en-US" sz="1000">
                <a:solidFill>
                  <a:prstClr val="black"/>
                </a:solidFill>
                <a:latin typeface="Calibri" pitchFamily="34" charset="0"/>
                <a:ea typeface="ＭＳ Ｐゴシック" pitchFamily="34" charset="-128"/>
                <a:cs typeface="+mn-cs"/>
              </a:rPr>
              <a:t>2008;46:201-211</a:t>
            </a:r>
          </a:p>
          <a:p>
            <a:r>
              <a:rPr lang="en-US" sz="1000">
                <a:solidFill>
                  <a:prstClr val="black"/>
                </a:solidFill>
                <a:latin typeface="Calibri" pitchFamily="34" charset="0"/>
                <a:ea typeface="ＭＳ Ｐゴシック" pitchFamily="34" charset="-128"/>
                <a:cs typeface="+mn-cs"/>
              </a:rPr>
              <a:t>4. Smith et al. </a:t>
            </a:r>
            <a:r>
              <a:rPr lang="en-US" sz="1000" i="1">
                <a:solidFill>
                  <a:prstClr val="black"/>
                </a:solidFill>
                <a:latin typeface="Calibri" pitchFamily="34" charset="0"/>
                <a:ea typeface="ＭＳ Ｐゴシック" pitchFamily="34" charset="-128"/>
                <a:cs typeface="+mn-cs"/>
              </a:rPr>
              <a:t>Antimicrob Agents Chemother </a:t>
            </a:r>
            <a:r>
              <a:rPr lang="en-US" sz="1000">
                <a:solidFill>
                  <a:prstClr val="black"/>
                </a:solidFill>
                <a:latin typeface="Calibri" pitchFamily="34" charset="0"/>
                <a:ea typeface="ＭＳ Ｐゴシック" pitchFamily="34" charset="-128"/>
                <a:cs typeface="+mn-cs"/>
              </a:rPr>
              <a:t>2006;50:137-143</a:t>
            </a:r>
          </a:p>
          <a:p>
            <a:r>
              <a:rPr lang="en-US" sz="1000">
                <a:solidFill>
                  <a:prstClr val="black"/>
                </a:solidFill>
                <a:latin typeface="Calibri" pitchFamily="34" charset="0"/>
                <a:ea typeface="ＭＳ Ｐゴシック" pitchFamily="34" charset="-128"/>
                <a:cs typeface="+mn-cs"/>
              </a:rPr>
              <a:t>5. </a:t>
            </a:r>
            <a:r>
              <a:rPr lang="en-US" sz="1000">
                <a:solidFill>
                  <a:srgbClr val="000000"/>
                </a:solidFill>
                <a:latin typeface="Calibri" pitchFamily="34" charset="0"/>
                <a:ea typeface="ＭＳ Ｐゴシック" pitchFamily="34" charset="-128"/>
                <a:cs typeface="+mn-cs"/>
              </a:rPr>
              <a:t>Conte et al, </a:t>
            </a:r>
            <a:r>
              <a:rPr lang="en-US" sz="1000" i="1">
                <a:solidFill>
                  <a:srgbClr val="000000"/>
                </a:solidFill>
                <a:latin typeface="Calibri" pitchFamily="34" charset="0"/>
                <a:ea typeface="ＭＳ Ｐゴシック" pitchFamily="34" charset="-128"/>
                <a:cs typeface="+mn-cs"/>
              </a:rPr>
              <a:t>Antimicrob Agents Chemother </a:t>
            </a:r>
            <a:r>
              <a:rPr lang="en-US" sz="1000">
                <a:solidFill>
                  <a:srgbClr val="000000"/>
                </a:solidFill>
                <a:latin typeface="Calibri" pitchFamily="34" charset="0"/>
                <a:ea typeface="ＭＳ Ｐゴシック" pitchFamily="34" charset="-128"/>
                <a:cs typeface="+mn-cs"/>
              </a:rPr>
              <a:t>2009;53:703-707</a:t>
            </a:r>
          </a:p>
          <a:p>
            <a:r>
              <a:rPr lang="en-US" sz="1000">
                <a:solidFill>
                  <a:srgbClr val="000000"/>
                </a:solidFill>
                <a:latin typeface="Calibri" pitchFamily="34" charset="0"/>
                <a:ea typeface="ＭＳ Ｐゴシック" pitchFamily="34" charset="-128"/>
                <a:cs typeface="+mn-cs"/>
              </a:rPr>
              <a:t>6. </a:t>
            </a:r>
            <a:r>
              <a:rPr lang="en-US" sz="1000">
                <a:solidFill>
                  <a:prstClr val="black"/>
                </a:solidFill>
                <a:latin typeface="Calibri" pitchFamily="34" charset="0"/>
                <a:ea typeface="ＭＳ Ｐゴシック" pitchFamily="34" charset="-128"/>
                <a:cs typeface="+mn-cs"/>
              </a:rPr>
              <a:t>Crandon et al. </a:t>
            </a:r>
            <a:r>
              <a:rPr lang="en-US" sz="1000" i="1">
                <a:solidFill>
                  <a:prstClr val="black"/>
                </a:solidFill>
                <a:latin typeface="Calibri" pitchFamily="34" charset="0"/>
                <a:ea typeface="ＭＳ Ｐゴシック" pitchFamily="34" charset="-128"/>
                <a:cs typeface="+mn-cs"/>
              </a:rPr>
              <a:t>Antimicrob Agents Chemother </a:t>
            </a:r>
            <a:r>
              <a:rPr lang="en-US" sz="1000">
                <a:solidFill>
                  <a:prstClr val="black"/>
                </a:solidFill>
                <a:latin typeface="Calibri" pitchFamily="34" charset="0"/>
                <a:ea typeface="ＭＳ Ｐゴシック" pitchFamily="34" charset="-128"/>
                <a:cs typeface="+mn-cs"/>
              </a:rPr>
              <a:t>2009;53:5102-5107 </a:t>
            </a:r>
          </a:p>
          <a:p>
            <a:r>
              <a:rPr lang="en-US" sz="1000">
                <a:solidFill>
                  <a:prstClr val="black"/>
                </a:solidFill>
                <a:latin typeface="Calibri" pitchFamily="34" charset="0"/>
                <a:ea typeface="ＭＳ Ｐゴシック" pitchFamily="34" charset="-128"/>
                <a:cs typeface="+mn-cs"/>
              </a:rPr>
              <a:t>7. Jang et al. </a:t>
            </a:r>
            <a:r>
              <a:rPr lang="en-US" sz="1000" i="1">
                <a:solidFill>
                  <a:prstClr val="black"/>
                </a:solidFill>
                <a:latin typeface="Calibri" pitchFamily="34" charset="0"/>
                <a:ea typeface="ＭＳ Ｐゴシック" pitchFamily="34" charset="-128"/>
                <a:cs typeface="+mn-cs"/>
              </a:rPr>
              <a:t>Clin Pharmacol Ther </a:t>
            </a:r>
            <a:r>
              <a:rPr lang="en-US" sz="1000">
                <a:solidFill>
                  <a:prstClr val="black"/>
                </a:solidFill>
                <a:latin typeface="Calibri" pitchFamily="34" charset="0"/>
                <a:ea typeface="ＭＳ Ｐゴシック" pitchFamily="34" charset="-128"/>
                <a:cs typeface="+mn-cs"/>
              </a:rPr>
              <a:t>2010;88:115-1</a:t>
            </a:r>
          </a:p>
          <a:p>
            <a:r>
              <a:rPr lang="en-US" sz="1000">
                <a:solidFill>
                  <a:prstClr val="black"/>
                </a:solidFill>
                <a:latin typeface="Calibri" pitchFamily="34" charset="0"/>
                <a:ea typeface="ＭＳ Ｐゴシック" pitchFamily="34" charset="-128"/>
                <a:cs typeface="+mn-cs"/>
              </a:rPr>
              <a:t>8. Cornely et al. </a:t>
            </a:r>
            <a:r>
              <a:rPr lang="en-US" sz="1000" i="1">
                <a:solidFill>
                  <a:prstClr val="black"/>
                </a:solidFill>
                <a:latin typeface="Calibri" pitchFamily="34" charset="0"/>
                <a:ea typeface="ＭＳ Ｐゴシック" pitchFamily="34" charset="-128"/>
                <a:cs typeface="+mn-cs"/>
              </a:rPr>
              <a:t>NEJM</a:t>
            </a:r>
            <a:r>
              <a:rPr lang="en-US" sz="1000">
                <a:solidFill>
                  <a:prstClr val="black"/>
                </a:solidFill>
                <a:latin typeface="Calibri" pitchFamily="34" charset="0"/>
                <a:ea typeface="ＭＳ Ｐゴシック" pitchFamily="34" charset="-128"/>
                <a:cs typeface="+mn-cs"/>
              </a:rPr>
              <a:t> 2007;356:348-359 </a:t>
            </a:r>
          </a:p>
          <a:p>
            <a:r>
              <a:rPr lang="en-US" sz="1000">
                <a:solidFill>
                  <a:prstClr val="black"/>
                </a:solidFill>
                <a:latin typeface="Calibri" pitchFamily="34" charset="0"/>
                <a:ea typeface="ＭＳ Ｐゴシック" pitchFamily="34" charset="-128"/>
                <a:cs typeface="+mn-cs"/>
              </a:rPr>
              <a:t>9. Ullman et al. </a:t>
            </a:r>
            <a:r>
              <a:rPr lang="en-US" sz="1000" i="1">
                <a:solidFill>
                  <a:prstClr val="black"/>
                </a:solidFill>
                <a:latin typeface="Calibri" pitchFamily="34" charset="0"/>
                <a:ea typeface="ＭＳ Ｐゴシック" pitchFamily="34" charset="-128"/>
                <a:cs typeface="+mn-cs"/>
              </a:rPr>
              <a:t>NEJM </a:t>
            </a:r>
            <a:r>
              <a:rPr lang="en-US" sz="1000">
                <a:solidFill>
                  <a:prstClr val="black"/>
                </a:solidFill>
                <a:latin typeface="Calibri" pitchFamily="34" charset="0"/>
                <a:ea typeface="ＭＳ Ｐゴシック" pitchFamily="34" charset="-128"/>
                <a:cs typeface="+mn-cs"/>
              </a:rPr>
              <a:t>2007;356:335-347</a:t>
            </a:r>
          </a:p>
          <a:p>
            <a:r>
              <a:rPr lang="en-US" sz="1000">
                <a:solidFill>
                  <a:prstClr val="black"/>
                </a:solidFill>
                <a:latin typeface="Calibri" pitchFamily="34" charset="0"/>
                <a:ea typeface="ＭＳ Ｐゴシック" pitchFamily="34" charset="-128"/>
                <a:cs typeface="+mn-cs"/>
              </a:rPr>
              <a:t>10. Cornely &amp; Ullman </a:t>
            </a:r>
            <a:r>
              <a:rPr lang="en-US" sz="1000" i="1">
                <a:solidFill>
                  <a:prstClr val="black"/>
                </a:solidFill>
                <a:latin typeface="Calibri" pitchFamily="34" charset="0"/>
                <a:ea typeface="ＭＳ Ｐゴシック" pitchFamily="34" charset="-128"/>
                <a:cs typeface="+mn-cs"/>
              </a:rPr>
              <a:t>Clin Pharmacol Ther </a:t>
            </a:r>
            <a:r>
              <a:rPr lang="en-US" sz="1000">
                <a:solidFill>
                  <a:prstClr val="black"/>
                </a:solidFill>
                <a:latin typeface="Calibri" pitchFamily="34" charset="0"/>
                <a:ea typeface="ＭＳ Ｐゴシック" pitchFamily="34" charset="-128"/>
                <a:cs typeface="+mn-cs"/>
              </a:rPr>
              <a:t>2011;89:351-352</a:t>
            </a:r>
          </a:p>
          <a:p>
            <a:r>
              <a:rPr lang="en-US" sz="1000">
                <a:solidFill>
                  <a:prstClr val="black"/>
                </a:solidFill>
                <a:latin typeface="Calibri" pitchFamily="34" charset="0"/>
                <a:ea typeface="ＭＳ Ｐゴシック" pitchFamily="34" charset="-128"/>
                <a:cs typeface="+mn-cs"/>
              </a:rPr>
              <a:t>11. Hussaini et al. </a:t>
            </a:r>
            <a:r>
              <a:rPr lang="en-US" sz="1000" i="1">
                <a:solidFill>
                  <a:prstClr val="black"/>
                </a:solidFill>
                <a:latin typeface="Calibri" pitchFamily="34" charset="0"/>
                <a:ea typeface="ＭＳ Ｐゴシック" pitchFamily="34" charset="-128"/>
                <a:cs typeface="+mn-cs"/>
              </a:rPr>
              <a:t>Pharmacother</a:t>
            </a:r>
            <a:r>
              <a:rPr lang="en-US" sz="1000">
                <a:solidFill>
                  <a:prstClr val="black"/>
                </a:solidFill>
                <a:latin typeface="Calibri" pitchFamily="34" charset="0"/>
                <a:ea typeface="ＭＳ Ｐゴシック" pitchFamily="34" charset="-128"/>
                <a:cs typeface="+mn-cs"/>
              </a:rPr>
              <a:t> 2011;31:214-225</a:t>
            </a:r>
          </a:p>
          <a:p>
            <a:r>
              <a:rPr lang="en-US" sz="1000">
                <a:solidFill>
                  <a:prstClr val="black"/>
                </a:solidFill>
                <a:latin typeface="Calibri" pitchFamily="34" charset="0"/>
                <a:ea typeface="ＭＳ Ｐゴシック" pitchFamily="34" charset="-128"/>
                <a:cs typeface="+mn-cs"/>
              </a:rPr>
              <a:t>12. Sabatelli et al. </a:t>
            </a:r>
            <a:r>
              <a:rPr lang="en-US" sz="1000" i="1">
                <a:solidFill>
                  <a:prstClr val="black"/>
                </a:solidFill>
                <a:latin typeface="Calibri" pitchFamily="34" charset="0"/>
                <a:ea typeface="ＭＳ Ｐゴシック" pitchFamily="34" charset="-128"/>
                <a:cs typeface="+mn-cs"/>
              </a:rPr>
              <a:t>Antimicrob Agents Chemother </a:t>
            </a:r>
            <a:r>
              <a:rPr lang="en-US" sz="1000">
                <a:solidFill>
                  <a:prstClr val="black"/>
                </a:solidFill>
                <a:latin typeface="Calibri" pitchFamily="34" charset="0"/>
                <a:ea typeface="ＭＳ Ｐゴシック" pitchFamily="34" charset="-128"/>
                <a:cs typeface="+mn-cs"/>
              </a:rPr>
              <a:t>2006;50:2009-2015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Study 1: GVHD</a:t>
            </a:r>
          </a:p>
          <a:p>
            <a:r>
              <a:rPr lang="de-DE" dirty="0" smtClean="0"/>
              <a:t>Study 2: AML</a:t>
            </a:r>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30</a:t>
            </a:fld>
            <a:endParaRPr lang="de-DE"/>
          </a:p>
        </p:txBody>
      </p:sp>
    </p:spTree>
    <p:extLst>
      <p:ext uri="{BB962C8B-B14F-4D97-AF65-F5344CB8AC3E}">
        <p14:creationId xmlns:p14="http://schemas.microsoft.com/office/powerpoint/2010/main" val="207030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E6C47E-F44C-4F59-B334-0EAF13CD938A}" type="slidenum">
              <a:rPr lang="de-DE">
                <a:solidFill>
                  <a:prstClr val="black"/>
                </a:solidFill>
              </a:rPr>
              <a:pPr/>
              <a:t>2</a:t>
            </a:fld>
            <a:endParaRPr lang="de-DE">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spcBef>
                <a:spcPct val="0"/>
              </a:spcBef>
            </a:pPr>
            <a:r>
              <a:rPr lang="en-GB" sz="1100">
                <a:latin typeface="Arial" pitchFamily="34" charset="0"/>
              </a:rPr>
              <a:t>In structural terms, the main difference is it that posaconazole is a very lipid soluble agent.  voriconazole is not, which effects volume distribution.</a:t>
            </a:r>
            <a:r>
              <a:rPr lang="en-GB" sz="1100" baseline="30000">
                <a:latin typeface="Arial" pitchFamily="34" charset="0"/>
              </a:rPr>
              <a:t>1</a:t>
            </a:r>
          </a:p>
          <a:p>
            <a:pPr>
              <a:spcBef>
                <a:spcPct val="0"/>
              </a:spcBef>
            </a:pPr>
            <a:endParaRPr lang="en-GB" sz="1100">
              <a:latin typeface="Arial" pitchFamily="34" charset="0"/>
            </a:endParaRPr>
          </a:p>
          <a:p>
            <a:pPr>
              <a:spcBef>
                <a:spcPct val="0"/>
              </a:spcBef>
            </a:pPr>
            <a:r>
              <a:rPr lang="en-GB" sz="1100">
                <a:latin typeface="Arial" pitchFamily="34" charset="0"/>
              </a:rPr>
              <a:t>Conte et al.</a:t>
            </a:r>
            <a:r>
              <a:rPr lang="en-GB" sz="1100" baseline="30000">
                <a:latin typeface="Arial" pitchFamily="34" charset="0"/>
              </a:rPr>
              <a:t>2 </a:t>
            </a:r>
            <a:r>
              <a:rPr lang="en-GB" sz="1100">
                <a:latin typeface="Arial" pitchFamily="34" charset="0"/>
              </a:rPr>
              <a:t>evaluated the pharmacokinetics and pharmacodynamics of posaconazole in an open-label study. 25 subjects received 14 doses of posaconazole as oral suspension (400mg) over an 8-day period. They analysed pulmonary epithelial lining fluid (ELF) and alveolar cell samples, obtained via bronchoalveolar lavage; blood samples were collected after the last dose. The levels of posaconazole are shown in the table above.  plasma concentrations in plasma, ELF and alveolar cells did not decrease significantly, indicating slow elimination after multiple dosing.</a:t>
            </a:r>
          </a:p>
          <a:p>
            <a:pPr>
              <a:spcBef>
                <a:spcPct val="0"/>
              </a:spcBef>
            </a:pPr>
            <a:endParaRPr lang="en-GB" sz="1100">
              <a:latin typeface="Arial" pitchFamily="34" charset="0"/>
            </a:endParaRPr>
          </a:p>
          <a:p>
            <a:pPr>
              <a:spcBef>
                <a:spcPct val="0"/>
              </a:spcBef>
            </a:pPr>
            <a:r>
              <a:rPr lang="en-GB" sz="1100">
                <a:latin typeface="Arial" pitchFamily="34" charset="0"/>
              </a:rPr>
              <a:t>Crandon et al</a:t>
            </a:r>
            <a:r>
              <a:rPr lang="en-GB" sz="1100" baseline="30000">
                <a:latin typeface="Arial" pitchFamily="34" charset="0"/>
              </a:rPr>
              <a:t>.3 </a:t>
            </a:r>
            <a:r>
              <a:rPr lang="en-GB" sz="1100">
                <a:latin typeface="Arial" pitchFamily="34" charset="0"/>
              </a:rPr>
              <a:t>similarly evaluated voriconazole in 20 healthy subjects over a 3-day period were randomised for collection of bronchoalveolar lavage. </a:t>
            </a:r>
            <a:r>
              <a:rPr lang="en-US" sz="1100">
                <a:latin typeface="Arial" pitchFamily="34" charset="0"/>
              </a:rPr>
              <a:t>Voriconazole IV was given as a loading dose of 6mg/kg bd on day 1 followed by a maintenance dose of 4mg/kg bd on day 2 and a single dose of 4mg/kg on day. </a:t>
            </a:r>
            <a:r>
              <a:rPr lang="en-GB" sz="1100">
                <a:latin typeface="Arial" pitchFamily="34" charset="0"/>
              </a:rPr>
              <a:t> Levels of voriconazole in ELF and alveolar macrophages were analysed.</a:t>
            </a:r>
          </a:p>
          <a:p>
            <a:pPr>
              <a:spcBef>
                <a:spcPct val="0"/>
              </a:spcBef>
            </a:pPr>
            <a:endParaRPr lang="en-GB" sz="1100">
              <a:latin typeface="Arial" pitchFamily="34" charset="0"/>
            </a:endParaRPr>
          </a:p>
          <a:p>
            <a:pPr>
              <a:spcBef>
                <a:spcPct val="0"/>
              </a:spcBef>
            </a:pPr>
            <a:r>
              <a:rPr lang="en-GB" sz="1100">
                <a:latin typeface="Arial" pitchFamily="34" charset="0"/>
              </a:rPr>
              <a:t>The C</a:t>
            </a:r>
            <a:r>
              <a:rPr lang="en-GB" sz="1100" baseline="-25000">
                <a:latin typeface="Arial" pitchFamily="34" charset="0"/>
              </a:rPr>
              <a:t>max</a:t>
            </a:r>
            <a:r>
              <a:rPr lang="en-GB" sz="1100">
                <a:latin typeface="Arial" pitchFamily="34" charset="0"/>
              </a:rPr>
              <a:t> for posaconazole in plasma was 2.08</a:t>
            </a:r>
            <a:r>
              <a:rPr lang="en-US" sz="1100">
                <a:solidFill>
                  <a:srgbClr val="000000"/>
                </a:solidFill>
                <a:latin typeface="Arial" pitchFamily="34" charset="0"/>
              </a:rPr>
              <a:t>µg/ml </a:t>
            </a:r>
            <a:r>
              <a:rPr lang="en-GB" sz="1100">
                <a:latin typeface="Arial" pitchFamily="34" charset="0"/>
              </a:rPr>
              <a:t>and the volume distribution for posaconazole in the cells was  40- to 50-fold concentration of that in the blood.  However, for a similar level of voriconazole in the plasma (</a:t>
            </a:r>
            <a:r>
              <a:rPr lang="en-US" sz="1100">
                <a:solidFill>
                  <a:srgbClr val="000000"/>
                </a:solidFill>
                <a:latin typeface="Arial" pitchFamily="34" charset="0"/>
              </a:rPr>
              <a:t>2.2µg/ml),</a:t>
            </a:r>
            <a:r>
              <a:rPr lang="en-GB" sz="1100">
                <a:latin typeface="Arial" pitchFamily="34" charset="0"/>
              </a:rPr>
              <a:t> there was a relatively small variation in concentration of that in the cells.</a:t>
            </a:r>
            <a:r>
              <a:rPr lang="en-GB" sz="1100" baseline="30000">
                <a:latin typeface="Arial" pitchFamily="34" charset="0"/>
              </a:rPr>
              <a:t>2,3</a:t>
            </a:r>
          </a:p>
        </p:txBody>
      </p:sp>
      <p:sp>
        <p:nvSpPr>
          <p:cNvPr id="37892" name="Slide Number Placeholder 3"/>
          <p:cNvSpPr>
            <a:spLocks noGrp="1"/>
          </p:cNvSpPr>
          <p:nvPr>
            <p:ph type="sldNum" sz="quarter" idx="5"/>
          </p:nvPr>
        </p:nvSpPr>
        <p:spPr/>
        <p:txBody>
          <a:bodyPr/>
          <a:lstStyle/>
          <a:p>
            <a:pPr>
              <a:defRPr/>
            </a:pPr>
            <a:fld id="{88BC05D0-6195-40BD-B35E-D44D77023029}" type="slidenum">
              <a:rPr lang="en-GB" sz="1200">
                <a:solidFill>
                  <a:prstClr val="black"/>
                </a:solidFill>
              </a:rPr>
              <a:pPr>
                <a:defRPr/>
              </a:pPr>
              <a:t>32</a:t>
            </a:fld>
            <a:endParaRPr lang="en-GB" sz="1200">
              <a:solidFill>
                <a:prstClr val="black"/>
              </a:solidFill>
            </a:endParaRPr>
          </a:p>
        </p:txBody>
      </p:sp>
      <p:sp>
        <p:nvSpPr>
          <p:cNvPr id="38917" name="TextBox 4"/>
          <p:cNvSpPr txBox="1">
            <a:spLocks noChangeArrowheads="1"/>
          </p:cNvSpPr>
          <p:nvPr/>
        </p:nvSpPr>
        <p:spPr bwMode="auto">
          <a:xfrm>
            <a:off x="1" y="9662470"/>
            <a:ext cx="3699649" cy="561680"/>
          </a:xfrm>
          <a:prstGeom prst="rect">
            <a:avLst/>
          </a:prstGeom>
          <a:noFill/>
          <a:ln w="9525">
            <a:noFill/>
            <a:miter lim="800000"/>
            <a:headEnd/>
            <a:tailEnd/>
          </a:ln>
        </p:spPr>
        <p:txBody>
          <a:bodyPr wrap="none" lIns="99048" tIns="49524" rIns="99048" bIns="49524">
            <a:spAutoFit/>
          </a:bodyPr>
          <a:lstStyle/>
          <a:p>
            <a:r>
              <a:rPr lang="en-US" sz="1000">
                <a:solidFill>
                  <a:prstClr val="black"/>
                </a:solidFill>
                <a:latin typeface="Calibri" pitchFamily="34" charset="0"/>
                <a:ea typeface="ＭＳ Ｐゴシック" pitchFamily="34" charset="-128"/>
                <a:cs typeface="+mn-cs"/>
              </a:rPr>
              <a:t>1. Campoli et al. </a:t>
            </a:r>
            <a:r>
              <a:rPr lang="en-US" sz="1000" i="1">
                <a:solidFill>
                  <a:prstClr val="black"/>
                </a:solidFill>
                <a:latin typeface="Calibri" pitchFamily="34" charset="0"/>
                <a:ea typeface="ＭＳ Ｐゴシック" pitchFamily="34" charset="-128"/>
                <a:cs typeface="+mn-cs"/>
              </a:rPr>
              <a:t>Antimicrob Agents Chemother</a:t>
            </a:r>
            <a:r>
              <a:rPr lang="en-US" sz="1000">
                <a:solidFill>
                  <a:prstClr val="black"/>
                </a:solidFill>
                <a:latin typeface="Calibri" pitchFamily="34" charset="0"/>
                <a:ea typeface="ＭＳ Ｐゴシック" pitchFamily="34" charset="-128"/>
                <a:cs typeface="+mn-cs"/>
              </a:rPr>
              <a:t> 2011;55:5732-573</a:t>
            </a:r>
          </a:p>
          <a:p>
            <a:r>
              <a:rPr lang="en-US" sz="1000">
                <a:solidFill>
                  <a:prstClr val="black"/>
                </a:solidFill>
                <a:latin typeface="Calibri" pitchFamily="34" charset="0"/>
                <a:ea typeface="ＭＳ Ｐゴシック" pitchFamily="34" charset="-128"/>
                <a:cs typeface="+mn-cs"/>
              </a:rPr>
              <a:t>2. Conte et al, </a:t>
            </a:r>
            <a:r>
              <a:rPr lang="en-US" sz="1000" i="1">
                <a:solidFill>
                  <a:prstClr val="black"/>
                </a:solidFill>
                <a:latin typeface="Calibri" pitchFamily="34" charset="0"/>
                <a:ea typeface="ＭＳ Ｐゴシック" pitchFamily="34" charset="-128"/>
                <a:cs typeface="+mn-cs"/>
              </a:rPr>
              <a:t>Antimicrob Agents Chemother </a:t>
            </a:r>
            <a:r>
              <a:rPr lang="en-US" sz="1000">
                <a:solidFill>
                  <a:prstClr val="black"/>
                </a:solidFill>
                <a:latin typeface="Calibri" pitchFamily="34" charset="0"/>
                <a:ea typeface="ＭＳ Ｐゴシック" pitchFamily="34" charset="-128"/>
                <a:cs typeface="+mn-cs"/>
              </a:rPr>
              <a:t>2008;53(2):703-707</a:t>
            </a:r>
          </a:p>
          <a:p>
            <a:r>
              <a:rPr lang="en-US" sz="1000">
                <a:solidFill>
                  <a:prstClr val="black"/>
                </a:solidFill>
                <a:latin typeface="Calibri" pitchFamily="34" charset="0"/>
                <a:ea typeface="ＭＳ Ｐゴシック" pitchFamily="34" charset="-128"/>
                <a:cs typeface="+mn-cs"/>
              </a:rPr>
              <a:t>3. Crandon et al. </a:t>
            </a:r>
            <a:r>
              <a:rPr lang="en-US" sz="1000" i="1">
                <a:solidFill>
                  <a:prstClr val="black"/>
                </a:solidFill>
                <a:latin typeface="Calibri" pitchFamily="34" charset="0"/>
                <a:ea typeface="ＭＳ Ｐゴシック" pitchFamily="34" charset="-128"/>
                <a:cs typeface="+mn-cs"/>
              </a:rPr>
              <a:t>Antimicrob Agents Chemother </a:t>
            </a:r>
            <a:r>
              <a:rPr lang="en-US" sz="1000">
                <a:solidFill>
                  <a:prstClr val="black"/>
                </a:solidFill>
                <a:latin typeface="Calibri" pitchFamily="34" charset="0"/>
                <a:ea typeface="ＭＳ Ｐゴシック" pitchFamily="34" charset="-128"/>
                <a:cs typeface="+mn-cs"/>
              </a:rPr>
              <a:t>2009;53:5102-5107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&gt;50% </a:t>
            </a:r>
            <a:r>
              <a:rPr lang="de-DE" dirty="0" err="1" smtClean="0"/>
              <a:t>of</a:t>
            </a:r>
            <a:r>
              <a:rPr lang="de-DE" dirty="0" smtClean="0"/>
              <a:t> </a:t>
            </a:r>
            <a:r>
              <a:rPr lang="de-DE" dirty="0" err="1" smtClean="0"/>
              <a:t>the</a:t>
            </a:r>
            <a:r>
              <a:rPr lang="de-DE" dirty="0" smtClean="0"/>
              <a:t> time </a:t>
            </a:r>
            <a:r>
              <a:rPr lang="de-DE" dirty="0" err="1" smtClean="0"/>
              <a:t>above</a:t>
            </a:r>
            <a:r>
              <a:rPr lang="de-DE" dirty="0" smtClean="0"/>
              <a:t> </a:t>
            </a:r>
            <a:r>
              <a:rPr lang="de-DE" dirty="0" err="1" smtClean="0"/>
              <a:t>the</a:t>
            </a:r>
            <a:r>
              <a:rPr lang="de-DE" dirty="0" smtClean="0"/>
              <a:t> MIC </a:t>
            </a:r>
            <a:r>
              <a:rPr lang="de-DE" dirty="0" err="1" smtClean="0"/>
              <a:t>and</a:t>
            </a:r>
            <a:endParaRPr lang="de-DE" dirty="0" smtClean="0"/>
          </a:p>
          <a:p>
            <a:r>
              <a:rPr lang="de-DE" dirty="0" smtClean="0"/>
              <a:t>Samples 30 min iv </a:t>
            </a:r>
            <a:r>
              <a:rPr lang="de-DE" dirty="0" err="1" smtClean="0"/>
              <a:t>and</a:t>
            </a:r>
            <a:r>
              <a:rPr lang="de-DE" dirty="0" smtClean="0"/>
              <a:t> 2h </a:t>
            </a:r>
            <a:r>
              <a:rPr lang="de-DE" dirty="0" err="1" smtClean="0"/>
              <a:t>post</a:t>
            </a:r>
            <a:r>
              <a:rPr lang="de-DE" dirty="0" smtClean="0"/>
              <a:t> oral</a:t>
            </a:r>
          </a:p>
          <a:p>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5</a:t>
            </a:fld>
            <a:endParaRPr lang="de-DE"/>
          </a:p>
        </p:txBody>
      </p:sp>
    </p:spTree>
    <p:extLst>
      <p:ext uri="{BB962C8B-B14F-4D97-AF65-F5344CB8AC3E}">
        <p14:creationId xmlns:p14="http://schemas.microsoft.com/office/powerpoint/2010/main" val="235932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evaluate</a:t>
            </a:r>
            <a:r>
              <a:rPr lang="de-DE" sz="1200" b="0" i="0" u="none" strike="noStrike" kern="1200" baseline="0" dirty="0" smtClean="0">
                <a:solidFill>
                  <a:schemeClr val="tx1"/>
                </a:solidFill>
                <a:latin typeface="+mn-lt"/>
                <a:ea typeface="+mn-ea"/>
                <a:cs typeface="+mn-cs"/>
              </a:rPr>
              <a:t> all </a:t>
            </a:r>
            <a:r>
              <a:rPr lang="de-DE" sz="1200" b="0" i="0" u="none" strike="noStrike" kern="1200" baseline="0" dirty="0" err="1" smtClean="0">
                <a:solidFill>
                  <a:schemeClr val="tx1"/>
                </a:solidFill>
                <a:latin typeface="+mn-lt"/>
                <a:ea typeface="+mn-ea"/>
                <a:cs typeface="+mn-cs"/>
              </a:rPr>
              <a:t>flucytosine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levels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performed</a:t>
            </a:r>
            <a:r>
              <a:rPr lang="de-DE" sz="1200" b="0" i="0" u="none" strike="noStrike" kern="1200" baseline="0" dirty="0" smtClean="0">
                <a:solidFill>
                  <a:schemeClr val="tx1"/>
                </a:solidFill>
                <a:latin typeface="+mn-lt"/>
                <a:ea typeface="+mn-ea"/>
                <a:cs typeface="+mn-cs"/>
              </a:rPr>
              <a:t> in a regional </a:t>
            </a:r>
            <a:r>
              <a:rPr lang="de-DE" sz="1200" b="0" i="0" u="none" strike="noStrike" kern="1200" baseline="0" dirty="0" err="1" smtClean="0">
                <a:solidFill>
                  <a:schemeClr val="tx1"/>
                </a:solidFill>
                <a:latin typeface="+mn-lt"/>
                <a:ea typeface="+mn-ea"/>
                <a:cs typeface="+mn-cs"/>
              </a:rPr>
              <a:t>centre</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UK </a:t>
            </a:r>
            <a:r>
              <a:rPr lang="de-DE" sz="1200" b="0" i="0" u="none" strike="noStrike" kern="1200" baseline="0" dirty="0" err="1" smtClean="0">
                <a:solidFill>
                  <a:schemeClr val="tx1"/>
                </a:solidFill>
                <a:latin typeface="+mn-lt"/>
                <a:ea typeface="+mn-ea"/>
                <a:cs typeface="+mn-cs"/>
              </a:rPr>
              <a:t>from</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October</a:t>
            </a:r>
            <a:r>
              <a:rPr lang="de-DE" sz="1200" b="0" i="0" u="none" strike="noStrike" kern="1200" baseline="0" dirty="0" smtClean="0">
                <a:solidFill>
                  <a:schemeClr val="tx1"/>
                </a:solidFill>
                <a:latin typeface="+mn-lt"/>
                <a:ea typeface="+mn-ea"/>
                <a:cs typeface="+mn-cs"/>
              </a:rPr>
              <a:t> 1991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May 2006</a:t>
            </a:r>
            <a:endParaRPr lang="de-DE" dirty="0" smtClean="0"/>
          </a:p>
          <a:p>
            <a:endParaRPr lang="de-DE" dirty="0" smtClean="0"/>
          </a:p>
          <a:p>
            <a:r>
              <a:rPr lang="de-DE" dirty="0" smtClean="0"/>
              <a:t>&gt;50% </a:t>
            </a:r>
            <a:r>
              <a:rPr lang="de-DE" dirty="0" err="1" smtClean="0"/>
              <a:t>of</a:t>
            </a:r>
            <a:r>
              <a:rPr lang="de-DE" dirty="0" smtClean="0"/>
              <a:t> </a:t>
            </a:r>
            <a:r>
              <a:rPr lang="de-DE" dirty="0" err="1" smtClean="0"/>
              <a:t>the</a:t>
            </a:r>
            <a:r>
              <a:rPr lang="de-DE" dirty="0" smtClean="0"/>
              <a:t> time </a:t>
            </a:r>
            <a:r>
              <a:rPr lang="de-DE" dirty="0" err="1" smtClean="0"/>
              <a:t>above</a:t>
            </a:r>
            <a:r>
              <a:rPr lang="de-DE" dirty="0" smtClean="0"/>
              <a:t> </a:t>
            </a:r>
            <a:r>
              <a:rPr lang="de-DE" dirty="0" err="1" smtClean="0"/>
              <a:t>the</a:t>
            </a:r>
            <a:r>
              <a:rPr lang="de-DE" dirty="0" smtClean="0"/>
              <a:t> MIC </a:t>
            </a:r>
            <a:r>
              <a:rPr lang="de-DE" dirty="0" err="1" smtClean="0"/>
              <a:t>and</a:t>
            </a:r>
            <a:endParaRPr lang="de-DE" dirty="0" smtClean="0"/>
          </a:p>
          <a:p>
            <a:r>
              <a:rPr lang="de-DE" dirty="0" smtClean="0"/>
              <a:t>Samples 30 min iv </a:t>
            </a:r>
            <a:r>
              <a:rPr lang="de-DE" dirty="0" err="1" smtClean="0"/>
              <a:t>and</a:t>
            </a:r>
            <a:r>
              <a:rPr lang="de-DE" dirty="0" smtClean="0"/>
              <a:t> 2h </a:t>
            </a:r>
            <a:r>
              <a:rPr lang="de-DE" dirty="0" err="1" smtClean="0"/>
              <a:t>post</a:t>
            </a:r>
            <a:r>
              <a:rPr lang="de-DE" dirty="0" smtClean="0"/>
              <a:t> oral</a:t>
            </a:r>
          </a:p>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persistence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levels</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potentially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toxic</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range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1" i="0" u="none" strike="noStrike" kern="1200" baseline="0" dirty="0" smtClean="0">
                <a:solidFill>
                  <a:schemeClr val="tx1"/>
                </a:solidFill>
                <a:latin typeface="+mn-lt"/>
                <a:ea typeface="+mn-ea"/>
                <a:cs typeface="+mn-cs"/>
              </a:rPr>
              <a:t>&gt;</a:t>
            </a:r>
            <a:r>
              <a:rPr lang="de-DE" sz="1200" b="0" i="0" u="none" strike="noStrike" kern="1200" baseline="0" dirty="0" smtClean="0">
                <a:solidFill>
                  <a:schemeClr val="tx1"/>
                </a:solidFill>
                <a:latin typeface="+mn-lt"/>
                <a:ea typeface="+mn-ea"/>
                <a:cs typeface="+mn-cs"/>
              </a:rPr>
              <a:t>2 </a:t>
            </a:r>
            <a:r>
              <a:rPr lang="de-DE" sz="1200" b="0" i="0" u="none" strike="noStrike" kern="1200" baseline="0" dirty="0" err="1" smtClean="0">
                <a:solidFill>
                  <a:schemeClr val="tx1"/>
                </a:solidFill>
                <a:latin typeface="+mn-lt"/>
                <a:ea typeface="+mn-ea"/>
                <a:cs typeface="+mn-cs"/>
              </a:rPr>
              <a:t>weeks</a:t>
            </a:r>
            <a:r>
              <a:rPr lang="de-DE" sz="1200" b="0" i="0" u="none" strike="noStrike" kern="1200" baseline="0" dirty="0" smtClean="0">
                <a:solidFill>
                  <a:schemeClr val="tx1"/>
                </a:solidFill>
                <a:latin typeface="+mn-lt"/>
                <a:ea typeface="+mn-ea"/>
                <a:cs typeface="+mn-cs"/>
              </a:rPr>
              <a:t> was </a:t>
            </a:r>
            <a:r>
              <a:rPr lang="de-DE" sz="1200" b="0" i="0" u="none" strike="noStrike" kern="1200" baseline="0" dirty="0" err="1" smtClean="0">
                <a:solidFill>
                  <a:schemeClr val="tx1"/>
                </a:solidFill>
                <a:latin typeface="+mn-lt"/>
                <a:ea typeface="+mn-ea"/>
                <a:cs typeface="+mn-cs"/>
              </a:rPr>
              <a:t>documented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six</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(2.6%).</a:t>
            </a:r>
            <a:endParaRPr lang="de-DE" dirty="0" smtClean="0"/>
          </a:p>
          <a:p>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6</a:t>
            </a:fld>
            <a:endParaRPr lang="de-DE"/>
          </a:p>
        </p:txBody>
      </p:sp>
    </p:spTree>
    <p:extLst>
      <p:ext uri="{BB962C8B-B14F-4D97-AF65-F5344CB8AC3E}">
        <p14:creationId xmlns:p14="http://schemas.microsoft.com/office/powerpoint/2010/main" val="23593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&gt;50% </a:t>
            </a:r>
            <a:r>
              <a:rPr lang="de-DE" dirty="0" err="1" smtClean="0"/>
              <a:t>of</a:t>
            </a:r>
            <a:r>
              <a:rPr lang="de-DE" dirty="0" smtClean="0"/>
              <a:t> </a:t>
            </a:r>
            <a:r>
              <a:rPr lang="de-DE" dirty="0" err="1" smtClean="0"/>
              <a:t>the</a:t>
            </a:r>
            <a:r>
              <a:rPr lang="de-DE" dirty="0" smtClean="0"/>
              <a:t> time </a:t>
            </a:r>
            <a:r>
              <a:rPr lang="de-DE" dirty="0" err="1" smtClean="0"/>
              <a:t>above</a:t>
            </a:r>
            <a:r>
              <a:rPr lang="de-DE" dirty="0" smtClean="0"/>
              <a:t> </a:t>
            </a:r>
            <a:r>
              <a:rPr lang="de-DE" dirty="0" err="1" smtClean="0"/>
              <a:t>the</a:t>
            </a:r>
            <a:r>
              <a:rPr lang="de-DE" dirty="0" smtClean="0"/>
              <a:t> MIC </a:t>
            </a:r>
            <a:r>
              <a:rPr lang="de-DE" dirty="0" err="1" smtClean="0"/>
              <a:t>and</a:t>
            </a:r>
            <a:endParaRPr lang="de-DE" dirty="0" smtClean="0"/>
          </a:p>
          <a:p>
            <a:r>
              <a:rPr lang="de-DE" dirty="0" smtClean="0"/>
              <a:t>Samples 30 min iv </a:t>
            </a:r>
            <a:r>
              <a:rPr lang="de-DE" dirty="0" err="1" smtClean="0"/>
              <a:t>and</a:t>
            </a:r>
            <a:r>
              <a:rPr lang="de-DE" dirty="0" smtClean="0"/>
              <a:t> 2h </a:t>
            </a:r>
            <a:r>
              <a:rPr lang="de-DE" dirty="0" err="1" smtClean="0"/>
              <a:t>post</a:t>
            </a:r>
            <a:r>
              <a:rPr lang="de-DE" dirty="0" smtClean="0"/>
              <a:t> oral</a:t>
            </a:r>
          </a:p>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persistence</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levels</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potentially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toxic</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range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1" i="0" u="none" strike="noStrike" kern="1200" baseline="0" dirty="0" smtClean="0">
                <a:solidFill>
                  <a:schemeClr val="tx1"/>
                </a:solidFill>
                <a:latin typeface="+mn-lt"/>
                <a:ea typeface="+mn-ea"/>
                <a:cs typeface="+mn-cs"/>
              </a:rPr>
              <a:t>.</a:t>
            </a:r>
            <a:r>
              <a:rPr lang="de-DE" sz="1200" b="0" i="0" u="none" strike="noStrike" kern="1200" baseline="0" dirty="0" smtClean="0">
                <a:solidFill>
                  <a:schemeClr val="tx1"/>
                </a:solidFill>
                <a:latin typeface="+mn-lt"/>
                <a:ea typeface="+mn-ea"/>
                <a:cs typeface="+mn-cs"/>
              </a:rPr>
              <a:t>2 </a:t>
            </a:r>
            <a:r>
              <a:rPr lang="de-DE" sz="1200" b="0" i="0" u="none" strike="noStrike" kern="1200" baseline="0" dirty="0" err="1" smtClean="0">
                <a:solidFill>
                  <a:schemeClr val="tx1"/>
                </a:solidFill>
                <a:latin typeface="+mn-lt"/>
                <a:ea typeface="+mn-ea"/>
                <a:cs typeface="+mn-cs"/>
              </a:rPr>
              <a:t>weeks</a:t>
            </a:r>
            <a:r>
              <a:rPr lang="de-DE" sz="1200" b="0" i="0" u="none" strike="noStrike" kern="1200" baseline="0" dirty="0" smtClean="0">
                <a:solidFill>
                  <a:schemeClr val="tx1"/>
                </a:solidFill>
                <a:latin typeface="+mn-lt"/>
                <a:ea typeface="+mn-ea"/>
                <a:cs typeface="+mn-cs"/>
              </a:rPr>
              <a:t> was</a:t>
            </a:r>
          </a:p>
          <a:p>
            <a:r>
              <a:rPr lang="de-DE" sz="1200" b="0" i="0" u="none" strike="noStrike" kern="1200" baseline="0" dirty="0" err="1" smtClean="0">
                <a:solidFill>
                  <a:schemeClr val="tx1"/>
                </a:solidFill>
                <a:latin typeface="+mn-lt"/>
                <a:ea typeface="+mn-ea"/>
                <a:cs typeface="+mn-cs"/>
              </a:rPr>
              <a:t>documented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six</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(2.6%).</a:t>
            </a:r>
            <a:endParaRPr lang="de-DE" dirty="0" smtClean="0"/>
          </a:p>
          <a:p>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7</a:t>
            </a:fld>
            <a:endParaRPr lang="de-DE"/>
          </a:p>
        </p:txBody>
      </p:sp>
    </p:spTree>
    <p:extLst>
      <p:ext uri="{BB962C8B-B14F-4D97-AF65-F5344CB8AC3E}">
        <p14:creationId xmlns:p14="http://schemas.microsoft.com/office/powerpoint/2010/main" val="23593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RB Main</a:t>
            </a:r>
          </a:p>
        </p:txBody>
      </p:sp>
      <p:sp>
        <p:nvSpPr>
          <p:cNvPr id="5" name="Rectangle 3"/>
          <p:cNvSpPr>
            <a:spLocks noGrp="1" noChangeArrowheads="1"/>
          </p:cNvSpPr>
          <p:nvPr>
            <p:ph type="dt" idx="1"/>
          </p:nvPr>
        </p:nvSpPr>
        <p:spPr>
          <a:ln/>
        </p:spPr>
        <p:txBody>
          <a:bodyPr/>
          <a:lstStyle/>
          <a:p>
            <a:r>
              <a:rPr lang="en-US"/>
              <a:t>RB Main - </a:t>
            </a:r>
            <a:fld id="{A9D66FB2-22E0-2640-9917-545DC02091AA}" type="slidenum">
              <a:rPr lang="en-US"/>
              <a:pPr/>
              <a:t>9</a:t>
            </a:fld>
            <a:endParaRPr lang="en-US"/>
          </a:p>
        </p:txBody>
      </p:sp>
      <p:sp>
        <p:nvSpPr>
          <p:cNvPr id="6" name="Rectangle 6"/>
          <p:cNvSpPr>
            <a:spLocks noGrp="1" noChangeArrowheads="1"/>
          </p:cNvSpPr>
          <p:nvPr>
            <p:ph type="ftr" sz="quarter" idx="4"/>
          </p:nvPr>
        </p:nvSpPr>
        <p:spPr>
          <a:ln/>
        </p:spPr>
        <p:txBody>
          <a:bodyPr/>
          <a:lstStyle/>
          <a:p>
            <a:r>
              <a:rPr lang="en-US"/>
              <a:t>RB Main</a:t>
            </a:r>
          </a:p>
        </p:txBody>
      </p:sp>
      <p:sp>
        <p:nvSpPr>
          <p:cNvPr id="7" name="Rectangle 7"/>
          <p:cNvSpPr>
            <a:spLocks noGrp="1" noChangeArrowheads="1"/>
          </p:cNvSpPr>
          <p:nvPr>
            <p:ph type="sldNum" sz="quarter" idx="5"/>
          </p:nvPr>
        </p:nvSpPr>
        <p:spPr>
          <a:ln/>
        </p:spPr>
        <p:txBody>
          <a:bodyPr/>
          <a:lstStyle/>
          <a:p>
            <a:fld id="{7E6898A6-0662-E541-AF9D-6739118AF617}" type="slidenum">
              <a:rPr lang="en-US"/>
              <a:pPr/>
              <a:t>9</a:t>
            </a:fld>
            <a:endParaRPr lang="en-US"/>
          </a:p>
        </p:txBody>
      </p:sp>
      <p:sp>
        <p:nvSpPr>
          <p:cNvPr id="1414146" name="Rectangle 2"/>
          <p:cNvSpPr>
            <a:spLocks noGrp="1" noRot="1" noChangeAspect="1" noChangeArrowheads="1" noTextEdit="1"/>
          </p:cNvSpPr>
          <p:nvPr>
            <p:ph type="sldImg"/>
          </p:nvPr>
        </p:nvSpPr>
        <p:spPr bwMode="auto">
          <a:xfrm>
            <a:off x="993775" y="768350"/>
            <a:ext cx="5113338" cy="38354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14148" name="Rectangle 4"/>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RB Main</a:t>
            </a:r>
          </a:p>
        </p:txBody>
      </p:sp>
      <p:sp>
        <p:nvSpPr>
          <p:cNvPr id="5" name="Rectangle 3"/>
          <p:cNvSpPr>
            <a:spLocks noGrp="1" noChangeArrowheads="1"/>
          </p:cNvSpPr>
          <p:nvPr>
            <p:ph type="dt" idx="1"/>
          </p:nvPr>
        </p:nvSpPr>
        <p:spPr>
          <a:ln/>
        </p:spPr>
        <p:txBody>
          <a:bodyPr/>
          <a:lstStyle/>
          <a:p>
            <a:r>
              <a:rPr lang="en-US"/>
              <a:t>RB Main - </a:t>
            </a:r>
            <a:fld id="{5933A8E3-4093-D243-B2C9-B62088C3867A}" type="slidenum">
              <a:rPr lang="en-US"/>
              <a:pPr/>
              <a:t>10</a:t>
            </a:fld>
            <a:endParaRPr lang="en-US"/>
          </a:p>
        </p:txBody>
      </p:sp>
      <p:sp>
        <p:nvSpPr>
          <p:cNvPr id="6" name="Rectangle 6"/>
          <p:cNvSpPr>
            <a:spLocks noGrp="1" noChangeArrowheads="1"/>
          </p:cNvSpPr>
          <p:nvPr>
            <p:ph type="ftr" sz="quarter" idx="4"/>
          </p:nvPr>
        </p:nvSpPr>
        <p:spPr>
          <a:ln/>
        </p:spPr>
        <p:txBody>
          <a:bodyPr/>
          <a:lstStyle/>
          <a:p>
            <a:r>
              <a:rPr lang="en-US"/>
              <a:t>RB Main</a:t>
            </a:r>
          </a:p>
        </p:txBody>
      </p:sp>
      <p:sp>
        <p:nvSpPr>
          <p:cNvPr id="7" name="Rectangle 7"/>
          <p:cNvSpPr>
            <a:spLocks noGrp="1" noChangeArrowheads="1"/>
          </p:cNvSpPr>
          <p:nvPr>
            <p:ph type="sldNum" sz="quarter" idx="5"/>
          </p:nvPr>
        </p:nvSpPr>
        <p:spPr>
          <a:ln/>
        </p:spPr>
        <p:txBody>
          <a:bodyPr/>
          <a:lstStyle/>
          <a:p>
            <a:fld id="{336EDF8A-AC61-AA42-AB97-06FE30DBB908}" type="slidenum">
              <a:rPr lang="en-US"/>
              <a:pPr/>
              <a:t>10</a:t>
            </a:fld>
            <a:endParaRPr lang="en-US"/>
          </a:p>
        </p:txBody>
      </p:sp>
      <p:sp>
        <p:nvSpPr>
          <p:cNvPr id="1405954" name="Rectangle 2"/>
          <p:cNvSpPr>
            <a:spLocks noGrp="1" noRot="1" noChangeAspect="1" noChangeArrowheads="1" noTextEdit="1"/>
          </p:cNvSpPr>
          <p:nvPr>
            <p:ph type="sldImg"/>
          </p:nvPr>
        </p:nvSpPr>
        <p:spPr bwMode="auto">
          <a:xfrm>
            <a:off x="993775" y="768350"/>
            <a:ext cx="5113338" cy="38354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05956" name="Rectangle 4"/>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RB Main</a:t>
            </a:r>
          </a:p>
        </p:txBody>
      </p:sp>
      <p:sp>
        <p:nvSpPr>
          <p:cNvPr id="5" name="Rectangle 3"/>
          <p:cNvSpPr>
            <a:spLocks noGrp="1" noChangeArrowheads="1"/>
          </p:cNvSpPr>
          <p:nvPr>
            <p:ph type="dt" idx="1"/>
          </p:nvPr>
        </p:nvSpPr>
        <p:spPr>
          <a:ln/>
        </p:spPr>
        <p:txBody>
          <a:bodyPr/>
          <a:lstStyle/>
          <a:p>
            <a:r>
              <a:rPr lang="en-US"/>
              <a:t>RB Main - </a:t>
            </a:r>
            <a:fld id="{02B2A05D-EB68-DA40-8FA7-ED4E585F0A1F}" type="slidenum">
              <a:rPr lang="en-US"/>
              <a:pPr/>
              <a:t>11</a:t>
            </a:fld>
            <a:endParaRPr lang="en-US"/>
          </a:p>
        </p:txBody>
      </p:sp>
      <p:sp>
        <p:nvSpPr>
          <p:cNvPr id="6" name="Rectangle 6"/>
          <p:cNvSpPr>
            <a:spLocks noGrp="1" noChangeArrowheads="1"/>
          </p:cNvSpPr>
          <p:nvPr>
            <p:ph type="ftr" sz="quarter" idx="4"/>
          </p:nvPr>
        </p:nvSpPr>
        <p:spPr>
          <a:ln/>
        </p:spPr>
        <p:txBody>
          <a:bodyPr/>
          <a:lstStyle/>
          <a:p>
            <a:r>
              <a:rPr lang="en-US"/>
              <a:t>RB Main</a:t>
            </a:r>
          </a:p>
        </p:txBody>
      </p:sp>
      <p:sp>
        <p:nvSpPr>
          <p:cNvPr id="7" name="Rectangle 7"/>
          <p:cNvSpPr>
            <a:spLocks noGrp="1" noChangeArrowheads="1"/>
          </p:cNvSpPr>
          <p:nvPr>
            <p:ph type="sldNum" sz="quarter" idx="5"/>
          </p:nvPr>
        </p:nvSpPr>
        <p:spPr>
          <a:ln/>
        </p:spPr>
        <p:txBody>
          <a:bodyPr/>
          <a:lstStyle/>
          <a:p>
            <a:fld id="{C648F13B-6D4E-B942-8DCA-37F7AC0191BA}" type="slidenum">
              <a:rPr lang="en-US"/>
              <a:pPr/>
              <a:t>11</a:t>
            </a:fld>
            <a:endParaRPr lang="en-US"/>
          </a:p>
        </p:txBody>
      </p:sp>
      <p:sp>
        <p:nvSpPr>
          <p:cNvPr id="1418242" name="Rectangle 2"/>
          <p:cNvSpPr>
            <a:spLocks noGrp="1" noRot="1" noChangeAspect="1" noChangeArrowheads="1" noTextEdit="1"/>
          </p:cNvSpPr>
          <p:nvPr>
            <p:ph type="sldImg"/>
          </p:nvPr>
        </p:nvSpPr>
        <p:spPr bwMode="auto">
          <a:xfrm>
            <a:off x="993775" y="768350"/>
            <a:ext cx="5113338" cy="38354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18244" name="Rectangle 4"/>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This </a:t>
            </a:r>
            <a:r>
              <a:rPr lang="de-DE" sz="1200" b="0" i="0" u="none" strike="noStrike" kern="1200" baseline="0" dirty="0" err="1" smtClean="0">
                <a:solidFill>
                  <a:schemeClr val="tx1"/>
                </a:solidFill>
                <a:latin typeface="+mn-lt"/>
                <a:ea typeface="+mn-ea"/>
                <a:cs typeface="+mn-cs"/>
              </a:rPr>
              <a:t>multicenter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retrospective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study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aimed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investigate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relationships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between</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clinical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outcomes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adverse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events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assess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clinical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factors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drug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interactions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may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affect</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Medical </a:t>
            </a:r>
            <a:r>
              <a:rPr lang="de-DE" sz="1200" b="0" i="0" u="none" strike="noStrike" kern="1200" baseline="0" dirty="0" err="1" smtClean="0">
                <a:solidFill>
                  <a:schemeClr val="tx1"/>
                </a:solidFill>
                <a:latin typeface="+mn-lt"/>
                <a:ea typeface="+mn-ea"/>
                <a:cs typeface="+mn-cs"/>
              </a:rPr>
              <a:t>records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were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reviewed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patient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who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received</a:t>
            </a:r>
            <a:r>
              <a:rPr lang="de-DE" sz="1200" b="0" i="0" u="none" strike="noStrike" kern="1200" baseline="0" dirty="0" smtClean="0">
                <a:solidFill>
                  <a:schemeClr val="tx1"/>
                </a:solidFill>
                <a:latin typeface="+mn-lt"/>
                <a:ea typeface="+mn-ea"/>
                <a:cs typeface="+mn-cs"/>
              </a:rPr>
              <a:t> voriconazole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had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least 1 </a:t>
            </a:r>
            <a:r>
              <a:rPr lang="de-DE" sz="1200" b="0" i="0" u="none" strike="noStrike" kern="1200" baseline="0" dirty="0" err="1" smtClean="0">
                <a:solidFill>
                  <a:schemeClr val="tx1"/>
                </a:solidFill>
                <a:latin typeface="+mn-lt"/>
                <a:ea typeface="+mn-ea"/>
                <a:cs typeface="+mn-cs"/>
              </a:rPr>
              <a:t>concentration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measured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seven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hospitals</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Australia</a:t>
            </a:r>
            <a:r>
              <a:rPr lang="de-DE" sz="1200" b="0" i="0" u="none" strike="noStrike" kern="1200" baseline="0" dirty="0" smtClean="0">
                <a:solidFill>
                  <a:schemeClr val="tx1"/>
                </a:solidFill>
                <a:latin typeface="+mn-lt"/>
                <a:ea typeface="+mn-ea"/>
                <a:cs typeface="+mn-cs"/>
              </a:rPr>
              <a:t>. The </a:t>
            </a:r>
            <a:r>
              <a:rPr lang="de-DE" sz="1200" b="0" i="0" u="none" strike="noStrike" kern="1200" baseline="0" dirty="0" err="1" smtClean="0">
                <a:solidFill>
                  <a:schemeClr val="tx1"/>
                </a:solidFill>
                <a:latin typeface="+mn-lt"/>
                <a:ea typeface="+mn-ea"/>
                <a:cs typeface="+mn-cs"/>
              </a:rPr>
              <a:t>study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included</a:t>
            </a:r>
            <a:r>
              <a:rPr lang="de-DE" sz="1200" b="0" i="0" u="none" strike="noStrike" kern="1200" baseline="0" dirty="0" smtClean="0">
                <a:solidFill>
                  <a:schemeClr val="tx1"/>
                </a:solidFill>
                <a:latin typeface="+mn-lt"/>
                <a:ea typeface="+mn-ea"/>
                <a:cs typeface="+mn-cs"/>
              </a:rPr>
              <a:t> 201 </a:t>
            </a:r>
            <a:r>
              <a:rPr lang="de-DE" sz="1200" b="0" i="0" u="none" strike="noStrike" kern="1200" baseline="0" dirty="0" err="1" smtClean="0">
                <a:solidFill>
                  <a:schemeClr val="tx1"/>
                </a:solidFill>
                <a:latin typeface="+mn-lt"/>
                <a:ea typeface="+mn-ea"/>
                <a:cs typeface="+mn-cs"/>
              </a:rPr>
              <a:t>patients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783 voriconazole </a:t>
            </a:r>
            <a:r>
              <a:rPr lang="de-DE" sz="1200" b="0" i="0" u="none" strike="noStrike" kern="1200" baseline="0" dirty="0" err="1" smtClean="0">
                <a:solidFill>
                  <a:schemeClr val="tx1"/>
                </a:solidFill>
                <a:latin typeface="+mn-lt"/>
                <a:ea typeface="+mn-ea"/>
                <a:cs typeface="+mn-cs"/>
              </a:rPr>
              <a:t>trough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concentrations</a:t>
            </a:r>
            <a:r>
              <a:rPr lang="de-DE" sz="1200" b="0" i="0" u="none" strike="noStrike" kern="1200" baseline="0" dirty="0" smtClean="0">
                <a:solidFill>
                  <a:schemeClr val="tx1"/>
                </a:solidFill>
                <a:latin typeface="+mn-lt"/>
                <a:ea typeface="+mn-ea"/>
                <a:cs typeface="+mn-cs"/>
              </a:rPr>
              <a:t>.</a:t>
            </a:r>
            <a:endParaRPr lang="de-DE" dirty="0"/>
          </a:p>
        </p:txBody>
      </p:sp>
      <p:sp>
        <p:nvSpPr>
          <p:cNvPr id="4" name="Datumsplatzhalter 3"/>
          <p:cNvSpPr>
            <a:spLocks noGrp="1"/>
          </p:cNvSpPr>
          <p:nvPr>
            <p:ph type="dt" idx="10"/>
          </p:nvPr>
        </p:nvSpPr>
        <p:spPr/>
        <p:txBody>
          <a:bodyPr/>
          <a:lstStyle/>
          <a:p>
            <a:pPr>
              <a:defRPr/>
            </a:pPr>
            <a:r>
              <a:rPr lang="de-DE" smtClean="0"/>
              <a:t>ullmann@uni-mainz.de</a:t>
            </a:r>
            <a:endParaRPr lang="de-DE"/>
          </a:p>
        </p:txBody>
      </p:sp>
      <p:sp>
        <p:nvSpPr>
          <p:cNvPr id="5" name="Foliennummernplatzhalter 4"/>
          <p:cNvSpPr>
            <a:spLocks noGrp="1"/>
          </p:cNvSpPr>
          <p:nvPr>
            <p:ph type="sldNum" sz="quarter" idx="11"/>
          </p:nvPr>
        </p:nvSpPr>
        <p:spPr/>
        <p:txBody>
          <a:bodyPr/>
          <a:lstStyle/>
          <a:p>
            <a:pPr>
              <a:defRPr/>
            </a:pPr>
            <a:fld id="{A06C676B-9100-4FEE-8290-C1EBD49E58F7}" type="slidenum">
              <a:rPr lang="de-DE" smtClean="0"/>
              <a:pPr>
                <a:defRPr/>
              </a:pPr>
              <a:t>12</a:t>
            </a:fld>
            <a:endParaRPr lang="de-DE"/>
          </a:p>
        </p:txBody>
      </p:sp>
    </p:spTree>
    <p:extLst>
      <p:ext uri="{BB962C8B-B14F-4D97-AF65-F5344CB8AC3E}">
        <p14:creationId xmlns:p14="http://schemas.microsoft.com/office/powerpoint/2010/main" val="112068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63317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58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9575" y="180975"/>
            <a:ext cx="2166938"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4000" y="180975"/>
            <a:ext cx="6353175" cy="5943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3345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06990" name="Line 46"/>
          <p:cNvSpPr>
            <a:spLocks noChangeShapeType="1"/>
          </p:cNvSpPr>
          <p:nvPr userDrawn="1"/>
        </p:nvSpPr>
        <p:spPr bwMode="auto">
          <a:xfrm>
            <a:off x="373063" y="779463"/>
            <a:ext cx="7204075" cy="0"/>
          </a:xfrm>
          <a:prstGeom prst="line">
            <a:avLst/>
          </a:prstGeom>
          <a:noFill/>
          <a:ln w="3175">
            <a:solidFill>
              <a:srgbClr val="000000"/>
            </a:solidFill>
            <a:round/>
            <a:headEnd/>
            <a:tailEnd/>
          </a:ln>
          <a:effectLst/>
        </p:spPr>
        <p:txBody>
          <a:bodyPr wrap="none" anchor="ctr"/>
          <a:lstStyle/>
          <a:p>
            <a:pPr algn="ctr"/>
            <a:endParaRPr lang="de-DE" sz="2800">
              <a:solidFill>
                <a:srgbClr val="0071BC"/>
              </a:solidFill>
              <a:latin typeface="Arial" charset="0"/>
            </a:endParaRPr>
          </a:p>
        </p:txBody>
      </p:sp>
      <p:pic>
        <p:nvPicPr>
          <p:cNvPr id="1106992" name="Picture 48" descr="ukw-sphaere22"/>
          <p:cNvPicPr>
            <a:picLocks noChangeAspect="1" noChangeArrowheads="1"/>
          </p:cNvPicPr>
          <p:nvPr userDrawn="1"/>
        </p:nvPicPr>
        <p:blipFill>
          <a:blip r:embed="rId2" cstate="print"/>
          <a:srcRect t="9140"/>
          <a:stretch>
            <a:fillRect/>
          </a:stretch>
        </p:blipFill>
        <p:spPr bwMode="auto">
          <a:xfrm>
            <a:off x="3951288" y="0"/>
            <a:ext cx="1976437" cy="6491288"/>
          </a:xfrm>
          <a:prstGeom prst="rect">
            <a:avLst/>
          </a:prstGeom>
          <a:noFill/>
        </p:spPr>
      </p:pic>
      <p:sp>
        <p:nvSpPr>
          <p:cNvPr id="1106947" name="Rectangle 3"/>
          <p:cNvSpPr>
            <a:spLocks noGrp="1" noChangeArrowheads="1"/>
          </p:cNvSpPr>
          <p:nvPr>
            <p:ph type="ctrTitle"/>
          </p:nvPr>
        </p:nvSpPr>
        <p:spPr>
          <a:xfrm>
            <a:off x="176213" y="3140075"/>
            <a:ext cx="8553450" cy="650875"/>
          </a:xfrm>
          <a:ln w="38100"/>
        </p:spPr>
        <p:txBody>
          <a:bodyPr tIns="45720" bIns="45720" anchor="ctr"/>
          <a:lstStyle>
            <a:lvl1pPr>
              <a:defRPr sz="4500" b="1"/>
            </a:lvl1pPr>
          </a:lstStyle>
          <a:p>
            <a:r>
              <a:rPr lang="de-DE"/>
              <a:t>Mastertitelformat bearbeiten</a:t>
            </a:r>
          </a:p>
        </p:txBody>
      </p:sp>
      <p:sp>
        <p:nvSpPr>
          <p:cNvPr id="1106948" name="Rectangle 4"/>
          <p:cNvSpPr>
            <a:spLocks noGrp="1" noChangeArrowheads="1"/>
          </p:cNvSpPr>
          <p:nvPr>
            <p:ph type="subTitle" idx="1"/>
          </p:nvPr>
        </p:nvSpPr>
        <p:spPr>
          <a:xfrm>
            <a:off x="176213" y="3892550"/>
            <a:ext cx="7872412" cy="542925"/>
          </a:xfrm>
        </p:spPr>
        <p:txBody>
          <a:bodyPr/>
          <a:lstStyle>
            <a:lvl1pPr marL="0" indent="0">
              <a:buFontTx/>
              <a:buNone/>
              <a:defRPr sz="1500" b="1"/>
            </a:lvl1pPr>
          </a:lstStyle>
          <a:p>
            <a:r>
              <a:rPr lang="de-DE"/>
              <a:t>Master-Untertitelformat bearbeiten</a:t>
            </a:r>
          </a:p>
        </p:txBody>
      </p:sp>
      <p:pic>
        <p:nvPicPr>
          <p:cNvPr id="1106987" name="Picture 43" descr="wortmarke_ukw07"/>
          <p:cNvPicPr>
            <a:picLocks noChangeAspect="1" noChangeArrowheads="1"/>
          </p:cNvPicPr>
          <p:nvPr userDrawn="1"/>
        </p:nvPicPr>
        <p:blipFill>
          <a:blip r:embed="rId3" cstate="print"/>
          <a:srcRect/>
          <a:stretch>
            <a:fillRect/>
          </a:stretch>
        </p:blipFill>
        <p:spPr bwMode="auto">
          <a:xfrm>
            <a:off x="328613" y="261938"/>
            <a:ext cx="4645025" cy="396875"/>
          </a:xfrm>
          <a:prstGeom prst="rect">
            <a:avLst/>
          </a:prstGeom>
          <a:noFill/>
        </p:spPr>
      </p:pic>
      <p:pic>
        <p:nvPicPr>
          <p:cNvPr id="1106988" name="Picture 44" descr="bildmarke_ukw07"/>
          <p:cNvPicPr>
            <a:picLocks noChangeAspect="1" noChangeArrowheads="1"/>
          </p:cNvPicPr>
          <p:nvPr userDrawn="1"/>
        </p:nvPicPr>
        <p:blipFill>
          <a:blip r:embed="rId4" cstate="print"/>
          <a:srcRect/>
          <a:stretch>
            <a:fillRect/>
          </a:stretch>
        </p:blipFill>
        <p:spPr bwMode="auto">
          <a:xfrm>
            <a:off x="7751763" y="147638"/>
            <a:ext cx="1182687" cy="993775"/>
          </a:xfrm>
          <a:prstGeom prst="rect">
            <a:avLst/>
          </a:prstGeom>
          <a:noFill/>
        </p:spPr>
      </p:pic>
      <p:sp>
        <p:nvSpPr>
          <p:cNvPr id="1107000" name="Text Box 56"/>
          <p:cNvSpPr txBox="1">
            <a:spLocks noChangeArrowheads="1"/>
          </p:cNvSpPr>
          <p:nvPr userDrawn="1"/>
        </p:nvSpPr>
        <p:spPr bwMode="auto">
          <a:xfrm>
            <a:off x="352425" y="850900"/>
            <a:ext cx="5740400" cy="290513"/>
          </a:xfrm>
          <a:prstGeom prst="rect">
            <a:avLst/>
          </a:prstGeom>
          <a:noFill/>
          <a:ln w="9525" algn="ctr">
            <a:noFill/>
            <a:miter lim="800000"/>
            <a:headEnd/>
            <a:tailEnd/>
          </a:ln>
          <a:effectLst/>
        </p:spPr>
        <p:txBody>
          <a:bodyPr lIns="0">
            <a:spAutoFit/>
          </a:bodyPr>
          <a:lstStyle/>
          <a:p>
            <a:r>
              <a:rPr lang="de-DE" sz="1300" b="1">
                <a:solidFill>
                  <a:srgbClr val="000000"/>
                </a:solidFill>
                <a:latin typeface="Arial" charset="0"/>
              </a:rPr>
              <a:t>Der Qualitätsmanager</a:t>
            </a:r>
          </a:p>
        </p:txBody>
      </p:sp>
      <p:pic>
        <p:nvPicPr>
          <p:cNvPr id="1107001" name="Picture 57" descr="neuSIEGEL"/>
          <p:cNvPicPr>
            <a:picLocks noChangeAspect="1" noChangeArrowheads="1"/>
          </p:cNvPicPr>
          <p:nvPr userDrawn="1"/>
        </p:nvPicPr>
        <p:blipFill>
          <a:blip r:embed="rId5" cstate="print"/>
          <a:srcRect/>
          <a:stretch>
            <a:fillRect/>
          </a:stretch>
        </p:blipFill>
        <p:spPr bwMode="auto">
          <a:xfrm>
            <a:off x="7716838" y="5548313"/>
            <a:ext cx="1262062" cy="1095375"/>
          </a:xfrm>
          <a:prstGeom prst="rect">
            <a:avLst/>
          </a:prstGeom>
          <a:noFill/>
        </p:spPr>
      </p:pic>
    </p:spTree>
    <p:extLst>
      <p:ext uri="{BB962C8B-B14F-4D97-AF65-F5344CB8AC3E}">
        <p14:creationId xmlns:p14="http://schemas.microsoft.com/office/powerpoint/2010/main" val="143685379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FB78A64F-01A7-4E16-9141-0F8F659942FA}" type="slidenum">
              <a:rPr lang="de-DE"/>
              <a:pPr/>
              <a:t>‹#›</a:t>
            </a:fld>
            <a:endParaRPr lang="de-DE"/>
          </a:p>
        </p:txBody>
      </p:sp>
      <p:sp>
        <p:nvSpPr>
          <p:cNvPr id="5" name="Fußzeilenplatzhalter 4"/>
          <p:cNvSpPr>
            <a:spLocks noGrp="1"/>
          </p:cNvSpPr>
          <p:nvPr>
            <p:ph type="ftr" sz="quarter" idx="11"/>
          </p:nvPr>
        </p:nvSpPr>
        <p:spPr/>
        <p:txBody>
          <a:bodyPr/>
          <a:lstStyle>
            <a:lvl1pPr>
              <a:defRPr/>
            </a:lvl1pPr>
          </a:lstStyle>
          <a:p>
            <a:r>
              <a:rPr lang="de-DE"/>
              <a:t>Titel der Präsentation</a:t>
            </a:r>
          </a:p>
        </p:txBody>
      </p:sp>
      <p:sp>
        <p:nvSpPr>
          <p:cNvPr id="6" name="Datumsplatzhalter 5"/>
          <p:cNvSpPr>
            <a:spLocks noGrp="1"/>
          </p:cNvSpPr>
          <p:nvPr>
            <p:ph type="dt" sz="half" idx="12"/>
          </p:nvPr>
        </p:nvSpPr>
        <p:spPr/>
        <p:txBody>
          <a:bodyPr/>
          <a:lstStyle>
            <a:lvl1pPr>
              <a:defRPr/>
            </a:lvl1pPr>
          </a:lstStyle>
          <a:p>
            <a:fld id="{B28417BF-C08C-4DBF-BA1F-7D77FED602D5}" type="datetime1">
              <a:rPr lang="de-DE"/>
              <a:pPr/>
              <a:t>09.05.2013</a:t>
            </a:fld>
            <a:endParaRPr lang="de-DE"/>
          </a:p>
        </p:txBody>
      </p:sp>
    </p:spTree>
    <p:extLst>
      <p:ext uri="{BB962C8B-B14F-4D97-AF65-F5344CB8AC3E}">
        <p14:creationId xmlns:p14="http://schemas.microsoft.com/office/powerpoint/2010/main" val="2152084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fld id="{B3024F76-C04F-4ACB-87AB-3F9CE4E1C4B3}" type="slidenum">
              <a:rPr lang="de-DE"/>
              <a:pPr/>
              <a:t>‹#›</a:t>
            </a:fld>
            <a:endParaRPr lang="de-DE"/>
          </a:p>
        </p:txBody>
      </p:sp>
      <p:sp>
        <p:nvSpPr>
          <p:cNvPr id="5" name="Fußzeilenplatzhalter 4"/>
          <p:cNvSpPr>
            <a:spLocks noGrp="1"/>
          </p:cNvSpPr>
          <p:nvPr>
            <p:ph type="ftr" sz="quarter" idx="11"/>
          </p:nvPr>
        </p:nvSpPr>
        <p:spPr/>
        <p:txBody>
          <a:bodyPr/>
          <a:lstStyle>
            <a:lvl1pPr>
              <a:defRPr/>
            </a:lvl1pPr>
          </a:lstStyle>
          <a:p>
            <a:r>
              <a:rPr lang="de-DE"/>
              <a:t>Titel der Präsentation</a:t>
            </a:r>
          </a:p>
        </p:txBody>
      </p:sp>
      <p:sp>
        <p:nvSpPr>
          <p:cNvPr id="6" name="Datumsplatzhalter 5"/>
          <p:cNvSpPr>
            <a:spLocks noGrp="1"/>
          </p:cNvSpPr>
          <p:nvPr>
            <p:ph type="dt" sz="half" idx="12"/>
          </p:nvPr>
        </p:nvSpPr>
        <p:spPr/>
        <p:txBody>
          <a:bodyPr/>
          <a:lstStyle>
            <a:lvl1pPr>
              <a:defRPr/>
            </a:lvl1pPr>
          </a:lstStyle>
          <a:p>
            <a:fld id="{E938404A-3B46-4B28-8BDA-45E73E029D0D}" type="datetime1">
              <a:rPr lang="de-DE"/>
              <a:pPr/>
              <a:t>09.05.2013</a:t>
            </a:fld>
            <a:endParaRPr lang="de-DE"/>
          </a:p>
        </p:txBody>
      </p:sp>
    </p:spTree>
    <p:extLst>
      <p:ext uri="{BB962C8B-B14F-4D97-AF65-F5344CB8AC3E}">
        <p14:creationId xmlns:p14="http://schemas.microsoft.com/office/powerpoint/2010/main" val="24958318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4000" y="704850"/>
            <a:ext cx="4259263"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704850"/>
            <a:ext cx="42608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7EF84854-1C07-40BE-A02E-D1F43A84A057}" type="slidenum">
              <a:rPr lang="de-DE"/>
              <a:pPr/>
              <a:t>‹#›</a:t>
            </a:fld>
            <a:endParaRPr lang="de-DE"/>
          </a:p>
        </p:txBody>
      </p:sp>
      <p:sp>
        <p:nvSpPr>
          <p:cNvPr id="6" name="Fußzeilenplatzhalter 5"/>
          <p:cNvSpPr>
            <a:spLocks noGrp="1"/>
          </p:cNvSpPr>
          <p:nvPr>
            <p:ph type="ftr" sz="quarter" idx="11"/>
          </p:nvPr>
        </p:nvSpPr>
        <p:spPr/>
        <p:txBody>
          <a:bodyPr/>
          <a:lstStyle>
            <a:lvl1pPr>
              <a:defRPr/>
            </a:lvl1pPr>
          </a:lstStyle>
          <a:p>
            <a:r>
              <a:rPr lang="de-DE"/>
              <a:t>Titel der Präsentation</a:t>
            </a:r>
          </a:p>
        </p:txBody>
      </p:sp>
      <p:sp>
        <p:nvSpPr>
          <p:cNvPr id="7" name="Datumsplatzhalter 6"/>
          <p:cNvSpPr>
            <a:spLocks noGrp="1"/>
          </p:cNvSpPr>
          <p:nvPr>
            <p:ph type="dt" sz="half" idx="12"/>
          </p:nvPr>
        </p:nvSpPr>
        <p:spPr/>
        <p:txBody>
          <a:bodyPr/>
          <a:lstStyle>
            <a:lvl1pPr>
              <a:defRPr/>
            </a:lvl1pPr>
          </a:lstStyle>
          <a:p>
            <a:fld id="{ED79AA19-B6ED-4AF7-A91A-A01C4779BC8F}" type="datetime1">
              <a:rPr lang="de-DE"/>
              <a:pPr/>
              <a:t>09.05.2013</a:t>
            </a:fld>
            <a:endParaRPr lang="de-DE"/>
          </a:p>
        </p:txBody>
      </p:sp>
    </p:spTree>
    <p:extLst>
      <p:ext uri="{BB962C8B-B14F-4D97-AF65-F5344CB8AC3E}">
        <p14:creationId xmlns:p14="http://schemas.microsoft.com/office/powerpoint/2010/main" val="28451561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8B4B1364-284D-4129-AA7B-6D662BE6608F}" type="slidenum">
              <a:rPr lang="de-DE"/>
              <a:pPr/>
              <a:t>‹#›</a:t>
            </a:fld>
            <a:endParaRPr lang="de-DE"/>
          </a:p>
        </p:txBody>
      </p:sp>
      <p:sp>
        <p:nvSpPr>
          <p:cNvPr id="8" name="Fußzeilenplatzhalter 7"/>
          <p:cNvSpPr>
            <a:spLocks noGrp="1"/>
          </p:cNvSpPr>
          <p:nvPr>
            <p:ph type="ftr" sz="quarter" idx="11"/>
          </p:nvPr>
        </p:nvSpPr>
        <p:spPr/>
        <p:txBody>
          <a:bodyPr/>
          <a:lstStyle>
            <a:lvl1pPr>
              <a:defRPr/>
            </a:lvl1pPr>
          </a:lstStyle>
          <a:p>
            <a:r>
              <a:rPr lang="de-DE"/>
              <a:t>Titel der Präsentation</a:t>
            </a:r>
          </a:p>
        </p:txBody>
      </p:sp>
      <p:sp>
        <p:nvSpPr>
          <p:cNvPr id="9" name="Datumsplatzhalter 8"/>
          <p:cNvSpPr>
            <a:spLocks noGrp="1"/>
          </p:cNvSpPr>
          <p:nvPr>
            <p:ph type="dt" sz="half" idx="12"/>
          </p:nvPr>
        </p:nvSpPr>
        <p:spPr/>
        <p:txBody>
          <a:bodyPr/>
          <a:lstStyle>
            <a:lvl1pPr>
              <a:defRPr/>
            </a:lvl1pPr>
          </a:lstStyle>
          <a:p>
            <a:fld id="{DF156C7D-5280-4E29-8FE4-5F0C8A151700}" type="datetime1">
              <a:rPr lang="de-DE"/>
              <a:pPr/>
              <a:t>09.05.2013</a:t>
            </a:fld>
            <a:endParaRPr lang="de-DE"/>
          </a:p>
        </p:txBody>
      </p:sp>
    </p:spTree>
    <p:extLst>
      <p:ext uri="{BB962C8B-B14F-4D97-AF65-F5344CB8AC3E}">
        <p14:creationId xmlns:p14="http://schemas.microsoft.com/office/powerpoint/2010/main" val="27656719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409789F7-B98A-4DBB-B308-7A72657301E0}" type="slidenum">
              <a:rPr lang="de-DE"/>
              <a:pPr/>
              <a:t>‹#›</a:t>
            </a:fld>
            <a:endParaRPr lang="de-DE"/>
          </a:p>
        </p:txBody>
      </p:sp>
      <p:sp>
        <p:nvSpPr>
          <p:cNvPr id="4" name="Fußzeilenplatzhalter 3"/>
          <p:cNvSpPr>
            <a:spLocks noGrp="1"/>
          </p:cNvSpPr>
          <p:nvPr>
            <p:ph type="ftr" sz="quarter" idx="11"/>
          </p:nvPr>
        </p:nvSpPr>
        <p:spPr/>
        <p:txBody>
          <a:bodyPr/>
          <a:lstStyle>
            <a:lvl1pPr>
              <a:defRPr/>
            </a:lvl1pPr>
          </a:lstStyle>
          <a:p>
            <a:r>
              <a:rPr lang="de-DE"/>
              <a:t>Titel der Präsentation</a:t>
            </a:r>
          </a:p>
        </p:txBody>
      </p:sp>
      <p:sp>
        <p:nvSpPr>
          <p:cNvPr id="5" name="Datumsplatzhalter 4"/>
          <p:cNvSpPr>
            <a:spLocks noGrp="1"/>
          </p:cNvSpPr>
          <p:nvPr>
            <p:ph type="dt" sz="half" idx="12"/>
          </p:nvPr>
        </p:nvSpPr>
        <p:spPr/>
        <p:txBody>
          <a:bodyPr/>
          <a:lstStyle>
            <a:lvl1pPr>
              <a:defRPr/>
            </a:lvl1pPr>
          </a:lstStyle>
          <a:p>
            <a:fld id="{2D1DA149-3A4A-4056-8958-BEAAC023DF88}" type="datetime1">
              <a:rPr lang="de-DE"/>
              <a:pPr/>
              <a:t>09.05.2013</a:t>
            </a:fld>
            <a:endParaRPr lang="de-DE"/>
          </a:p>
        </p:txBody>
      </p:sp>
    </p:spTree>
    <p:extLst>
      <p:ext uri="{BB962C8B-B14F-4D97-AF65-F5344CB8AC3E}">
        <p14:creationId xmlns:p14="http://schemas.microsoft.com/office/powerpoint/2010/main" val="39980232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10254C40-6F0B-4396-97DE-5B73F916787A}" type="slidenum">
              <a:rPr lang="de-DE"/>
              <a:pPr/>
              <a:t>‹#›</a:t>
            </a:fld>
            <a:endParaRPr lang="de-DE"/>
          </a:p>
        </p:txBody>
      </p:sp>
      <p:sp>
        <p:nvSpPr>
          <p:cNvPr id="3" name="Fußzeilenplatzhalter 2"/>
          <p:cNvSpPr>
            <a:spLocks noGrp="1"/>
          </p:cNvSpPr>
          <p:nvPr>
            <p:ph type="ftr" sz="quarter" idx="11"/>
          </p:nvPr>
        </p:nvSpPr>
        <p:spPr/>
        <p:txBody>
          <a:bodyPr/>
          <a:lstStyle>
            <a:lvl1pPr>
              <a:defRPr/>
            </a:lvl1pPr>
          </a:lstStyle>
          <a:p>
            <a:r>
              <a:rPr lang="de-DE"/>
              <a:t>Titel der Präsentation</a:t>
            </a:r>
          </a:p>
        </p:txBody>
      </p:sp>
      <p:sp>
        <p:nvSpPr>
          <p:cNvPr id="4" name="Datumsplatzhalter 3"/>
          <p:cNvSpPr>
            <a:spLocks noGrp="1"/>
          </p:cNvSpPr>
          <p:nvPr>
            <p:ph type="dt" sz="half" idx="12"/>
          </p:nvPr>
        </p:nvSpPr>
        <p:spPr/>
        <p:txBody>
          <a:bodyPr/>
          <a:lstStyle>
            <a:lvl1pPr>
              <a:defRPr/>
            </a:lvl1pPr>
          </a:lstStyle>
          <a:p>
            <a:fld id="{6D92C797-ED85-40F9-9285-D873D4294FCF}" type="datetime1">
              <a:rPr lang="de-DE"/>
              <a:pPr/>
              <a:t>09.05.2013</a:t>
            </a:fld>
            <a:endParaRPr lang="de-DE"/>
          </a:p>
        </p:txBody>
      </p:sp>
    </p:spTree>
    <p:extLst>
      <p:ext uri="{BB962C8B-B14F-4D97-AF65-F5344CB8AC3E}">
        <p14:creationId xmlns:p14="http://schemas.microsoft.com/office/powerpoint/2010/main" val="26939900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5BB095A8-02A7-432A-9F3D-595F5F8FC275}" type="slidenum">
              <a:rPr lang="de-DE"/>
              <a:pPr/>
              <a:t>‹#›</a:t>
            </a:fld>
            <a:endParaRPr lang="de-DE"/>
          </a:p>
        </p:txBody>
      </p:sp>
      <p:sp>
        <p:nvSpPr>
          <p:cNvPr id="6" name="Fußzeilenplatzhalter 5"/>
          <p:cNvSpPr>
            <a:spLocks noGrp="1"/>
          </p:cNvSpPr>
          <p:nvPr>
            <p:ph type="ftr" sz="quarter" idx="11"/>
          </p:nvPr>
        </p:nvSpPr>
        <p:spPr/>
        <p:txBody>
          <a:bodyPr/>
          <a:lstStyle>
            <a:lvl1pPr>
              <a:defRPr/>
            </a:lvl1pPr>
          </a:lstStyle>
          <a:p>
            <a:r>
              <a:rPr lang="de-DE"/>
              <a:t>Titel der Präsentation</a:t>
            </a:r>
          </a:p>
        </p:txBody>
      </p:sp>
      <p:sp>
        <p:nvSpPr>
          <p:cNvPr id="7" name="Datumsplatzhalter 6"/>
          <p:cNvSpPr>
            <a:spLocks noGrp="1"/>
          </p:cNvSpPr>
          <p:nvPr>
            <p:ph type="dt" sz="half" idx="12"/>
          </p:nvPr>
        </p:nvSpPr>
        <p:spPr/>
        <p:txBody>
          <a:bodyPr/>
          <a:lstStyle>
            <a:lvl1pPr>
              <a:defRPr/>
            </a:lvl1pPr>
          </a:lstStyle>
          <a:p>
            <a:fld id="{5B7BA5D1-031F-483E-9545-27E46F367694}" type="datetime1">
              <a:rPr lang="de-DE"/>
              <a:pPr/>
              <a:t>09.05.2013</a:t>
            </a:fld>
            <a:endParaRPr lang="de-DE"/>
          </a:p>
        </p:txBody>
      </p:sp>
    </p:spTree>
    <p:extLst>
      <p:ext uri="{BB962C8B-B14F-4D97-AF65-F5344CB8AC3E}">
        <p14:creationId xmlns:p14="http://schemas.microsoft.com/office/powerpoint/2010/main" val="25242055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031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D3047442-F489-4E1B-81DF-A6E05196B4D6}" type="slidenum">
              <a:rPr lang="de-DE"/>
              <a:pPr/>
              <a:t>‹#›</a:t>
            </a:fld>
            <a:endParaRPr lang="de-DE"/>
          </a:p>
        </p:txBody>
      </p:sp>
      <p:sp>
        <p:nvSpPr>
          <p:cNvPr id="6" name="Fußzeilenplatzhalter 5"/>
          <p:cNvSpPr>
            <a:spLocks noGrp="1"/>
          </p:cNvSpPr>
          <p:nvPr>
            <p:ph type="ftr" sz="quarter" idx="11"/>
          </p:nvPr>
        </p:nvSpPr>
        <p:spPr/>
        <p:txBody>
          <a:bodyPr/>
          <a:lstStyle>
            <a:lvl1pPr>
              <a:defRPr/>
            </a:lvl1pPr>
          </a:lstStyle>
          <a:p>
            <a:r>
              <a:rPr lang="de-DE"/>
              <a:t>Titel der Präsentation</a:t>
            </a:r>
          </a:p>
        </p:txBody>
      </p:sp>
      <p:sp>
        <p:nvSpPr>
          <p:cNvPr id="7" name="Datumsplatzhalter 6"/>
          <p:cNvSpPr>
            <a:spLocks noGrp="1"/>
          </p:cNvSpPr>
          <p:nvPr>
            <p:ph type="dt" sz="half" idx="12"/>
          </p:nvPr>
        </p:nvSpPr>
        <p:spPr/>
        <p:txBody>
          <a:bodyPr/>
          <a:lstStyle>
            <a:lvl1pPr>
              <a:defRPr/>
            </a:lvl1pPr>
          </a:lstStyle>
          <a:p>
            <a:fld id="{84F8334E-27A9-4E72-BC15-60EA76CE24F4}" type="datetime1">
              <a:rPr lang="de-DE"/>
              <a:pPr/>
              <a:t>09.05.2013</a:t>
            </a:fld>
            <a:endParaRPr lang="de-DE"/>
          </a:p>
        </p:txBody>
      </p:sp>
    </p:spTree>
    <p:extLst>
      <p:ext uri="{BB962C8B-B14F-4D97-AF65-F5344CB8AC3E}">
        <p14:creationId xmlns:p14="http://schemas.microsoft.com/office/powerpoint/2010/main" val="39680883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8E14AFFC-E645-4DF2-898D-804457C46D53}" type="slidenum">
              <a:rPr lang="de-DE"/>
              <a:pPr/>
              <a:t>‹#›</a:t>
            </a:fld>
            <a:endParaRPr lang="de-DE"/>
          </a:p>
        </p:txBody>
      </p:sp>
      <p:sp>
        <p:nvSpPr>
          <p:cNvPr id="5" name="Fußzeilenplatzhalter 4"/>
          <p:cNvSpPr>
            <a:spLocks noGrp="1"/>
          </p:cNvSpPr>
          <p:nvPr>
            <p:ph type="ftr" sz="quarter" idx="11"/>
          </p:nvPr>
        </p:nvSpPr>
        <p:spPr/>
        <p:txBody>
          <a:bodyPr/>
          <a:lstStyle>
            <a:lvl1pPr>
              <a:defRPr/>
            </a:lvl1pPr>
          </a:lstStyle>
          <a:p>
            <a:r>
              <a:rPr lang="de-DE"/>
              <a:t>Titel der Präsentation</a:t>
            </a:r>
          </a:p>
        </p:txBody>
      </p:sp>
      <p:sp>
        <p:nvSpPr>
          <p:cNvPr id="6" name="Datumsplatzhalter 5"/>
          <p:cNvSpPr>
            <a:spLocks noGrp="1"/>
          </p:cNvSpPr>
          <p:nvPr>
            <p:ph type="dt" sz="half" idx="12"/>
          </p:nvPr>
        </p:nvSpPr>
        <p:spPr/>
        <p:txBody>
          <a:bodyPr/>
          <a:lstStyle>
            <a:lvl1pPr>
              <a:defRPr/>
            </a:lvl1pPr>
          </a:lstStyle>
          <a:p>
            <a:fld id="{C97679F0-541D-4981-BEB0-74495DFA25DA}" type="datetime1">
              <a:rPr lang="de-DE"/>
              <a:pPr/>
              <a:t>09.05.2013</a:t>
            </a:fld>
            <a:endParaRPr lang="de-DE"/>
          </a:p>
        </p:txBody>
      </p:sp>
    </p:spTree>
    <p:extLst>
      <p:ext uri="{BB962C8B-B14F-4D97-AF65-F5344CB8AC3E}">
        <p14:creationId xmlns:p14="http://schemas.microsoft.com/office/powerpoint/2010/main" val="12792253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9575" y="180975"/>
            <a:ext cx="2166938"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4000" y="180975"/>
            <a:ext cx="6353175" cy="5943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8F6FFB64-AFC9-4D92-9CF1-C07984B74A5A}" type="slidenum">
              <a:rPr lang="de-DE"/>
              <a:pPr/>
              <a:t>‹#›</a:t>
            </a:fld>
            <a:endParaRPr lang="de-DE"/>
          </a:p>
        </p:txBody>
      </p:sp>
      <p:sp>
        <p:nvSpPr>
          <p:cNvPr id="5" name="Fußzeilenplatzhalter 4"/>
          <p:cNvSpPr>
            <a:spLocks noGrp="1"/>
          </p:cNvSpPr>
          <p:nvPr>
            <p:ph type="ftr" sz="quarter" idx="11"/>
          </p:nvPr>
        </p:nvSpPr>
        <p:spPr/>
        <p:txBody>
          <a:bodyPr/>
          <a:lstStyle>
            <a:lvl1pPr>
              <a:defRPr/>
            </a:lvl1pPr>
          </a:lstStyle>
          <a:p>
            <a:r>
              <a:rPr lang="de-DE"/>
              <a:t>Titel der Präsentation</a:t>
            </a:r>
          </a:p>
        </p:txBody>
      </p:sp>
      <p:sp>
        <p:nvSpPr>
          <p:cNvPr id="6" name="Datumsplatzhalter 5"/>
          <p:cNvSpPr>
            <a:spLocks noGrp="1"/>
          </p:cNvSpPr>
          <p:nvPr>
            <p:ph type="dt" sz="half" idx="12"/>
          </p:nvPr>
        </p:nvSpPr>
        <p:spPr/>
        <p:txBody>
          <a:bodyPr/>
          <a:lstStyle>
            <a:lvl1pPr>
              <a:defRPr/>
            </a:lvl1pPr>
          </a:lstStyle>
          <a:p>
            <a:fld id="{F778F0AF-988F-4D07-B455-7D2A44E2F201}" type="datetime1">
              <a:rPr lang="de-DE"/>
              <a:pPr/>
              <a:t>09.05.2013</a:t>
            </a:fld>
            <a:endParaRPr lang="de-DE"/>
          </a:p>
        </p:txBody>
      </p:sp>
    </p:spTree>
    <p:extLst>
      <p:ext uri="{BB962C8B-B14F-4D97-AF65-F5344CB8AC3E}">
        <p14:creationId xmlns:p14="http://schemas.microsoft.com/office/powerpoint/2010/main" val="3254078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636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4000" y="704850"/>
            <a:ext cx="4259263"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704850"/>
            <a:ext cx="42608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8672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6090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6093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3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2211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26888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54000" y="704850"/>
            <a:ext cx="86725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7" name="Rectangle 16"/>
          <p:cNvSpPr>
            <a:spLocks noGrp="1" noChangeArrowheads="1"/>
          </p:cNvSpPr>
          <p:nvPr>
            <p:ph type="title"/>
          </p:nvPr>
        </p:nvSpPr>
        <p:spPr bwMode="auto">
          <a:xfrm>
            <a:off x="273050" y="180975"/>
            <a:ext cx="8624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spAutoFit/>
          </a:bodyPr>
          <a:lstStyle/>
          <a:p>
            <a:pPr lvl="0"/>
            <a:r>
              <a:rPr lang="de-DE"/>
              <a:t>Mastertitelformat bearbeiten</a:t>
            </a:r>
          </a:p>
        </p:txBody>
      </p:sp>
      <p:pic>
        <p:nvPicPr>
          <p:cNvPr id="1028" name="Picture 20" descr="logokomp_pp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419850" y="6243638"/>
            <a:ext cx="25479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21"/>
          <p:cNvSpPr>
            <a:spLocks noChangeShapeType="1"/>
          </p:cNvSpPr>
          <p:nvPr userDrawn="1"/>
        </p:nvSpPr>
        <p:spPr bwMode="auto">
          <a:xfrm>
            <a:off x="373063" y="614363"/>
            <a:ext cx="83978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a:endParaRPr lang="de-DE" sz="28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427084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300">
          <a:solidFill>
            <a:srgbClr val="00A65C"/>
          </a:solidFill>
          <a:latin typeface="+mj-lt"/>
          <a:ea typeface="ＭＳ Ｐゴシック" charset="0"/>
          <a:cs typeface="ＭＳ Ｐゴシック" charset="0"/>
        </a:defRPr>
      </a:lvl1pPr>
      <a:lvl2pPr algn="l" rtl="0" eaLnBrk="0" fontAlgn="base" hangingPunct="0">
        <a:spcBef>
          <a:spcPct val="0"/>
        </a:spcBef>
        <a:spcAft>
          <a:spcPct val="0"/>
        </a:spcAft>
        <a:defRPr sz="2300">
          <a:solidFill>
            <a:srgbClr val="00A65C"/>
          </a:solidFill>
          <a:latin typeface="Arial" charset="0"/>
          <a:ea typeface="ＭＳ Ｐゴシック" charset="0"/>
          <a:cs typeface="ＭＳ Ｐゴシック" charset="0"/>
        </a:defRPr>
      </a:lvl2pPr>
      <a:lvl3pPr algn="l" rtl="0" eaLnBrk="0" fontAlgn="base" hangingPunct="0">
        <a:spcBef>
          <a:spcPct val="0"/>
        </a:spcBef>
        <a:spcAft>
          <a:spcPct val="0"/>
        </a:spcAft>
        <a:defRPr sz="2300">
          <a:solidFill>
            <a:srgbClr val="00A65C"/>
          </a:solidFill>
          <a:latin typeface="Arial" charset="0"/>
          <a:ea typeface="ＭＳ Ｐゴシック" charset="0"/>
          <a:cs typeface="ＭＳ Ｐゴシック" charset="0"/>
        </a:defRPr>
      </a:lvl3pPr>
      <a:lvl4pPr algn="l" rtl="0" eaLnBrk="0" fontAlgn="base" hangingPunct="0">
        <a:spcBef>
          <a:spcPct val="0"/>
        </a:spcBef>
        <a:spcAft>
          <a:spcPct val="0"/>
        </a:spcAft>
        <a:defRPr sz="2300">
          <a:solidFill>
            <a:srgbClr val="00A65C"/>
          </a:solidFill>
          <a:latin typeface="Arial" charset="0"/>
          <a:ea typeface="ＭＳ Ｐゴシック" charset="0"/>
          <a:cs typeface="ＭＳ Ｐゴシック" charset="0"/>
        </a:defRPr>
      </a:lvl4pPr>
      <a:lvl5pPr algn="l" rtl="0" eaLnBrk="0" fontAlgn="base" hangingPunct="0">
        <a:spcBef>
          <a:spcPct val="0"/>
        </a:spcBef>
        <a:spcAft>
          <a:spcPct val="0"/>
        </a:spcAft>
        <a:defRPr sz="2300">
          <a:solidFill>
            <a:srgbClr val="00A65C"/>
          </a:solidFill>
          <a:latin typeface="Arial" charset="0"/>
          <a:ea typeface="ＭＳ Ｐゴシック" charset="0"/>
          <a:cs typeface="ＭＳ Ｐゴシック" charset="0"/>
        </a:defRPr>
      </a:lvl5pPr>
      <a:lvl6pPr marL="457200" algn="l" rtl="0" fontAlgn="base">
        <a:spcBef>
          <a:spcPct val="0"/>
        </a:spcBef>
        <a:spcAft>
          <a:spcPct val="0"/>
        </a:spcAft>
        <a:defRPr sz="2300">
          <a:solidFill>
            <a:srgbClr val="00A65C"/>
          </a:solidFill>
          <a:latin typeface="Arial" charset="0"/>
        </a:defRPr>
      </a:lvl6pPr>
      <a:lvl7pPr marL="914400" algn="l" rtl="0" fontAlgn="base">
        <a:spcBef>
          <a:spcPct val="0"/>
        </a:spcBef>
        <a:spcAft>
          <a:spcPct val="0"/>
        </a:spcAft>
        <a:defRPr sz="2300">
          <a:solidFill>
            <a:srgbClr val="00A65C"/>
          </a:solidFill>
          <a:latin typeface="Arial" charset="0"/>
        </a:defRPr>
      </a:lvl7pPr>
      <a:lvl8pPr marL="1371600" algn="l" rtl="0" fontAlgn="base">
        <a:spcBef>
          <a:spcPct val="0"/>
        </a:spcBef>
        <a:spcAft>
          <a:spcPct val="0"/>
        </a:spcAft>
        <a:defRPr sz="2300">
          <a:solidFill>
            <a:srgbClr val="00A65C"/>
          </a:solidFill>
          <a:latin typeface="Arial" charset="0"/>
        </a:defRPr>
      </a:lvl8pPr>
      <a:lvl9pPr marL="1828800" algn="l" rtl="0" fontAlgn="base">
        <a:spcBef>
          <a:spcPct val="0"/>
        </a:spcBef>
        <a:spcAft>
          <a:spcPct val="0"/>
        </a:spcAft>
        <a:defRPr sz="2300">
          <a:solidFill>
            <a:srgbClr val="00A65C"/>
          </a:solidFill>
          <a:latin typeface="Arial" charset="0"/>
        </a:defRPr>
      </a:lvl9pPr>
    </p:titleStyle>
    <p:bodyStyle>
      <a:lvl1pPr marL="342900" indent="-342900" algn="l" rtl="0" eaLnBrk="0" fontAlgn="base" hangingPunct="0">
        <a:spcBef>
          <a:spcPct val="20000"/>
        </a:spcBef>
        <a:spcAft>
          <a:spcPct val="0"/>
        </a:spcAft>
        <a:buChar char="•"/>
        <a:defRPr sz="2000">
          <a:solidFill>
            <a:srgbClr val="004FA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rgbClr val="004FA3"/>
          </a:solidFill>
          <a:latin typeface="+mn-lt"/>
          <a:ea typeface="ＭＳ Ｐゴシック" charset="0"/>
        </a:defRPr>
      </a:lvl2pPr>
      <a:lvl3pPr marL="1143000" indent="-228600" algn="l" rtl="0" eaLnBrk="0" fontAlgn="base" hangingPunct="0">
        <a:spcBef>
          <a:spcPct val="20000"/>
        </a:spcBef>
        <a:spcAft>
          <a:spcPct val="0"/>
        </a:spcAft>
        <a:buChar char="•"/>
        <a:defRPr sz="1600">
          <a:solidFill>
            <a:srgbClr val="004FA3"/>
          </a:solidFill>
          <a:latin typeface="+mn-lt"/>
          <a:ea typeface="ＭＳ Ｐゴシック" charset="0"/>
        </a:defRPr>
      </a:lvl3pPr>
      <a:lvl4pPr marL="1600200" indent="-228600" algn="l" rtl="0" eaLnBrk="0" fontAlgn="base" hangingPunct="0">
        <a:spcBef>
          <a:spcPct val="20000"/>
        </a:spcBef>
        <a:spcAft>
          <a:spcPct val="0"/>
        </a:spcAft>
        <a:buChar char="–"/>
        <a:defRPr sz="1600">
          <a:solidFill>
            <a:srgbClr val="004FA3"/>
          </a:solidFill>
          <a:latin typeface="+mn-lt"/>
          <a:ea typeface="ＭＳ Ｐゴシック" charset="0"/>
        </a:defRPr>
      </a:lvl4pPr>
      <a:lvl5pPr marL="2057400" indent="-228600" algn="l" rtl="0" eaLnBrk="0" fontAlgn="base" hangingPunct="0">
        <a:spcBef>
          <a:spcPct val="20000"/>
        </a:spcBef>
        <a:spcAft>
          <a:spcPct val="0"/>
        </a:spcAft>
        <a:buChar char="»"/>
        <a:defRPr sz="1400">
          <a:solidFill>
            <a:srgbClr val="004FA3"/>
          </a:solidFill>
          <a:latin typeface="+mn-lt"/>
          <a:ea typeface="ＭＳ Ｐゴシック" charset="0"/>
        </a:defRPr>
      </a:lvl5pPr>
      <a:lvl6pPr marL="2514600" indent="-228600" algn="l" rtl="0" fontAlgn="base">
        <a:spcBef>
          <a:spcPct val="20000"/>
        </a:spcBef>
        <a:spcAft>
          <a:spcPct val="0"/>
        </a:spcAft>
        <a:buChar char="»"/>
        <a:defRPr sz="1400">
          <a:solidFill>
            <a:srgbClr val="004FA3"/>
          </a:solidFill>
          <a:latin typeface="+mn-lt"/>
        </a:defRPr>
      </a:lvl6pPr>
      <a:lvl7pPr marL="2971800" indent="-228600" algn="l" rtl="0" fontAlgn="base">
        <a:spcBef>
          <a:spcPct val="20000"/>
        </a:spcBef>
        <a:spcAft>
          <a:spcPct val="0"/>
        </a:spcAft>
        <a:buChar char="»"/>
        <a:defRPr sz="1400">
          <a:solidFill>
            <a:srgbClr val="004FA3"/>
          </a:solidFill>
          <a:latin typeface="+mn-lt"/>
        </a:defRPr>
      </a:lvl7pPr>
      <a:lvl8pPr marL="3429000" indent="-228600" algn="l" rtl="0" fontAlgn="base">
        <a:spcBef>
          <a:spcPct val="20000"/>
        </a:spcBef>
        <a:spcAft>
          <a:spcPct val="0"/>
        </a:spcAft>
        <a:buChar char="»"/>
        <a:defRPr sz="1400">
          <a:solidFill>
            <a:srgbClr val="004FA3"/>
          </a:solidFill>
          <a:latin typeface="+mn-lt"/>
        </a:defRPr>
      </a:lvl8pPr>
      <a:lvl9pPr marL="3886200" indent="-228600" algn="l" rtl="0" fontAlgn="base">
        <a:spcBef>
          <a:spcPct val="20000"/>
        </a:spcBef>
        <a:spcAft>
          <a:spcPct val="0"/>
        </a:spcAft>
        <a:buChar char="»"/>
        <a:defRPr sz="1400">
          <a:solidFill>
            <a:srgbClr val="004FA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23" name="Rectangle 3"/>
          <p:cNvSpPr>
            <a:spLocks noGrp="1" noChangeArrowheads="1"/>
          </p:cNvSpPr>
          <p:nvPr>
            <p:ph type="body" idx="1"/>
          </p:nvPr>
        </p:nvSpPr>
        <p:spPr bwMode="auto">
          <a:xfrm>
            <a:off x="254000" y="704850"/>
            <a:ext cx="8672513" cy="541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24" name="Rectangle 4"/>
          <p:cNvSpPr>
            <a:spLocks noGrp="1" noChangeArrowheads="1"/>
          </p:cNvSpPr>
          <p:nvPr>
            <p:ph type="title"/>
          </p:nvPr>
        </p:nvSpPr>
        <p:spPr bwMode="auto">
          <a:xfrm>
            <a:off x="273050" y="180975"/>
            <a:ext cx="8624888" cy="350838"/>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lvl="0"/>
            <a:r>
              <a:rPr lang="de-DE" smtClean="0"/>
              <a:t>Mastertitelformat bearbeiten</a:t>
            </a:r>
          </a:p>
        </p:txBody>
      </p:sp>
      <p:sp>
        <p:nvSpPr>
          <p:cNvPr id="1105962" name="Rectangle 42"/>
          <p:cNvSpPr>
            <a:spLocks noGrp="1" noChangeArrowheads="1"/>
          </p:cNvSpPr>
          <p:nvPr>
            <p:ph type="sldNum" sz="quarter" idx="4"/>
          </p:nvPr>
        </p:nvSpPr>
        <p:spPr bwMode="auto">
          <a:xfrm>
            <a:off x="4525963" y="6450013"/>
            <a:ext cx="423862" cy="1476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r">
              <a:defRPr sz="900">
                <a:solidFill>
                  <a:srgbClr val="000000"/>
                </a:solidFill>
              </a:defRPr>
            </a:lvl1pPr>
          </a:lstStyle>
          <a:p>
            <a:fld id="{15FE33E9-56FC-4DCD-A9B7-1603C53C4E0E}" type="slidenum">
              <a:rPr lang="de-DE">
                <a:latin typeface="Arial" charset="0"/>
              </a:rPr>
              <a:pPr/>
              <a:t>‹#›</a:t>
            </a:fld>
            <a:endParaRPr lang="de-DE">
              <a:latin typeface="Arial" charset="0"/>
            </a:endParaRPr>
          </a:p>
        </p:txBody>
      </p:sp>
      <p:sp>
        <p:nvSpPr>
          <p:cNvPr id="1105963" name="Rectangle 43"/>
          <p:cNvSpPr>
            <a:spLocks noGrp="1" noChangeArrowheads="1"/>
          </p:cNvSpPr>
          <p:nvPr>
            <p:ph type="ftr" sz="quarter" idx="3"/>
          </p:nvPr>
        </p:nvSpPr>
        <p:spPr bwMode="auto">
          <a:xfrm>
            <a:off x="361950" y="6437313"/>
            <a:ext cx="3195638" cy="249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000000"/>
                </a:solidFill>
              </a:defRPr>
            </a:lvl1pPr>
          </a:lstStyle>
          <a:p>
            <a:r>
              <a:rPr lang="de-DE">
                <a:latin typeface="Arial" charset="0"/>
              </a:rPr>
              <a:t>Titel der Präsentation</a:t>
            </a:r>
          </a:p>
        </p:txBody>
      </p:sp>
      <p:sp>
        <p:nvSpPr>
          <p:cNvPr id="1105964" name="Rectangle 44"/>
          <p:cNvSpPr>
            <a:spLocks noGrp="1" noChangeArrowheads="1"/>
          </p:cNvSpPr>
          <p:nvPr>
            <p:ph type="dt" sz="half" idx="2"/>
          </p:nvPr>
        </p:nvSpPr>
        <p:spPr bwMode="auto">
          <a:xfrm>
            <a:off x="3640138" y="6450013"/>
            <a:ext cx="8747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rgbClr val="000000"/>
                </a:solidFill>
              </a:defRPr>
            </a:lvl1pPr>
          </a:lstStyle>
          <a:p>
            <a:fld id="{D9085E1D-9A03-42DA-890D-AA4F4E4782BE}" type="datetime1">
              <a:rPr lang="de-DE">
                <a:latin typeface="Arial" charset="0"/>
              </a:rPr>
              <a:pPr/>
              <a:t>09.05.2013</a:t>
            </a:fld>
            <a:endParaRPr lang="de-DE">
              <a:latin typeface="Arial" charset="0"/>
            </a:endParaRPr>
          </a:p>
        </p:txBody>
      </p:sp>
      <p:sp>
        <p:nvSpPr>
          <p:cNvPr id="1105968" name="Line 48"/>
          <p:cNvSpPr>
            <a:spLocks noChangeShapeType="1"/>
          </p:cNvSpPr>
          <p:nvPr userDrawn="1"/>
        </p:nvSpPr>
        <p:spPr bwMode="auto">
          <a:xfrm>
            <a:off x="373063" y="614363"/>
            <a:ext cx="8397875" cy="0"/>
          </a:xfrm>
          <a:prstGeom prst="line">
            <a:avLst/>
          </a:prstGeom>
          <a:noFill/>
          <a:ln w="3175">
            <a:solidFill>
              <a:srgbClr val="000000"/>
            </a:solidFill>
            <a:round/>
            <a:headEnd/>
            <a:tailEnd/>
          </a:ln>
          <a:effectLst/>
        </p:spPr>
        <p:txBody>
          <a:bodyPr wrap="none" anchor="ctr"/>
          <a:lstStyle/>
          <a:p>
            <a:pPr algn="ctr"/>
            <a:endParaRPr lang="de-DE" sz="2800">
              <a:solidFill>
                <a:srgbClr val="0071BC"/>
              </a:solidFill>
              <a:latin typeface="Arial" charset="0"/>
            </a:endParaRPr>
          </a:p>
        </p:txBody>
      </p:sp>
      <p:sp>
        <p:nvSpPr>
          <p:cNvPr id="1105969" name="Line 49"/>
          <p:cNvSpPr>
            <a:spLocks noChangeShapeType="1"/>
          </p:cNvSpPr>
          <p:nvPr userDrawn="1"/>
        </p:nvSpPr>
        <p:spPr bwMode="auto">
          <a:xfrm>
            <a:off x="373063" y="6380163"/>
            <a:ext cx="4549775" cy="0"/>
          </a:xfrm>
          <a:prstGeom prst="line">
            <a:avLst/>
          </a:prstGeom>
          <a:noFill/>
          <a:ln w="3175">
            <a:solidFill>
              <a:srgbClr val="000000"/>
            </a:solidFill>
            <a:round/>
            <a:headEnd/>
            <a:tailEnd/>
          </a:ln>
          <a:effectLst/>
        </p:spPr>
        <p:txBody>
          <a:bodyPr wrap="none" anchor="ctr"/>
          <a:lstStyle/>
          <a:p>
            <a:pPr algn="ctr"/>
            <a:endParaRPr lang="de-DE" sz="2800">
              <a:solidFill>
                <a:srgbClr val="0071BC"/>
              </a:solidFill>
              <a:latin typeface="Arial" charset="0"/>
            </a:endParaRPr>
          </a:p>
        </p:txBody>
      </p:sp>
      <p:pic>
        <p:nvPicPr>
          <p:cNvPr id="1105971" name="Picture 51" descr="logokomp_ppt"/>
          <p:cNvPicPr>
            <a:picLocks noChangeAspect="1" noChangeArrowheads="1"/>
          </p:cNvPicPr>
          <p:nvPr userDrawn="1"/>
        </p:nvPicPr>
        <p:blipFill>
          <a:blip r:embed="rId13" cstate="print"/>
          <a:srcRect/>
          <a:stretch>
            <a:fillRect/>
          </a:stretch>
        </p:blipFill>
        <p:spPr bwMode="auto">
          <a:xfrm>
            <a:off x="6419850" y="6243638"/>
            <a:ext cx="2547938" cy="496887"/>
          </a:xfrm>
          <a:prstGeom prst="rect">
            <a:avLst/>
          </a:prstGeom>
          <a:noFill/>
        </p:spPr>
      </p:pic>
    </p:spTree>
    <p:extLst>
      <p:ext uri="{BB962C8B-B14F-4D97-AF65-F5344CB8AC3E}">
        <p14:creationId xmlns:p14="http://schemas.microsoft.com/office/powerpoint/2010/main" val="275774558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hdr="0"/>
  <p:txStyles>
    <p:titleStyle>
      <a:lvl1pPr algn="l" rtl="0" fontAlgn="base">
        <a:spcBef>
          <a:spcPct val="0"/>
        </a:spcBef>
        <a:spcAft>
          <a:spcPct val="0"/>
        </a:spcAft>
        <a:defRPr sz="2300">
          <a:solidFill>
            <a:srgbClr val="00A65C"/>
          </a:solidFill>
          <a:latin typeface="+mj-lt"/>
          <a:ea typeface="+mj-ea"/>
          <a:cs typeface="+mj-cs"/>
        </a:defRPr>
      </a:lvl1pPr>
      <a:lvl2pPr algn="l" rtl="0" fontAlgn="base">
        <a:spcBef>
          <a:spcPct val="0"/>
        </a:spcBef>
        <a:spcAft>
          <a:spcPct val="0"/>
        </a:spcAft>
        <a:defRPr sz="2300">
          <a:solidFill>
            <a:srgbClr val="00A65C"/>
          </a:solidFill>
          <a:latin typeface="Arial" charset="0"/>
        </a:defRPr>
      </a:lvl2pPr>
      <a:lvl3pPr algn="l" rtl="0" fontAlgn="base">
        <a:spcBef>
          <a:spcPct val="0"/>
        </a:spcBef>
        <a:spcAft>
          <a:spcPct val="0"/>
        </a:spcAft>
        <a:defRPr sz="2300">
          <a:solidFill>
            <a:srgbClr val="00A65C"/>
          </a:solidFill>
          <a:latin typeface="Arial" charset="0"/>
        </a:defRPr>
      </a:lvl3pPr>
      <a:lvl4pPr algn="l" rtl="0" fontAlgn="base">
        <a:spcBef>
          <a:spcPct val="0"/>
        </a:spcBef>
        <a:spcAft>
          <a:spcPct val="0"/>
        </a:spcAft>
        <a:defRPr sz="2300">
          <a:solidFill>
            <a:srgbClr val="00A65C"/>
          </a:solidFill>
          <a:latin typeface="Arial" charset="0"/>
        </a:defRPr>
      </a:lvl4pPr>
      <a:lvl5pPr algn="l" rtl="0" fontAlgn="base">
        <a:spcBef>
          <a:spcPct val="0"/>
        </a:spcBef>
        <a:spcAft>
          <a:spcPct val="0"/>
        </a:spcAft>
        <a:defRPr sz="2300">
          <a:solidFill>
            <a:srgbClr val="00A65C"/>
          </a:solidFill>
          <a:latin typeface="Arial" charset="0"/>
        </a:defRPr>
      </a:lvl5pPr>
      <a:lvl6pPr marL="457200" algn="l" rtl="0" fontAlgn="base">
        <a:spcBef>
          <a:spcPct val="0"/>
        </a:spcBef>
        <a:spcAft>
          <a:spcPct val="0"/>
        </a:spcAft>
        <a:defRPr sz="2300">
          <a:solidFill>
            <a:srgbClr val="00A65C"/>
          </a:solidFill>
          <a:latin typeface="Arial" charset="0"/>
        </a:defRPr>
      </a:lvl6pPr>
      <a:lvl7pPr marL="914400" algn="l" rtl="0" fontAlgn="base">
        <a:spcBef>
          <a:spcPct val="0"/>
        </a:spcBef>
        <a:spcAft>
          <a:spcPct val="0"/>
        </a:spcAft>
        <a:defRPr sz="2300">
          <a:solidFill>
            <a:srgbClr val="00A65C"/>
          </a:solidFill>
          <a:latin typeface="Arial" charset="0"/>
        </a:defRPr>
      </a:lvl7pPr>
      <a:lvl8pPr marL="1371600" algn="l" rtl="0" fontAlgn="base">
        <a:spcBef>
          <a:spcPct val="0"/>
        </a:spcBef>
        <a:spcAft>
          <a:spcPct val="0"/>
        </a:spcAft>
        <a:defRPr sz="2300">
          <a:solidFill>
            <a:srgbClr val="00A65C"/>
          </a:solidFill>
          <a:latin typeface="Arial" charset="0"/>
        </a:defRPr>
      </a:lvl8pPr>
      <a:lvl9pPr marL="1828800" algn="l" rtl="0" fontAlgn="base">
        <a:spcBef>
          <a:spcPct val="0"/>
        </a:spcBef>
        <a:spcAft>
          <a:spcPct val="0"/>
        </a:spcAft>
        <a:defRPr sz="2300">
          <a:solidFill>
            <a:srgbClr val="00A65C"/>
          </a:solidFill>
          <a:latin typeface="Arial" charset="0"/>
        </a:defRPr>
      </a:lvl9pPr>
    </p:titleStyle>
    <p:bodyStyle>
      <a:lvl1pPr marL="342900" indent="-342900" algn="l" rtl="0" fontAlgn="base">
        <a:spcBef>
          <a:spcPct val="20000"/>
        </a:spcBef>
        <a:spcAft>
          <a:spcPct val="0"/>
        </a:spcAft>
        <a:buChar char="•"/>
        <a:defRPr sz="2000">
          <a:solidFill>
            <a:srgbClr val="004FA3"/>
          </a:solidFill>
          <a:latin typeface="+mn-lt"/>
          <a:ea typeface="+mn-ea"/>
          <a:cs typeface="+mn-cs"/>
        </a:defRPr>
      </a:lvl1pPr>
      <a:lvl2pPr marL="742950" indent="-285750" algn="l" rtl="0" fontAlgn="base">
        <a:spcBef>
          <a:spcPct val="20000"/>
        </a:spcBef>
        <a:spcAft>
          <a:spcPct val="0"/>
        </a:spcAft>
        <a:buChar char="–"/>
        <a:defRPr i="1">
          <a:solidFill>
            <a:srgbClr val="004FA3"/>
          </a:solidFill>
          <a:latin typeface="+mn-lt"/>
        </a:defRPr>
      </a:lvl2pPr>
      <a:lvl3pPr marL="1143000" indent="-228600" algn="l" rtl="0" fontAlgn="base">
        <a:spcBef>
          <a:spcPct val="20000"/>
        </a:spcBef>
        <a:spcAft>
          <a:spcPct val="0"/>
        </a:spcAft>
        <a:buChar char="•"/>
        <a:defRPr sz="1600">
          <a:solidFill>
            <a:srgbClr val="004FA3"/>
          </a:solidFill>
          <a:latin typeface="+mn-lt"/>
        </a:defRPr>
      </a:lvl3pPr>
      <a:lvl4pPr marL="1600200" indent="-228600" algn="l" rtl="0" fontAlgn="base">
        <a:spcBef>
          <a:spcPct val="20000"/>
        </a:spcBef>
        <a:spcAft>
          <a:spcPct val="0"/>
        </a:spcAft>
        <a:buChar char="–"/>
        <a:defRPr sz="1600">
          <a:solidFill>
            <a:srgbClr val="004FA3"/>
          </a:solidFill>
          <a:latin typeface="+mn-lt"/>
        </a:defRPr>
      </a:lvl4pPr>
      <a:lvl5pPr marL="2057400" indent="-228600" algn="l" rtl="0" fontAlgn="base">
        <a:spcBef>
          <a:spcPct val="20000"/>
        </a:spcBef>
        <a:spcAft>
          <a:spcPct val="0"/>
        </a:spcAft>
        <a:buChar char="»"/>
        <a:defRPr sz="1400">
          <a:solidFill>
            <a:srgbClr val="95B6DF"/>
          </a:solidFill>
          <a:latin typeface="+mn-lt"/>
        </a:defRPr>
      </a:lvl5pPr>
      <a:lvl6pPr marL="2514600" indent="-228600" algn="l" rtl="0" fontAlgn="base">
        <a:spcBef>
          <a:spcPct val="20000"/>
        </a:spcBef>
        <a:spcAft>
          <a:spcPct val="0"/>
        </a:spcAft>
        <a:buChar char="»"/>
        <a:defRPr sz="1400">
          <a:solidFill>
            <a:srgbClr val="95B6DF"/>
          </a:solidFill>
          <a:latin typeface="+mn-lt"/>
        </a:defRPr>
      </a:lvl6pPr>
      <a:lvl7pPr marL="2971800" indent="-228600" algn="l" rtl="0" fontAlgn="base">
        <a:spcBef>
          <a:spcPct val="20000"/>
        </a:spcBef>
        <a:spcAft>
          <a:spcPct val="0"/>
        </a:spcAft>
        <a:buChar char="»"/>
        <a:defRPr sz="1400">
          <a:solidFill>
            <a:srgbClr val="95B6DF"/>
          </a:solidFill>
          <a:latin typeface="+mn-lt"/>
        </a:defRPr>
      </a:lvl7pPr>
      <a:lvl8pPr marL="3429000" indent="-228600" algn="l" rtl="0" fontAlgn="base">
        <a:spcBef>
          <a:spcPct val="20000"/>
        </a:spcBef>
        <a:spcAft>
          <a:spcPct val="0"/>
        </a:spcAft>
        <a:buChar char="»"/>
        <a:defRPr sz="1400">
          <a:solidFill>
            <a:srgbClr val="95B6DF"/>
          </a:solidFill>
          <a:latin typeface="+mn-lt"/>
        </a:defRPr>
      </a:lvl8pPr>
      <a:lvl9pPr marL="3886200" indent="-228600" algn="l" rtl="0" fontAlgn="base">
        <a:spcBef>
          <a:spcPct val="20000"/>
        </a:spcBef>
        <a:spcAft>
          <a:spcPct val="0"/>
        </a:spcAft>
        <a:buChar char="»"/>
        <a:defRPr sz="1400">
          <a:solidFill>
            <a:srgbClr val="95B6D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051" name="Rectangle 99"/>
          <p:cNvSpPr>
            <a:spLocks noGrp="1" noChangeArrowheads="1"/>
          </p:cNvSpPr>
          <p:nvPr>
            <p:ph type="ctrTitle"/>
          </p:nvPr>
        </p:nvSpPr>
        <p:spPr>
          <a:xfrm>
            <a:off x="339030" y="1783849"/>
            <a:ext cx="8553450" cy="1200329"/>
          </a:xfrm>
        </p:spPr>
        <p:txBody>
          <a:bodyPr/>
          <a:lstStyle/>
          <a:p>
            <a:r>
              <a:rPr lang="de-DE" sz="3600" dirty="0" err="1" smtClean="0"/>
              <a:t>Antifungal</a:t>
            </a:r>
            <a:r>
              <a:rPr lang="de-DE" sz="3600" dirty="0" smtClean="0"/>
              <a:t> </a:t>
            </a:r>
            <a:r>
              <a:rPr lang="de-DE" sz="3600" dirty="0" err="1" smtClean="0"/>
              <a:t>Dosing</a:t>
            </a:r>
            <a:r>
              <a:rPr lang="de-DE" sz="3600" dirty="0" smtClean="0"/>
              <a:t> </a:t>
            </a:r>
            <a:r>
              <a:rPr lang="de-DE" sz="3600" dirty="0" err="1" smtClean="0"/>
              <a:t>and</a:t>
            </a:r>
            <a:r>
              <a:rPr lang="de-DE" sz="3600" dirty="0" smtClean="0"/>
              <a:t> </a:t>
            </a:r>
            <a:r>
              <a:rPr lang="de-DE" sz="3600" dirty="0" err="1" smtClean="0"/>
              <a:t>Therapeutic</a:t>
            </a:r>
            <a:r>
              <a:rPr lang="de-DE" sz="3600" dirty="0" smtClean="0"/>
              <a:t> Drug Monitoring</a:t>
            </a:r>
            <a:endParaRPr lang="de-DE" sz="3600" dirty="0"/>
          </a:p>
        </p:txBody>
      </p:sp>
      <p:sp>
        <p:nvSpPr>
          <p:cNvPr id="5" name="Rectangle 3"/>
          <p:cNvSpPr>
            <a:spLocks noGrp="1" noChangeArrowheads="1"/>
          </p:cNvSpPr>
          <p:nvPr>
            <p:ph type="subTitle" idx="1"/>
          </p:nvPr>
        </p:nvSpPr>
        <p:spPr>
          <a:xfrm>
            <a:off x="1371600" y="3886200"/>
            <a:ext cx="6400800" cy="1752600"/>
          </a:xfrm>
        </p:spPr>
        <p:txBody>
          <a:bodyPr/>
          <a:lstStyle/>
          <a:p>
            <a:r>
              <a:rPr lang="en-GB" sz="2400" dirty="0">
                <a:latin typeface="Arial" charset="0"/>
              </a:rPr>
              <a:t>Andrew J. </a:t>
            </a:r>
            <a:r>
              <a:rPr lang="en-GB" sz="2400" dirty="0" err="1">
                <a:latin typeface="Arial" charset="0"/>
              </a:rPr>
              <a:t>Ullmann</a:t>
            </a:r>
            <a:r>
              <a:rPr lang="en-GB" sz="2400" dirty="0">
                <a:latin typeface="Arial" charset="0"/>
              </a:rPr>
              <a:t>, MD, FIDSA</a:t>
            </a:r>
          </a:p>
          <a:p>
            <a:r>
              <a:rPr lang="en-GB" sz="2000" b="0" dirty="0">
                <a:latin typeface="Arial" charset="0"/>
              </a:rPr>
              <a:t>Julius-</a:t>
            </a:r>
            <a:r>
              <a:rPr lang="en-GB" sz="2000" b="0" dirty="0" err="1">
                <a:latin typeface="Arial" charset="0"/>
              </a:rPr>
              <a:t>Maximilians</a:t>
            </a:r>
            <a:r>
              <a:rPr lang="en-GB" sz="2000" b="0" dirty="0">
                <a:latin typeface="Arial" charset="0"/>
              </a:rPr>
              <a:t>-</a:t>
            </a:r>
            <a:r>
              <a:rPr lang="en-GB" sz="2000" b="0" dirty="0" err="1">
                <a:latin typeface="Arial" charset="0"/>
              </a:rPr>
              <a:t>Universität</a:t>
            </a:r>
            <a:endParaRPr lang="en-GB" sz="2000" b="0" dirty="0">
              <a:latin typeface="Arial" charset="0"/>
            </a:endParaRPr>
          </a:p>
          <a:p>
            <a:r>
              <a:rPr lang="en-GB" sz="2000" b="0" dirty="0">
                <a:latin typeface="Arial" charset="0"/>
              </a:rPr>
              <a:t>Department of Internal Medicine II</a:t>
            </a:r>
          </a:p>
          <a:p>
            <a:r>
              <a:rPr lang="en-GB" sz="2000" b="0" dirty="0">
                <a:latin typeface="Arial" charset="0"/>
              </a:rPr>
              <a:t>Division of Infectious Diseases</a:t>
            </a:r>
          </a:p>
          <a:p>
            <a:r>
              <a:rPr lang="en-GB" sz="2000" b="0" dirty="0" err="1">
                <a:latin typeface="Arial" charset="0"/>
              </a:rPr>
              <a:t>Würzburg</a:t>
            </a:r>
            <a:r>
              <a:rPr lang="en-GB" sz="2000" b="0" dirty="0">
                <a:latin typeface="Arial" charset="0"/>
              </a:rPr>
              <a:t>, Germany</a:t>
            </a:r>
          </a:p>
          <a:p>
            <a:pPr algn="l" eaLnBrk="1" hangingPunct="1"/>
            <a:endParaRPr lang="de-DE" sz="1600" dirty="0" smtClean="0"/>
          </a:p>
          <a:p>
            <a:pPr algn="l" eaLnBrk="1" hangingPunct="1"/>
            <a:r>
              <a:rPr lang="de-DE" sz="1600" dirty="0" err="1" smtClean="0"/>
              <a:t>andrew.ullmann@uni-wuerzburg.de</a:t>
            </a:r>
            <a:endParaRPr lang="de-DE" sz="1600" dirty="0" smtClean="0"/>
          </a:p>
        </p:txBody>
      </p:sp>
      <p:sp>
        <p:nvSpPr>
          <p:cNvPr id="6" name="Rechteck 5"/>
          <p:cNvSpPr/>
          <p:nvPr/>
        </p:nvSpPr>
        <p:spPr bwMode="auto">
          <a:xfrm>
            <a:off x="292100" y="876300"/>
            <a:ext cx="2247900" cy="279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2800" smtClean="0">
              <a:solidFill>
                <a:srgbClr val="0071BC"/>
              </a:solidFill>
              <a:latin typeface="Arial" charset="0"/>
            </a:endParaRPr>
          </a:p>
        </p:txBody>
      </p:sp>
    </p:spTree>
    <p:extLst>
      <p:ext uri="{BB962C8B-B14F-4D97-AF65-F5344CB8AC3E}">
        <p14:creationId xmlns:p14="http://schemas.microsoft.com/office/powerpoint/2010/main" val="31387127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273050" y="180975"/>
            <a:ext cx="8624888" cy="369332"/>
          </a:xfrm>
        </p:spPr>
        <p:txBody>
          <a:bodyPr/>
          <a:lstStyle/>
          <a:p>
            <a:r>
              <a:rPr lang="en-GB" sz="2400" b="1" dirty="0"/>
              <a:t>Voriconazole</a:t>
            </a:r>
            <a:endParaRPr lang="en-GB" sz="3200" b="1" dirty="0"/>
          </a:p>
        </p:txBody>
      </p:sp>
      <p:sp>
        <p:nvSpPr>
          <p:cNvPr id="1404931" name="Rectangle 3"/>
          <p:cNvSpPr>
            <a:spLocks noGrp="1" noChangeArrowheads="1"/>
          </p:cNvSpPr>
          <p:nvPr>
            <p:ph type="body" idx="1"/>
          </p:nvPr>
        </p:nvSpPr>
        <p:spPr/>
        <p:txBody>
          <a:bodyPr/>
          <a:lstStyle/>
          <a:p>
            <a:pPr>
              <a:lnSpc>
                <a:spcPct val="140000"/>
              </a:lnSpc>
              <a:spcAft>
                <a:spcPct val="30000"/>
              </a:spcAft>
            </a:pPr>
            <a:r>
              <a:rPr lang="en-GB" sz="2600" dirty="0" smtClean="0"/>
              <a:t>Two formulations: oral and iv</a:t>
            </a:r>
          </a:p>
          <a:p>
            <a:pPr>
              <a:lnSpc>
                <a:spcPct val="140000"/>
              </a:lnSpc>
              <a:spcAft>
                <a:spcPct val="30000"/>
              </a:spcAft>
            </a:pPr>
            <a:r>
              <a:rPr lang="en-GB" sz="2600" dirty="0" smtClean="0"/>
              <a:t>Oral </a:t>
            </a:r>
            <a:r>
              <a:rPr lang="en-GB" sz="2600" dirty="0"/>
              <a:t>bioavailability of 96%</a:t>
            </a:r>
          </a:p>
          <a:p>
            <a:pPr>
              <a:lnSpc>
                <a:spcPct val="140000"/>
              </a:lnSpc>
              <a:spcAft>
                <a:spcPct val="30000"/>
              </a:spcAft>
            </a:pPr>
            <a:r>
              <a:rPr lang="en-GB" sz="2600" dirty="0"/>
              <a:t>Volume of distribution of 4.6 L/kg</a:t>
            </a:r>
          </a:p>
          <a:p>
            <a:pPr>
              <a:lnSpc>
                <a:spcPct val="140000"/>
              </a:lnSpc>
              <a:spcAft>
                <a:spcPct val="30000"/>
              </a:spcAft>
            </a:pPr>
            <a:r>
              <a:rPr lang="en-GB" sz="2600" dirty="0"/>
              <a:t>Plasma protein binding 58%</a:t>
            </a:r>
          </a:p>
        </p:txBody>
      </p:sp>
    </p:spTree>
    <p:extLst>
      <p:ext uri="{BB962C8B-B14F-4D97-AF65-F5344CB8AC3E}">
        <p14:creationId xmlns:p14="http://schemas.microsoft.com/office/powerpoint/2010/main" val="16154201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1026"/>
          <p:cNvSpPr>
            <a:spLocks noGrp="1" noChangeArrowheads="1"/>
          </p:cNvSpPr>
          <p:nvPr>
            <p:ph type="title"/>
          </p:nvPr>
        </p:nvSpPr>
        <p:spPr>
          <a:xfrm>
            <a:off x="273050" y="242064"/>
            <a:ext cx="8624888" cy="738664"/>
          </a:xfrm>
        </p:spPr>
        <p:txBody>
          <a:bodyPr/>
          <a:lstStyle/>
          <a:p>
            <a:r>
              <a:rPr lang="en-GB" sz="2400" b="1" dirty="0"/>
              <a:t>Voriconazole</a:t>
            </a:r>
            <a:r>
              <a:rPr lang="en-GB" sz="2400" dirty="0"/>
              <a:t> </a:t>
            </a:r>
            <a:br>
              <a:rPr lang="en-GB" sz="2400" dirty="0"/>
            </a:br>
            <a:r>
              <a:rPr lang="en-GB" sz="2400" dirty="0">
                <a:solidFill>
                  <a:srgbClr val="0000FF"/>
                </a:solidFill>
              </a:rPr>
              <a:t>Factors Influencing Pharmacokinetic Variability</a:t>
            </a:r>
          </a:p>
        </p:txBody>
      </p:sp>
      <p:sp>
        <p:nvSpPr>
          <p:cNvPr id="1417219" name="Rectangle 1027"/>
          <p:cNvSpPr>
            <a:spLocks noGrp="1" noChangeArrowheads="1"/>
          </p:cNvSpPr>
          <p:nvPr>
            <p:ph type="body" idx="1"/>
          </p:nvPr>
        </p:nvSpPr>
        <p:spPr>
          <a:xfrm>
            <a:off x="254000" y="1628800"/>
            <a:ext cx="8672513" cy="4495775"/>
          </a:xfrm>
        </p:spPr>
        <p:txBody>
          <a:bodyPr/>
          <a:lstStyle/>
          <a:p>
            <a:r>
              <a:rPr lang="en-GB" sz="2400" dirty="0"/>
              <a:t>CYP2C19 genotype</a:t>
            </a:r>
          </a:p>
          <a:p>
            <a:r>
              <a:rPr lang="en-GB" sz="2400" dirty="0"/>
              <a:t>Race</a:t>
            </a:r>
          </a:p>
          <a:p>
            <a:r>
              <a:rPr lang="en-GB" sz="2400" dirty="0"/>
              <a:t>Gender and age in adults</a:t>
            </a:r>
          </a:p>
          <a:p>
            <a:r>
              <a:rPr lang="en-GB" sz="2400" dirty="0"/>
              <a:t>Children (2 - &lt; 12 years)</a:t>
            </a:r>
          </a:p>
          <a:p>
            <a:r>
              <a:rPr lang="en-GB" sz="2400" dirty="0"/>
              <a:t>Body weight</a:t>
            </a:r>
          </a:p>
          <a:p>
            <a:r>
              <a:rPr lang="en-GB" sz="2400" dirty="0"/>
              <a:t>Hepatic impairment</a:t>
            </a:r>
          </a:p>
          <a:p>
            <a:r>
              <a:rPr lang="en-GB" sz="2400" dirty="0"/>
              <a:t>Renal impairment</a:t>
            </a:r>
          </a:p>
          <a:p>
            <a:r>
              <a:rPr lang="en-GB" sz="2400" dirty="0"/>
              <a:t>Concomitant medications</a:t>
            </a:r>
          </a:p>
          <a:p>
            <a:endParaRPr lang="en-GB" sz="2400" dirty="0"/>
          </a:p>
        </p:txBody>
      </p:sp>
    </p:spTree>
    <p:extLst>
      <p:ext uri="{BB962C8B-B14F-4D97-AF65-F5344CB8AC3E}">
        <p14:creationId xmlns:p14="http://schemas.microsoft.com/office/powerpoint/2010/main" val="24841439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870950" cy="646331"/>
          </a:xfrm>
          <a:solidFill>
            <a:srgbClr val="FFFFFF"/>
          </a:solidFill>
        </p:spPr>
        <p:txBody>
          <a:bodyPr/>
          <a:lstStyle/>
          <a:p>
            <a:r>
              <a:rPr lang="en-US" sz="2100" b="1" smtClean="0"/>
              <a:t>Incidence of treatment failure and visual or auditory</a:t>
            </a:r>
            <a:br>
              <a:rPr lang="en-US" sz="2100" b="1" smtClean="0"/>
            </a:br>
            <a:r>
              <a:rPr lang="en-US" sz="2100" b="1" smtClean="0"/>
              <a:t>hallucinations below and above voriconazole concentration limits</a:t>
            </a:r>
            <a:endParaRPr lang="en-US" sz="2100" b="1"/>
          </a:p>
        </p:txBody>
      </p:sp>
      <p:pic>
        <p:nvPicPr>
          <p:cNvPr id="4" name="Inhaltsplatzhalter 3"/>
          <p:cNvPicPr>
            <a:picLocks noGrp="1" noChangeAspect="1"/>
          </p:cNvPicPr>
          <p:nvPr>
            <p:ph idx="1"/>
          </p:nvPr>
        </p:nvPicPr>
        <p:blipFill>
          <a:blip r:embed="rId3"/>
          <a:srcRect l="-746" r="-746"/>
          <a:stretch>
            <a:fillRect/>
          </a:stretch>
        </p:blipFill>
        <p:spPr>
          <a:xfrm>
            <a:off x="323528" y="1198301"/>
            <a:ext cx="7882905" cy="4926274"/>
          </a:xfrm>
        </p:spPr>
      </p:pic>
      <p:sp>
        <p:nvSpPr>
          <p:cNvPr id="6" name="Textfeld 5"/>
          <p:cNvSpPr txBox="1"/>
          <p:nvPr/>
        </p:nvSpPr>
        <p:spPr>
          <a:xfrm rot="5400000">
            <a:off x="-1517685" y="5063316"/>
            <a:ext cx="3312368" cy="276999"/>
          </a:xfrm>
          <a:prstGeom prst="rect">
            <a:avLst/>
          </a:prstGeom>
          <a:noFill/>
        </p:spPr>
        <p:txBody>
          <a:bodyPr wrap="square" rtlCol="0">
            <a:spAutoFit/>
          </a:bodyPr>
          <a:lstStyle/>
          <a:p>
            <a:pPr algn="r"/>
            <a:r>
              <a:rPr lang="en-US" sz="1200" smtClean="0">
                <a:solidFill>
                  <a:srgbClr val="7F7F7F"/>
                </a:solidFill>
              </a:rPr>
              <a:t>Dolton et al. AAC 2012</a:t>
            </a:r>
            <a:endParaRPr lang="en-US" sz="1200">
              <a:solidFill>
                <a:srgbClr val="7F7F7F"/>
              </a:solidFill>
            </a:endParaRPr>
          </a:p>
        </p:txBody>
      </p:sp>
      <p:sp>
        <p:nvSpPr>
          <p:cNvPr id="3" name="Textfeld 2"/>
          <p:cNvSpPr txBox="1"/>
          <p:nvPr/>
        </p:nvSpPr>
        <p:spPr>
          <a:xfrm>
            <a:off x="539552" y="6093296"/>
            <a:ext cx="3528392" cy="646331"/>
          </a:xfrm>
          <a:prstGeom prst="rect">
            <a:avLst/>
          </a:prstGeom>
          <a:noFill/>
        </p:spPr>
        <p:txBody>
          <a:bodyPr wrap="square" rtlCol="0">
            <a:spAutoFit/>
          </a:bodyPr>
          <a:lstStyle/>
          <a:p>
            <a:r>
              <a:rPr lang="en-US" smtClean="0"/>
              <a:t>Retrospective multicenter study: </a:t>
            </a:r>
          </a:p>
          <a:p>
            <a:r>
              <a:rPr lang="en-US" smtClean="0"/>
              <a:t>N=201, 783 samples</a:t>
            </a:r>
            <a:endParaRPr lang="en-US"/>
          </a:p>
        </p:txBody>
      </p:sp>
    </p:spTree>
    <p:extLst>
      <p:ext uri="{BB962C8B-B14F-4D97-AF65-F5344CB8AC3E}">
        <p14:creationId xmlns:p14="http://schemas.microsoft.com/office/powerpoint/2010/main" val="394686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646331"/>
          </a:xfrm>
          <a:solidFill>
            <a:srgbClr val="FFFFFF"/>
          </a:solidFill>
        </p:spPr>
        <p:txBody>
          <a:bodyPr/>
          <a:lstStyle/>
          <a:p>
            <a:r>
              <a:rPr lang="en-US" sz="2100" b="1" smtClean="0"/>
              <a:t>Comparison of recommended lower and upper target</a:t>
            </a:r>
            <a:br>
              <a:rPr lang="en-US" sz="2100" b="1" smtClean="0"/>
            </a:br>
            <a:r>
              <a:rPr lang="en-US" sz="2100" b="1" smtClean="0"/>
              <a:t>voriconazole concentration limits from voriconazole TDM studies</a:t>
            </a:r>
            <a:endParaRPr lang="en-US" sz="2100" b="1"/>
          </a:p>
        </p:txBody>
      </p:sp>
      <p:pic>
        <p:nvPicPr>
          <p:cNvPr id="4" name="Inhaltsplatzhalter 3"/>
          <p:cNvPicPr>
            <a:picLocks noGrp="1" noChangeAspect="1"/>
          </p:cNvPicPr>
          <p:nvPr>
            <p:ph idx="1"/>
          </p:nvPr>
        </p:nvPicPr>
        <p:blipFill>
          <a:blip r:embed="rId2"/>
          <a:srcRect l="-11430" r="-11430"/>
          <a:stretch>
            <a:fillRect/>
          </a:stretch>
        </p:blipFill>
        <p:spPr>
          <a:xfrm>
            <a:off x="251520" y="889595"/>
            <a:ext cx="8672513" cy="5419725"/>
          </a:xfrm>
        </p:spPr>
      </p:pic>
      <p:sp>
        <p:nvSpPr>
          <p:cNvPr id="5" name="Textfeld 4"/>
          <p:cNvSpPr txBox="1"/>
          <p:nvPr/>
        </p:nvSpPr>
        <p:spPr>
          <a:xfrm rot="5400000">
            <a:off x="-1517685" y="5063316"/>
            <a:ext cx="3312368" cy="276999"/>
          </a:xfrm>
          <a:prstGeom prst="rect">
            <a:avLst/>
          </a:prstGeom>
          <a:noFill/>
        </p:spPr>
        <p:txBody>
          <a:bodyPr wrap="square" rtlCol="0">
            <a:spAutoFit/>
          </a:bodyPr>
          <a:lstStyle/>
          <a:p>
            <a:pPr algn="r"/>
            <a:r>
              <a:rPr lang="en-US" sz="1200" smtClean="0">
                <a:solidFill>
                  <a:srgbClr val="7F7F7F"/>
                </a:solidFill>
              </a:rPr>
              <a:t>Dolton et al. AAC 2012</a:t>
            </a:r>
            <a:endParaRPr lang="en-US" sz="1200">
              <a:solidFill>
                <a:srgbClr val="7F7F7F"/>
              </a:solidFill>
            </a:endParaRPr>
          </a:p>
        </p:txBody>
      </p:sp>
    </p:spTree>
    <p:extLst>
      <p:ext uri="{BB962C8B-B14F-4D97-AF65-F5344CB8AC3E}">
        <p14:creationId xmlns:p14="http://schemas.microsoft.com/office/powerpoint/2010/main" val="150904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646331"/>
          </a:xfrm>
          <a:solidFill>
            <a:srgbClr val="FFFFFF"/>
          </a:solidFill>
        </p:spPr>
        <p:txBody>
          <a:bodyPr/>
          <a:lstStyle/>
          <a:p>
            <a:r>
              <a:rPr lang="en-US" sz="2100" b="1" smtClean="0"/>
              <a:t>Factors associated with a significant change in voriconazole</a:t>
            </a:r>
            <a:br>
              <a:rPr lang="en-US" sz="2100" b="1" smtClean="0"/>
            </a:br>
            <a:r>
              <a:rPr lang="en-US" sz="2100" b="1" smtClean="0"/>
              <a:t>concentration identified from multiple linear regression analysis</a:t>
            </a:r>
            <a:endParaRPr lang="en-US" sz="2100" b="1"/>
          </a:p>
        </p:txBody>
      </p:sp>
      <p:pic>
        <p:nvPicPr>
          <p:cNvPr id="4" name="Inhaltsplatzhalter 3"/>
          <p:cNvPicPr>
            <a:picLocks noGrp="1" noChangeAspect="1"/>
          </p:cNvPicPr>
          <p:nvPr>
            <p:ph idx="1"/>
          </p:nvPr>
        </p:nvPicPr>
        <p:blipFill>
          <a:blip r:embed="rId3"/>
          <a:srcRect l="-21355" r="-21355"/>
          <a:stretch>
            <a:fillRect/>
          </a:stretch>
        </p:blipFill>
        <p:spPr>
          <a:xfrm>
            <a:off x="254000" y="961603"/>
            <a:ext cx="8672513" cy="5419725"/>
          </a:xfrm>
        </p:spPr>
      </p:pic>
      <p:sp>
        <p:nvSpPr>
          <p:cNvPr id="5" name="Textfeld 4"/>
          <p:cNvSpPr txBox="1"/>
          <p:nvPr/>
        </p:nvSpPr>
        <p:spPr>
          <a:xfrm rot="5400000">
            <a:off x="-1517685" y="5063316"/>
            <a:ext cx="3312368" cy="276999"/>
          </a:xfrm>
          <a:prstGeom prst="rect">
            <a:avLst/>
          </a:prstGeom>
          <a:noFill/>
        </p:spPr>
        <p:txBody>
          <a:bodyPr wrap="square" rtlCol="0">
            <a:spAutoFit/>
          </a:bodyPr>
          <a:lstStyle/>
          <a:p>
            <a:pPr algn="r"/>
            <a:r>
              <a:rPr lang="en-US" sz="1200" smtClean="0">
                <a:solidFill>
                  <a:srgbClr val="7F7F7F"/>
                </a:solidFill>
              </a:rPr>
              <a:t>Dolton et al. AAC 2012</a:t>
            </a:r>
            <a:endParaRPr lang="en-US" sz="1200">
              <a:solidFill>
                <a:srgbClr val="7F7F7F"/>
              </a:solidFill>
            </a:endParaRPr>
          </a:p>
        </p:txBody>
      </p:sp>
    </p:spTree>
    <p:extLst>
      <p:ext uri="{BB962C8B-B14F-4D97-AF65-F5344CB8AC3E}">
        <p14:creationId xmlns:p14="http://schemas.microsoft.com/office/powerpoint/2010/main" val="89582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707886"/>
          </a:xfrm>
          <a:solidFill>
            <a:schemeClr val="bg1"/>
          </a:solidFill>
        </p:spPr>
        <p:txBody>
          <a:bodyPr/>
          <a:lstStyle/>
          <a:p>
            <a:r>
              <a:rPr lang="en-US" b="1" smtClean="0"/>
              <a:t>Voriconazole Concentrations after Allogeneic Hematopoietic Stem Cell Transplantation</a:t>
            </a:r>
            <a:endParaRPr lang="en-US" b="1"/>
          </a:p>
        </p:txBody>
      </p:sp>
      <p:pic>
        <p:nvPicPr>
          <p:cNvPr id="4" name="Inhaltsplatzhalter 3"/>
          <p:cNvPicPr>
            <a:picLocks noGrp="1" noChangeAspect="1"/>
          </p:cNvPicPr>
          <p:nvPr>
            <p:ph idx="1"/>
          </p:nvPr>
        </p:nvPicPr>
        <p:blipFill>
          <a:blip r:embed="rId2"/>
          <a:srcRect l="-4150" r="-4150"/>
          <a:stretch>
            <a:fillRect/>
          </a:stretch>
        </p:blipFill>
        <p:spPr>
          <a:xfrm>
            <a:off x="254000" y="908720"/>
            <a:ext cx="8672513" cy="5419725"/>
          </a:xfrm>
        </p:spPr>
      </p:pic>
      <p:sp>
        <p:nvSpPr>
          <p:cNvPr id="5" name="Textfeld 4"/>
          <p:cNvSpPr txBox="1"/>
          <p:nvPr/>
        </p:nvSpPr>
        <p:spPr>
          <a:xfrm rot="5400000">
            <a:off x="-1382341" y="5171328"/>
            <a:ext cx="3096344" cy="276999"/>
          </a:xfrm>
          <a:prstGeom prst="rect">
            <a:avLst/>
          </a:prstGeom>
          <a:noFill/>
        </p:spPr>
        <p:txBody>
          <a:bodyPr wrap="square" rtlCol="0">
            <a:spAutoFit/>
          </a:bodyPr>
          <a:lstStyle/>
          <a:p>
            <a:pPr algn="r"/>
            <a:r>
              <a:rPr lang="en-US" sz="1200" smtClean="0">
                <a:solidFill>
                  <a:srgbClr val="7F7F7F"/>
                </a:solidFill>
              </a:rPr>
              <a:t>Trifilioet al AAC 2009</a:t>
            </a:r>
            <a:endParaRPr lang="en-US" sz="1200">
              <a:solidFill>
                <a:srgbClr val="7F7F7F"/>
              </a:solidFill>
            </a:endParaRPr>
          </a:p>
        </p:txBody>
      </p:sp>
    </p:spTree>
    <p:extLst>
      <p:ext uri="{BB962C8B-B14F-4D97-AF65-F5344CB8AC3E}">
        <p14:creationId xmlns:p14="http://schemas.microsoft.com/office/powerpoint/2010/main" val="107121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707886"/>
          </a:xfrm>
          <a:solidFill>
            <a:schemeClr val="bg1"/>
          </a:solidFill>
        </p:spPr>
        <p:txBody>
          <a:bodyPr/>
          <a:lstStyle/>
          <a:p>
            <a:r>
              <a:rPr lang="en-US" b="1" smtClean="0"/>
              <a:t>Voriconazole Concentrations after Allogeneic Hematopoietic Stem Cell Transplantation</a:t>
            </a:r>
            <a:endParaRPr lang="en-US" b="1"/>
          </a:p>
        </p:txBody>
      </p:sp>
      <p:pic>
        <p:nvPicPr>
          <p:cNvPr id="5" name="Inhaltsplatzhalter 4"/>
          <p:cNvPicPr>
            <a:picLocks noGrp="1" noChangeAspect="1"/>
          </p:cNvPicPr>
          <p:nvPr>
            <p:ph idx="1"/>
          </p:nvPr>
        </p:nvPicPr>
        <p:blipFill>
          <a:blip r:embed="rId3"/>
          <a:srcRect l="-4674" r="-4674"/>
          <a:stretch>
            <a:fillRect/>
          </a:stretch>
        </p:blipFill>
        <p:spPr>
          <a:xfrm>
            <a:off x="323528" y="1052736"/>
            <a:ext cx="7882905" cy="4926274"/>
          </a:xfrm>
        </p:spPr>
      </p:pic>
      <p:sp>
        <p:nvSpPr>
          <p:cNvPr id="8" name="Rechteck 7"/>
          <p:cNvSpPr/>
          <p:nvPr/>
        </p:nvSpPr>
        <p:spPr>
          <a:xfrm>
            <a:off x="323528" y="5962054"/>
            <a:ext cx="6048672" cy="923330"/>
          </a:xfrm>
          <a:prstGeom prst="rect">
            <a:avLst/>
          </a:prstGeom>
        </p:spPr>
        <p:txBody>
          <a:bodyPr wrap="square">
            <a:spAutoFit/>
          </a:bodyPr>
          <a:lstStyle/>
          <a:p>
            <a:r>
              <a:rPr lang="en-US" dirty="0" smtClean="0"/>
              <a:t>There is a lack of correlation if the initial level is &lt;2 µg/ml and significant correlation if the initial level is &gt;2 µg/ml.</a:t>
            </a:r>
          </a:p>
          <a:p>
            <a:r>
              <a:rPr lang="en-US" dirty="0" smtClean="0"/>
              <a:t>N=64, pair samples</a:t>
            </a:r>
            <a:endParaRPr lang="en-US" dirty="0"/>
          </a:p>
        </p:txBody>
      </p:sp>
      <p:sp>
        <p:nvSpPr>
          <p:cNvPr id="9" name="Textfeld 8"/>
          <p:cNvSpPr txBox="1"/>
          <p:nvPr/>
        </p:nvSpPr>
        <p:spPr>
          <a:xfrm rot="5400000">
            <a:off x="-1382341" y="5171328"/>
            <a:ext cx="3096344" cy="276999"/>
          </a:xfrm>
          <a:prstGeom prst="rect">
            <a:avLst/>
          </a:prstGeom>
          <a:noFill/>
        </p:spPr>
        <p:txBody>
          <a:bodyPr wrap="square" rtlCol="0">
            <a:spAutoFit/>
          </a:bodyPr>
          <a:lstStyle/>
          <a:p>
            <a:pPr algn="r"/>
            <a:r>
              <a:rPr lang="en-US" sz="1200" dirty="0" err="1" smtClean="0">
                <a:solidFill>
                  <a:srgbClr val="7F7F7F"/>
                </a:solidFill>
              </a:rPr>
              <a:t>Trifilio</a:t>
            </a:r>
            <a:r>
              <a:rPr lang="en-US" sz="1200" dirty="0" smtClean="0">
                <a:solidFill>
                  <a:srgbClr val="7F7F7F"/>
                </a:solidFill>
              </a:rPr>
              <a:t> et al AAC 2009</a:t>
            </a:r>
            <a:endParaRPr lang="en-US" sz="1200" dirty="0">
              <a:solidFill>
                <a:srgbClr val="7F7F7F"/>
              </a:solidFill>
            </a:endParaRPr>
          </a:p>
        </p:txBody>
      </p:sp>
      <p:sp>
        <p:nvSpPr>
          <p:cNvPr id="3" name="Textfeld 2"/>
          <p:cNvSpPr txBox="1"/>
          <p:nvPr/>
        </p:nvSpPr>
        <p:spPr>
          <a:xfrm>
            <a:off x="4355976" y="2132856"/>
            <a:ext cx="3168352" cy="923330"/>
          </a:xfrm>
          <a:prstGeom prst="rect">
            <a:avLst/>
          </a:prstGeom>
          <a:solidFill>
            <a:schemeClr val="bg1"/>
          </a:solidFill>
        </p:spPr>
        <p:txBody>
          <a:bodyPr wrap="square" rtlCol="0">
            <a:spAutoFit/>
          </a:bodyPr>
          <a:lstStyle/>
          <a:p>
            <a:r>
              <a:rPr lang="de-DE" dirty="0" err="1"/>
              <a:t>Approx</a:t>
            </a:r>
            <a:r>
              <a:rPr lang="de-DE" dirty="0"/>
              <a:t> 40% </a:t>
            </a:r>
            <a:r>
              <a:rPr lang="de-DE" dirty="0" err="1"/>
              <a:t>had</a:t>
            </a:r>
            <a:r>
              <a:rPr lang="de-DE" dirty="0"/>
              <a:t> 6-1865% </a:t>
            </a:r>
            <a:r>
              <a:rPr lang="de-DE" dirty="0" err="1"/>
              <a:t>variation</a:t>
            </a:r>
            <a:r>
              <a:rPr lang="de-DE" dirty="0"/>
              <a:t> </a:t>
            </a:r>
            <a:r>
              <a:rPr lang="de-DE" dirty="0" err="1"/>
              <a:t>between</a:t>
            </a:r>
            <a:r>
              <a:rPr lang="de-DE" dirty="0"/>
              <a:t> </a:t>
            </a:r>
            <a:r>
              <a:rPr lang="de-DE" dirty="0" err="1"/>
              <a:t>initial</a:t>
            </a:r>
            <a:r>
              <a:rPr lang="de-DE" dirty="0"/>
              <a:t> </a:t>
            </a:r>
            <a:r>
              <a:rPr lang="de-DE" dirty="0" err="1"/>
              <a:t>and</a:t>
            </a:r>
            <a:r>
              <a:rPr lang="de-DE" dirty="0"/>
              <a:t> </a:t>
            </a:r>
            <a:r>
              <a:rPr lang="de-DE" dirty="0" err="1"/>
              <a:t>follow-up</a:t>
            </a:r>
            <a:r>
              <a:rPr lang="de-DE" dirty="0"/>
              <a:t> </a:t>
            </a:r>
            <a:r>
              <a:rPr lang="de-DE" dirty="0" smtClean="0"/>
              <a:t>sample</a:t>
            </a:r>
            <a:endParaRPr lang="de-DE" dirty="0"/>
          </a:p>
        </p:txBody>
      </p:sp>
    </p:spTree>
    <p:extLst>
      <p:ext uri="{BB962C8B-B14F-4D97-AF65-F5344CB8AC3E}">
        <p14:creationId xmlns:p14="http://schemas.microsoft.com/office/powerpoint/2010/main" val="9727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870950" cy="1061829"/>
          </a:xfrm>
          <a:solidFill>
            <a:srgbClr val="FFFFFF"/>
          </a:solidFill>
        </p:spPr>
        <p:txBody>
          <a:bodyPr/>
          <a:lstStyle/>
          <a:p>
            <a:r>
              <a:rPr lang="en-US" b="1" smtClean="0"/>
              <a:t>Voriconazole trough plasma concentrations and probabilities predicted by the logistic regression models for response of infection to therapy and grade 3 associated neurotoxicity</a:t>
            </a:r>
            <a:endParaRPr lang="en-US" b="1"/>
          </a:p>
        </p:txBody>
      </p:sp>
      <p:pic>
        <p:nvPicPr>
          <p:cNvPr id="5" name="Inhaltsplatzhalter 4"/>
          <p:cNvPicPr>
            <a:picLocks noGrp="1" noChangeAspect="1"/>
          </p:cNvPicPr>
          <p:nvPr>
            <p:ph idx="1"/>
          </p:nvPr>
        </p:nvPicPr>
        <p:blipFill>
          <a:blip r:embed="rId3"/>
          <a:srcRect l="-2788" r="-2788"/>
          <a:stretch>
            <a:fillRect/>
          </a:stretch>
        </p:blipFill>
        <p:spPr>
          <a:xfrm>
            <a:off x="254000" y="1393651"/>
            <a:ext cx="8672513" cy="5419725"/>
          </a:xfrm>
        </p:spPr>
      </p:pic>
      <p:sp>
        <p:nvSpPr>
          <p:cNvPr id="6" name="Textfeld 5"/>
          <p:cNvSpPr txBox="1"/>
          <p:nvPr/>
        </p:nvSpPr>
        <p:spPr>
          <a:xfrm rot="5400000">
            <a:off x="-2309772" y="4271228"/>
            <a:ext cx="4896544" cy="276999"/>
          </a:xfrm>
          <a:prstGeom prst="rect">
            <a:avLst/>
          </a:prstGeom>
          <a:noFill/>
        </p:spPr>
        <p:txBody>
          <a:bodyPr wrap="square" rtlCol="0">
            <a:spAutoFit/>
          </a:bodyPr>
          <a:lstStyle/>
          <a:p>
            <a:pPr algn="r"/>
            <a:r>
              <a:rPr lang="en-US" sz="1200" dirty="0" err="1" smtClean="0">
                <a:solidFill>
                  <a:srgbClr val="7F7F7F"/>
                </a:solidFill>
              </a:rPr>
              <a:t>Pascual</a:t>
            </a:r>
            <a:r>
              <a:rPr lang="en-US" sz="1200" dirty="0" smtClean="0">
                <a:solidFill>
                  <a:srgbClr val="7F7F7F"/>
                </a:solidFill>
              </a:rPr>
              <a:t> et al. CID 2012</a:t>
            </a:r>
            <a:endParaRPr lang="en-US" sz="1200" dirty="0">
              <a:solidFill>
                <a:srgbClr val="7F7F7F"/>
              </a:solidFill>
            </a:endParaRPr>
          </a:p>
        </p:txBody>
      </p:sp>
      <p:sp>
        <p:nvSpPr>
          <p:cNvPr id="3" name="Textfeld 2"/>
          <p:cNvSpPr txBox="1"/>
          <p:nvPr/>
        </p:nvSpPr>
        <p:spPr>
          <a:xfrm>
            <a:off x="7164288" y="4293096"/>
            <a:ext cx="2232248" cy="646331"/>
          </a:xfrm>
          <a:prstGeom prst="rect">
            <a:avLst/>
          </a:prstGeom>
          <a:noFill/>
        </p:spPr>
        <p:txBody>
          <a:bodyPr wrap="square" rtlCol="0">
            <a:spAutoFit/>
          </a:bodyPr>
          <a:lstStyle/>
          <a:p>
            <a:r>
              <a:rPr lang="de-DE" dirty="0" smtClean="0"/>
              <a:t>N=55</a:t>
            </a:r>
          </a:p>
          <a:p>
            <a:r>
              <a:rPr lang="de-DE" dirty="0" smtClean="0"/>
              <a:t>505 </a:t>
            </a:r>
            <a:r>
              <a:rPr lang="de-DE" dirty="0" err="1" smtClean="0"/>
              <a:t>samples</a:t>
            </a:r>
            <a:endParaRPr lang="de-DE" dirty="0"/>
          </a:p>
        </p:txBody>
      </p:sp>
    </p:spTree>
    <p:extLst>
      <p:ext uri="{BB962C8B-B14F-4D97-AF65-F5344CB8AC3E}">
        <p14:creationId xmlns:p14="http://schemas.microsoft.com/office/powerpoint/2010/main" val="935964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1415772"/>
          </a:xfrm>
          <a:solidFill>
            <a:srgbClr val="FFFFFF"/>
          </a:solidFill>
        </p:spPr>
        <p:txBody>
          <a:bodyPr/>
          <a:lstStyle/>
          <a:p>
            <a:r>
              <a:rPr lang="en-US" b="1" smtClean="0"/>
              <a:t>Population-based simulation: Probability of Achieving Different Voriconazole Trough Plasma Concentrations Targets With 200, 300, and 400 mg Twice-Daily Oral and Intravenous Dosing Regimens</a:t>
            </a:r>
            <a:endParaRPr lang="en-US" b="1"/>
          </a:p>
        </p:txBody>
      </p:sp>
      <p:pic>
        <p:nvPicPr>
          <p:cNvPr id="4" name="Inhaltsplatzhalter 3"/>
          <p:cNvPicPr>
            <a:picLocks noGrp="1" noChangeAspect="1"/>
          </p:cNvPicPr>
          <p:nvPr>
            <p:ph idx="1"/>
          </p:nvPr>
        </p:nvPicPr>
        <p:blipFill>
          <a:blip r:embed="rId2"/>
          <a:srcRect t="-30026" b="-30026"/>
          <a:stretch>
            <a:fillRect/>
          </a:stretch>
        </p:blipFill>
        <p:spPr/>
      </p:pic>
      <p:sp>
        <p:nvSpPr>
          <p:cNvPr id="6" name="Rechteck 5"/>
          <p:cNvSpPr/>
          <p:nvPr/>
        </p:nvSpPr>
        <p:spPr>
          <a:xfrm>
            <a:off x="179512" y="5085184"/>
            <a:ext cx="8568952" cy="1200328"/>
          </a:xfrm>
          <a:prstGeom prst="rect">
            <a:avLst/>
          </a:prstGeom>
        </p:spPr>
        <p:txBody>
          <a:bodyPr wrap="square">
            <a:spAutoFit/>
          </a:bodyPr>
          <a:lstStyle/>
          <a:p>
            <a:r>
              <a:rPr lang="en-US" sz="2400" smtClean="0"/>
              <a:t>The doses were adjusted (50% increase/decrease) in case of nonresponse of IFI and toxicity with trough plasma concentrations </a:t>
            </a:r>
            <a:r>
              <a:rPr lang="en-US" sz="2400" b="1" smtClean="0"/>
              <a:t>≤</a:t>
            </a:r>
            <a:r>
              <a:rPr lang="en-US" sz="2400" smtClean="0"/>
              <a:t>1 and </a:t>
            </a:r>
            <a:r>
              <a:rPr lang="en-US" sz="2400" b="1" smtClean="0"/>
              <a:t>≥</a:t>
            </a:r>
            <a:r>
              <a:rPr lang="en-US" sz="2400" smtClean="0"/>
              <a:t>5.5 mg/L, respectively</a:t>
            </a:r>
            <a:endParaRPr lang="en-US" sz="2400"/>
          </a:p>
        </p:txBody>
      </p:sp>
      <p:sp>
        <p:nvSpPr>
          <p:cNvPr id="7" name="Textfeld 6"/>
          <p:cNvSpPr txBox="1"/>
          <p:nvPr/>
        </p:nvSpPr>
        <p:spPr>
          <a:xfrm rot="5400000">
            <a:off x="-2309772" y="4271228"/>
            <a:ext cx="4896544" cy="276999"/>
          </a:xfrm>
          <a:prstGeom prst="rect">
            <a:avLst/>
          </a:prstGeom>
          <a:noFill/>
        </p:spPr>
        <p:txBody>
          <a:bodyPr wrap="square" rtlCol="0">
            <a:spAutoFit/>
          </a:bodyPr>
          <a:lstStyle/>
          <a:p>
            <a:pPr algn="r"/>
            <a:r>
              <a:rPr lang="en-US" sz="1200" smtClean="0">
                <a:solidFill>
                  <a:srgbClr val="7F7F7F"/>
                </a:solidFill>
              </a:rPr>
              <a:t>Pascual et al. CID 2012</a:t>
            </a:r>
            <a:endParaRPr lang="en-US" sz="1200">
              <a:solidFill>
                <a:srgbClr val="7F7F7F"/>
              </a:solidFill>
            </a:endParaRPr>
          </a:p>
        </p:txBody>
      </p:sp>
    </p:spTree>
    <p:extLst>
      <p:ext uri="{BB962C8B-B14F-4D97-AF65-F5344CB8AC3E}">
        <p14:creationId xmlns:p14="http://schemas.microsoft.com/office/powerpoint/2010/main" val="166554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smtClean="0"/>
              <a:t>Voriconazole Dose Adjustment</a:t>
            </a:r>
            <a:endParaRPr lang="en-US" b="1"/>
          </a:p>
        </p:txBody>
      </p:sp>
      <p:sp>
        <p:nvSpPr>
          <p:cNvPr id="3" name="Inhaltsplatzhalter 2"/>
          <p:cNvSpPr>
            <a:spLocks noGrp="1"/>
          </p:cNvSpPr>
          <p:nvPr>
            <p:ph idx="1"/>
          </p:nvPr>
        </p:nvSpPr>
        <p:spPr>
          <a:xfrm>
            <a:off x="254000" y="704850"/>
            <a:ext cx="7846392" cy="5419725"/>
          </a:xfrm>
        </p:spPr>
        <p:txBody>
          <a:bodyPr/>
          <a:lstStyle/>
          <a:p>
            <a:r>
              <a:rPr lang="en-US" sz="2400" smtClean="0"/>
              <a:t>Adjusted 24</a:t>
            </a:r>
            <a:r>
              <a:rPr lang="en-US" sz="2400" b="1" smtClean="0"/>
              <a:t>–</a:t>
            </a:r>
            <a:r>
              <a:rPr lang="en-US" sz="2400" smtClean="0"/>
              <a:t>48 hours after blood sampling based on the results of TDM. </a:t>
            </a:r>
          </a:p>
          <a:p>
            <a:r>
              <a:rPr lang="en-US" sz="2400" smtClean="0"/>
              <a:t>Target trough concentration range (1.0</a:t>
            </a:r>
            <a:r>
              <a:rPr lang="en-US" sz="2400" b="1" smtClean="0"/>
              <a:t>–</a:t>
            </a:r>
            <a:r>
              <a:rPr lang="en-US" sz="2400" smtClean="0"/>
              <a:t>5.5 mg/L)</a:t>
            </a:r>
          </a:p>
          <a:p>
            <a:r>
              <a:rPr lang="en-US" sz="2400" smtClean="0"/>
              <a:t>Determined to be the fourth day after the initiation of therapy</a:t>
            </a:r>
          </a:p>
          <a:p>
            <a:r>
              <a:rPr lang="en-US" sz="2400" smtClean="0"/>
              <a:t>Dosage increased by 100% if the trough level was &lt;1.0 mg/L</a:t>
            </a:r>
          </a:p>
          <a:p>
            <a:r>
              <a:rPr lang="en-US" sz="2400" smtClean="0"/>
              <a:t>Dosage was lowered by 50% if the trough level was &gt;5.5 mg/L and there was no drugrelated adverse event. </a:t>
            </a:r>
          </a:p>
          <a:p>
            <a:r>
              <a:rPr lang="en-US" sz="2400" smtClean="0"/>
              <a:t>Trough level was &gt;10.0 mg/L or if an adverse event was suspected in a patient with a level &gt;5.5 mg/L, one dose was skipped and subsequent doses were reduced by 50%</a:t>
            </a:r>
            <a:endParaRPr lang="en-US" sz="2400"/>
          </a:p>
        </p:txBody>
      </p:sp>
      <p:sp>
        <p:nvSpPr>
          <p:cNvPr id="4" name="Textfeld 3"/>
          <p:cNvSpPr txBox="1"/>
          <p:nvPr/>
        </p:nvSpPr>
        <p:spPr>
          <a:xfrm rot="5400000">
            <a:off x="-1265110" y="5300070"/>
            <a:ext cx="2808312" cy="276999"/>
          </a:xfrm>
          <a:prstGeom prst="rect">
            <a:avLst/>
          </a:prstGeom>
          <a:noFill/>
        </p:spPr>
        <p:txBody>
          <a:bodyPr wrap="square" rtlCol="0">
            <a:spAutoFit/>
          </a:bodyPr>
          <a:lstStyle/>
          <a:p>
            <a:pPr algn="r"/>
            <a:r>
              <a:rPr lang="en-US" sz="1200" smtClean="0">
                <a:solidFill>
                  <a:srgbClr val="7F7F7F"/>
                </a:solidFill>
              </a:rPr>
              <a:t>Park et al. CID 2012</a:t>
            </a:r>
            <a:endParaRPr lang="en-US" sz="1200">
              <a:solidFill>
                <a:srgbClr val="7F7F7F"/>
              </a:solidFill>
            </a:endParaRPr>
          </a:p>
        </p:txBody>
      </p:sp>
    </p:spTree>
    <p:extLst>
      <p:ext uri="{BB962C8B-B14F-4D97-AF65-F5344CB8AC3E}">
        <p14:creationId xmlns:p14="http://schemas.microsoft.com/office/powerpoint/2010/main" val="53489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30622"/>
            <a:ext cx="8820472" cy="274042"/>
          </a:xfrm>
        </p:spPr>
        <p:txBody>
          <a:bodyPr rtlCol="0">
            <a:noAutofit/>
          </a:bodyPr>
          <a:lstStyle/>
          <a:p>
            <a:pPr fontAlgn="auto">
              <a:spcAft>
                <a:spcPts val="0"/>
              </a:spcAft>
              <a:defRPr/>
            </a:pPr>
            <a:r>
              <a:rPr lang="en-US" sz="3200" b="1" dirty="0" smtClean="0">
                <a:solidFill>
                  <a:srgbClr val="008000"/>
                </a:solidFill>
                <a:latin typeface="Arial" pitchFamily="34" charset="0"/>
                <a:cs typeface="Arial" pitchFamily="34" charset="0"/>
              </a:rPr>
              <a:t>Disclosure of Potential Conflicts of Interest: </a:t>
            </a:r>
            <a:endParaRPr lang="en-US" sz="3200" b="1" dirty="0">
              <a:solidFill>
                <a:srgbClr val="008000"/>
              </a:solidFill>
              <a:latin typeface="Arial" pitchFamily="34" charset="0"/>
              <a:cs typeface="Arial" pitchFamily="34" charset="0"/>
            </a:endParaRPr>
          </a:p>
        </p:txBody>
      </p:sp>
      <p:sp>
        <p:nvSpPr>
          <p:cNvPr id="9219" name="Inhaltsplatzhalter 2"/>
          <p:cNvSpPr>
            <a:spLocks noGrp="1"/>
          </p:cNvSpPr>
          <p:nvPr>
            <p:ph idx="1"/>
          </p:nvPr>
        </p:nvSpPr>
        <p:spPr>
          <a:xfrm>
            <a:off x="457200" y="1340768"/>
            <a:ext cx="8686800" cy="4525963"/>
          </a:xfrm>
        </p:spPr>
        <p:txBody>
          <a:bodyPr>
            <a:normAutofit lnSpcReduction="10000"/>
          </a:bodyPr>
          <a:lstStyle/>
          <a:p>
            <a:pPr>
              <a:buNone/>
            </a:pPr>
            <a:r>
              <a:rPr lang="en-US" sz="2000" b="1" dirty="0" smtClean="0">
                <a:solidFill>
                  <a:srgbClr val="004FA3"/>
                </a:solidFill>
                <a:latin typeface="Arial" charset="0"/>
              </a:rPr>
              <a:t>1. Employment or Leadership Position </a:t>
            </a:r>
          </a:p>
          <a:p>
            <a:pPr lvl="1">
              <a:buNone/>
            </a:pPr>
            <a:r>
              <a:rPr lang="en-US" sz="1800" dirty="0" smtClean="0">
                <a:solidFill>
                  <a:srgbClr val="004FA3"/>
                </a:solidFill>
                <a:latin typeface="Arial" charset="0"/>
              </a:rPr>
              <a:t>None</a:t>
            </a:r>
          </a:p>
          <a:p>
            <a:pPr>
              <a:buNone/>
            </a:pPr>
            <a:r>
              <a:rPr lang="en-US" sz="2000" b="1" dirty="0" smtClean="0">
                <a:solidFill>
                  <a:srgbClr val="004FA3"/>
                </a:solidFill>
                <a:latin typeface="Arial" charset="0"/>
              </a:rPr>
              <a:t>2. Advisory Role </a:t>
            </a:r>
          </a:p>
          <a:p>
            <a:pPr lvl="1">
              <a:buNone/>
            </a:pPr>
            <a:r>
              <a:rPr lang="en-US" sz="1800" dirty="0" err="1" smtClean="0">
                <a:solidFill>
                  <a:srgbClr val="004FA3"/>
                </a:solidFill>
                <a:latin typeface="Arial" pitchFamily="34" charset="0"/>
                <a:cs typeface="Arial" pitchFamily="34" charset="0"/>
              </a:rPr>
              <a:t>Basilea</a:t>
            </a:r>
            <a:r>
              <a:rPr lang="en-US" sz="1800" dirty="0" smtClean="0">
                <a:solidFill>
                  <a:srgbClr val="004FA3"/>
                </a:solidFill>
                <a:latin typeface="Arial" pitchFamily="34" charset="0"/>
                <a:cs typeface="Arial" pitchFamily="34" charset="0"/>
              </a:rPr>
              <a:t>, Pfizer, MSD, </a:t>
            </a:r>
            <a:r>
              <a:rPr lang="en-US" sz="1800" dirty="0" err="1" smtClean="0">
                <a:solidFill>
                  <a:srgbClr val="004FA3"/>
                </a:solidFill>
                <a:latin typeface="Arial" pitchFamily="34" charset="0"/>
                <a:cs typeface="Arial" pitchFamily="34" charset="0"/>
              </a:rPr>
              <a:t>Astellas</a:t>
            </a:r>
            <a:r>
              <a:rPr lang="en-US" sz="1800" dirty="0" smtClean="0">
                <a:solidFill>
                  <a:srgbClr val="004FA3"/>
                </a:solidFill>
                <a:latin typeface="Arial" pitchFamily="34" charset="0"/>
                <a:cs typeface="Arial" pitchFamily="34" charset="0"/>
              </a:rPr>
              <a:t>, Gilead, </a:t>
            </a:r>
            <a:r>
              <a:rPr lang="en-US" sz="1800" dirty="0" err="1" smtClean="0">
                <a:solidFill>
                  <a:srgbClr val="004FA3"/>
                </a:solidFill>
                <a:latin typeface="Arial" pitchFamily="34" charset="0"/>
                <a:cs typeface="Arial" pitchFamily="34" charset="0"/>
              </a:rPr>
              <a:t>Aicuris</a:t>
            </a:r>
            <a:endParaRPr lang="en-US" sz="1800" dirty="0" smtClean="0">
              <a:solidFill>
                <a:srgbClr val="004FA3"/>
              </a:solidFill>
              <a:latin typeface="Arial" pitchFamily="34" charset="0"/>
              <a:cs typeface="Arial" pitchFamily="34" charset="0"/>
            </a:endParaRPr>
          </a:p>
          <a:p>
            <a:pPr>
              <a:buNone/>
            </a:pPr>
            <a:r>
              <a:rPr lang="en-US" sz="2000" b="1" dirty="0" smtClean="0">
                <a:solidFill>
                  <a:srgbClr val="004FA3"/>
                </a:solidFill>
                <a:latin typeface="Arial" charset="0"/>
              </a:rPr>
              <a:t>3. Stock Ownership </a:t>
            </a:r>
          </a:p>
          <a:p>
            <a:pPr lvl="1">
              <a:buNone/>
            </a:pPr>
            <a:r>
              <a:rPr lang="en-US" sz="1800" dirty="0" smtClean="0">
                <a:solidFill>
                  <a:srgbClr val="004FA3"/>
                </a:solidFill>
                <a:latin typeface="Arial" charset="0"/>
              </a:rPr>
              <a:t>None</a:t>
            </a:r>
          </a:p>
          <a:p>
            <a:pPr>
              <a:buNone/>
            </a:pPr>
            <a:r>
              <a:rPr lang="en-US" sz="2000" b="1" dirty="0" smtClean="0">
                <a:solidFill>
                  <a:srgbClr val="004FA3"/>
                </a:solidFill>
                <a:latin typeface="Arial" charset="0"/>
              </a:rPr>
              <a:t>4. Honoraria </a:t>
            </a:r>
          </a:p>
          <a:p>
            <a:pPr marL="441325" lvl="1" indent="15875">
              <a:buNone/>
            </a:pPr>
            <a:r>
              <a:rPr lang="en-US" sz="1800" dirty="0" err="1" smtClean="0">
                <a:solidFill>
                  <a:srgbClr val="004FA3"/>
                </a:solidFill>
                <a:latin typeface="Arial" pitchFamily="34" charset="0"/>
                <a:cs typeface="Arial" pitchFamily="34" charset="0"/>
              </a:rPr>
              <a:t>Astellas</a:t>
            </a:r>
            <a:r>
              <a:rPr lang="en-US" sz="1800" dirty="0" smtClean="0">
                <a:solidFill>
                  <a:srgbClr val="004FA3"/>
                </a:solidFill>
                <a:latin typeface="Arial" pitchFamily="34" charset="0"/>
                <a:cs typeface="Arial" pitchFamily="34" charset="0"/>
              </a:rPr>
              <a:t>, Gilead, MSD, </a:t>
            </a:r>
            <a:r>
              <a:rPr lang="en-US" sz="1800" dirty="0" err="1" smtClean="0">
                <a:solidFill>
                  <a:srgbClr val="004FA3"/>
                </a:solidFill>
                <a:latin typeface="Arial" pitchFamily="34" charset="0"/>
                <a:cs typeface="Arial" pitchFamily="34" charset="0"/>
              </a:rPr>
              <a:t>Astellas</a:t>
            </a:r>
            <a:r>
              <a:rPr lang="en-US" sz="1800" dirty="0" smtClean="0">
                <a:solidFill>
                  <a:srgbClr val="004FA3"/>
                </a:solidFill>
                <a:latin typeface="Arial" pitchFamily="34" charset="0"/>
                <a:cs typeface="Arial" pitchFamily="34" charset="0"/>
              </a:rPr>
              <a:t>, and Pfizer</a:t>
            </a:r>
          </a:p>
          <a:p>
            <a:pPr>
              <a:buNone/>
            </a:pPr>
            <a:r>
              <a:rPr lang="en-US" sz="2000" b="1" dirty="0" smtClean="0">
                <a:solidFill>
                  <a:srgbClr val="004FA3"/>
                </a:solidFill>
                <a:latin typeface="Arial" charset="0"/>
              </a:rPr>
              <a:t>5. Financing of Scientific Research </a:t>
            </a:r>
          </a:p>
          <a:p>
            <a:pPr marL="441325" lvl="1" indent="15875">
              <a:buNone/>
            </a:pPr>
            <a:r>
              <a:rPr lang="en-US" sz="1800" dirty="0" err="1" smtClean="0">
                <a:solidFill>
                  <a:srgbClr val="004FA3"/>
                </a:solidFill>
                <a:latin typeface="Arial" pitchFamily="34" charset="0"/>
                <a:cs typeface="Arial" pitchFamily="34" charset="0"/>
              </a:rPr>
              <a:t>Astellas</a:t>
            </a:r>
            <a:r>
              <a:rPr lang="en-US" sz="1800" dirty="0" smtClean="0">
                <a:solidFill>
                  <a:srgbClr val="004FA3"/>
                </a:solidFill>
                <a:latin typeface="Arial" pitchFamily="34" charset="0"/>
                <a:cs typeface="Arial" pitchFamily="34" charset="0"/>
              </a:rPr>
              <a:t>, Gilead, MSD, </a:t>
            </a:r>
            <a:r>
              <a:rPr lang="en-US" sz="1800" dirty="0" err="1" smtClean="0">
                <a:solidFill>
                  <a:srgbClr val="004FA3"/>
                </a:solidFill>
                <a:latin typeface="Arial" pitchFamily="34" charset="0"/>
                <a:cs typeface="Arial" pitchFamily="34" charset="0"/>
              </a:rPr>
              <a:t>Astellas</a:t>
            </a:r>
            <a:r>
              <a:rPr lang="en-US" sz="1800" dirty="0" smtClean="0">
                <a:solidFill>
                  <a:srgbClr val="004FA3"/>
                </a:solidFill>
                <a:latin typeface="Arial" pitchFamily="34" charset="0"/>
                <a:cs typeface="Arial" pitchFamily="34" charset="0"/>
              </a:rPr>
              <a:t>, Pfizer, and </a:t>
            </a:r>
            <a:r>
              <a:rPr lang="en-US" sz="1800" dirty="0" err="1" smtClean="0">
                <a:solidFill>
                  <a:srgbClr val="004FA3"/>
                </a:solidFill>
                <a:latin typeface="Arial" pitchFamily="34" charset="0"/>
                <a:cs typeface="Arial" pitchFamily="34" charset="0"/>
              </a:rPr>
              <a:t>BioCryst</a:t>
            </a:r>
            <a:endParaRPr lang="en-US" sz="1800" dirty="0" smtClean="0">
              <a:solidFill>
                <a:srgbClr val="004FA3"/>
              </a:solidFill>
              <a:latin typeface="Arial" pitchFamily="34" charset="0"/>
              <a:cs typeface="Arial" pitchFamily="34" charset="0"/>
            </a:endParaRPr>
          </a:p>
          <a:p>
            <a:pPr>
              <a:buNone/>
            </a:pPr>
            <a:r>
              <a:rPr lang="en-US" sz="2000" b="1" dirty="0" smtClean="0">
                <a:solidFill>
                  <a:srgbClr val="004FA3"/>
                </a:solidFill>
                <a:latin typeface="Arial" charset="0"/>
              </a:rPr>
              <a:t>6. Expert Testimony </a:t>
            </a:r>
          </a:p>
          <a:p>
            <a:pPr lvl="1">
              <a:buNone/>
            </a:pPr>
            <a:r>
              <a:rPr lang="en-US" sz="1800" dirty="0" smtClean="0">
                <a:solidFill>
                  <a:srgbClr val="004FA3"/>
                </a:solidFill>
                <a:latin typeface="Arial" charset="0"/>
              </a:rPr>
              <a:t>None</a:t>
            </a:r>
          </a:p>
          <a:p>
            <a:pPr>
              <a:buNone/>
            </a:pPr>
            <a:r>
              <a:rPr lang="en-US" sz="2000" b="1" dirty="0" smtClean="0">
                <a:solidFill>
                  <a:srgbClr val="004FA3"/>
                </a:solidFill>
                <a:latin typeface="Arial" charset="0"/>
              </a:rPr>
              <a:t>7. Other Financial Relationships</a:t>
            </a:r>
          </a:p>
          <a:p>
            <a:pPr lvl="1">
              <a:buNone/>
            </a:pPr>
            <a:r>
              <a:rPr lang="en-US" sz="1800" dirty="0" smtClean="0">
                <a:solidFill>
                  <a:srgbClr val="004FA3"/>
                </a:solidFill>
                <a:latin typeface="Arial" charset="0"/>
              </a:rPr>
              <a:t>none</a:t>
            </a:r>
            <a:endParaRPr lang="en-US" sz="1800" dirty="0">
              <a:solidFill>
                <a:srgbClr val="004FA3"/>
              </a:solidFill>
              <a:latin typeface="Arial" charset="0"/>
            </a:endParaRPr>
          </a:p>
        </p:txBody>
      </p:sp>
    </p:spTree>
    <p:extLst>
      <p:ext uri="{BB962C8B-B14F-4D97-AF65-F5344CB8AC3E}">
        <p14:creationId xmlns:p14="http://schemas.microsoft.com/office/powerpoint/2010/main" val="14940738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050" y="180975"/>
            <a:ext cx="8624888" cy="353943"/>
          </a:xfrm>
        </p:spPr>
        <p:txBody>
          <a:bodyPr/>
          <a:lstStyle/>
          <a:p>
            <a:r>
              <a:rPr lang="de-DE" b="1" dirty="0"/>
              <a:t>Initial </a:t>
            </a:r>
            <a:r>
              <a:rPr lang="de-DE" b="1" dirty="0" err="1"/>
              <a:t>or</a:t>
            </a:r>
            <a:r>
              <a:rPr lang="de-DE" b="1" dirty="0"/>
              <a:t> final voriconazole </a:t>
            </a:r>
            <a:r>
              <a:rPr lang="de-DE" b="1" dirty="0" err="1"/>
              <a:t>trough</a:t>
            </a:r>
            <a:r>
              <a:rPr lang="de-DE" b="1" dirty="0"/>
              <a:t> </a:t>
            </a:r>
            <a:r>
              <a:rPr lang="de-DE" b="1" dirty="0" err="1"/>
              <a:t>level</a:t>
            </a:r>
            <a:endParaRPr lang="de-DE" b="1" dirty="0"/>
          </a:p>
        </p:txBody>
      </p:sp>
      <p:pic>
        <p:nvPicPr>
          <p:cNvPr id="4" name="Inhaltsplatzhalter 3"/>
          <p:cNvPicPr>
            <a:picLocks noGrp="1" noChangeAspect="1"/>
          </p:cNvPicPr>
          <p:nvPr>
            <p:ph idx="1"/>
          </p:nvPr>
        </p:nvPicPr>
        <p:blipFill>
          <a:blip r:embed="rId2"/>
          <a:srcRect l="-5489" r="-5489"/>
          <a:stretch>
            <a:fillRect/>
          </a:stretch>
        </p:blipFill>
        <p:spPr/>
      </p:pic>
      <p:sp>
        <p:nvSpPr>
          <p:cNvPr id="5" name="Rechteck 4"/>
          <p:cNvSpPr/>
          <p:nvPr/>
        </p:nvSpPr>
        <p:spPr>
          <a:xfrm>
            <a:off x="1331640" y="692696"/>
            <a:ext cx="3635896" cy="646331"/>
          </a:xfrm>
          <a:prstGeom prst="rect">
            <a:avLst/>
          </a:prstGeom>
        </p:spPr>
        <p:txBody>
          <a:bodyPr wrap="square">
            <a:spAutoFit/>
          </a:bodyPr>
          <a:lstStyle/>
          <a:p>
            <a:r>
              <a:rPr lang="de-DE" dirty="0"/>
              <a:t>solid </a:t>
            </a:r>
            <a:r>
              <a:rPr lang="de-DE" dirty="0" err="1"/>
              <a:t>circle</a:t>
            </a:r>
            <a:r>
              <a:rPr lang="de-DE" dirty="0"/>
              <a:t> </a:t>
            </a:r>
            <a:r>
              <a:rPr lang="de-DE" dirty="0" err="1"/>
              <a:t>or</a:t>
            </a:r>
            <a:r>
              <a:rPr lang="de-DE" dirty="0"/>
              <a:t> </a:t>
            </a:r>
            <a:r>
              <a:rPr lang="de-DE" dirty="0" err="1"/>
              <a:t>square</a:t>
            </a:r>
            <a:r>
              <a:rPr lang="de-DE" dirty="0"/>
              <a:t> </a:t>
            </a:r>
            <a:r>
              <a:rPr lang="de-DE" dirty="0" err="1"/>
              <a:t>denotes</a:t>
            </a:r>
            <a:r>
              <a:rPr lang="de-DE" dirty="0"/>
              <a:t> a </a:t>
            </a:r>
            <a:r>
              <a:rPr lang="de-DE" dirty="0" err="1"/>
              <a:t>severe</a:t>
            </a:r>
            <a:r>
              <a:rPr lang="de-DE" dirty="0"/>
              <a:t> </a:t>
            </a:r>
            <a:r>
              <a:rPr lang="de-DE" dirty="0" err="1"/>
              <a:t>adverse</a:t>
            </a:r>
            <a:r>
              <a:rPr lang="de-DE" dirty="0"/>
              <a:t> </a:t>
            </a:r>
            <a:r>
              <a:rPr lang="de-DE" dirty="0" err="1"/>
              <a:t>event</a:t>
            </a:r>
            <a:endParaRPr lang="de-DE" dirty="0"/>
          </a:p>
        </p:txBody>
      </p:sp>
      <p:sp>
        <p:nvSpPr>
          <p:cNvPr id="6" name="Rechteck 5"/>
          <p:cNvSpPr/>
          <p:nvPr/>
        </p:nvSpPr>
        <p:spPr>
          <a:xfrm>
            <a:off x="5544616" y="548680"/>
            <a:ext cx="3635896" cy="923330"/>
          </a:xfrm>
          <a:prstGeom prst="rect">
            <a:avLst/>
          </a:prstGeom>
        </p:spPr>
        <p:txBody>
          <a:bodyPr wrap="square">
            <a:spAutoFit/>
          </a:bodyPr>
          <a:lstStyle/>
          <a:p>
            <a:r>
              <a:rPr lang="de-DE" dirty="0"/>
              <a:t>solid </a:t>
            </a:r>
            <a:r>
              <a:rPr lang="de-DE" dirty="0" err="1"/>
              <a:t>circle</a:t>
            </a:r>
            <a:r>
              <a:rPr lang="de-DE" dirty="0"/>
              <a:t> </a:t>
            </a:r>
            <a:r>
              <a:rPr lang="de-DE" dirty="0" err="1"/>
              <a:t>or</a:t>
            </a:r>
            <a:r>
              <a:rPr lang="de-DE" dirty="0"/>
              <a:t> </a:t>
            </a:r>
            <a:r>
              <a:rPr lang="de-DE" dirty="0" err="1"/>
              <a:t>square</a:t>
            </a:r>
            <a:r>
              <a:rPr lang="de-DE" dirty="0"/>
              <a:t> </a:t>
            </a:r>
            <a:r>
              <a:rPr lang="de-DE" dirty="0" err="1"/>
              <a:t>denotes</a:t>
            </a:r>
            <a:r>
              <a:rPr lang="de-DE" dirty="0"/>
              <a:t> a </a:t>
            </a:r>
            <a:r>
              <a:rPr lang="de-DE" dirty="0" err="1"/>
              <a:t>complete</a:t>
            </a:r>
            <a:r>
              <a:rPr lang="de-DE" dirty="0"/>
              <a:t> </a:t>
            </a:r>
            <a:r>
              <a:rPr lang="de-DE" dirty="0" err="1" smtClean="0"/>
              <a:t>response</a:t>
            </a:r>
            <a:endParaRPr lang="de-DE" dirty="0" smtClean="0"/>
          </a:p>
          <a:p>
            <a:r>
              <a:rPr lang="de-DE" dirty="0"/>
              <a:t>x </a:t>
            </a:r>
            <a:r>
              <a:rPr lang="de-DE" dirty="0" err="1"/>
              <a:t>indicates</a:t>
            </a:r>
            <a:r>
              <a:rPr lang="de-DE" dirty="0"/>
              <a:t> </a:t>
            </a:r>
            <a:r>
              <a:rPr lang="de-DE" dirty="0" err="1"/>
              <a:t>treatment</a:t>
            </a:r>
            <a:r>
              <a:rPr lang="de-DE" dirty="0"/>
              <a:t> </a:t>
            </a:r>
            <a:r>
              <a:rPr lang="de-DE" dirty="0" err="1"/>
              <a:t>failure</a:t>
            </a:r>
            <a:endParaRPr lang="de-DE" dirty="0"/>
          </a:p>
        </p:txBody>
      </p:sp>
      <p:sp>
        <p:nvSpPr>
          <p:cNvPr id="7" name="Textfeld 6"/>
          <p:cNvSpPr txBox="1"/>
          <p:nvPr/>
        </p:nvSpPr>
        <p:spPr>
          <a:xfrm rot="5400000">
            <a:off x="-1265110" y="5300070"/>
            <a:ext cx="2808312" cy="276999"/>
          </a:xfrm>
          <a:prstGeom prst="rect">
            <a:avLst/>
          </a:prstGeom>
          <a:noFill/>
        </p:spPr>
        <p:txBody>
          <a:bodyPr wrap="square" rtlCol="0">
            <a:spAutoFit/>
          </a:bodyPr>
          <a:lstStyle/>
          <a:p>
            <a:pPr algn="r"/>
            <a:r>
              <a:rPr lang="de-DE" sz="1200" dirty="0" smtClean="0">
                <a:solidFill>
                  <a:srgbClr val="7F7F7F"/>
                </a:solidFill>
              </a:rPr>
              <a:t>Park et al. CID 2012</a:t>
            </a:r>
            <a:endParaRPr lang="de-DE" sz="1200" dirty="0">
              <a:solidFill>
                <a:srgbClr val="7F7F7F"/>
              </a:solidFill>
            </a:endParaRPr>
          </a:p>
        </p:txBody>
      </p:sp>
      <p:sp>
        <p:nvSpPr>
          <p:cNvPr id="3" name="Rechteck 2"/>
          <p:cNvSpPr/>
          <p:nvPr/>
        </p:nvSpPr>
        <p:spPr>
          <a:xfrm>
            <a:off x="611560" y="6021288"/>
            <a:ext cx="4572000" cy="646331"/>
          </a:xfrm>
          <a:prstGeom prst="rect">
            <a:avLst/>
          </a:prstGeom>
        </p:spPr>
        <p:txBody>
          <a:bodyPr>
            <a:spAutoFit/>
          </a:bodyPr>
          <a:lstStyle/>
          <a:p>
            <a:r>
              <a:rPr lang="de-DE" dirty="0" err="1" smtClean="0"/>
              <a:t>Randomized</a:t>
            </a:r>
            <a:r>
              <a:rPr lang="de-DE" dirty="0"/>
              <a:t>, </a:t>
            </a:r>
            <a:r>
              <a:rPr lang="de-DE" dirty="0" err="1"/>
              <a:t>assessor-blinded</a:t>
            </a:r>
            <a:r>
              <a:rPr lang="de-DE" dirty="0"/>
              <a:t>, </a:t>
            </a:r>
            <a:r>
              <a:rPr lang="de-DE" dirty="0" err="1"/>
              <a:t>controlled</a:t>
            </a:r>
            <a:r>
              <a:rPr lang="de-DE" dirty="0"/>
              <a:t>, </a:t>
            </a:r>
            <a:r>
              <a:rPr lang="de-DE" dirty="0" err="1"/>
              <a:t>single</a:t>
            </a:r>
            <a:r>
              <a:rPr lang="de-DE" dirty="0"/>
              <a:t> </a:t>
            </a:r>
            <a:r>
              <a:rPr lang="de-DE" dirty="0" err="1"/>
              <a:t>center</a:t>
            </a:r>
            <a:r>
              <a:rPr lang="de-DE" dirty="0"/>
              <a:t> </a:t>
            </a:r>
            <a:r>
              <a:rPr lang="de-DE" dirty="0" err="1" smtClean="0"/>
              <a:t>trial</a:t>
            </a:r>
            <a:r>
              <a:rPr lang="de-DE" dirty="0" smtClean="0"/>
              <a:t>, </a:t>
            </a:r>
            <a:r>
              <a:rPr lang="de-DE" dirty="0" err="1" smtClean="0"/>
              <a:t>n</a:t>
            </a:r>
            <a:r>
              <a:rPr lang="de-DE" dirty="0" smtClean="0"/>
              <a:t>=110</a:t>
            </a:r>
            <a:endParaRPr lang="de-DE" dirty="0"/>
          </a:p>
        </p:txBody>
      </p:sp>
    </p:spTree>
    <p:extLst>
      <p:ext uri="{BB962C8B-B14F-4D97-AF65-F5344CB8AC3E}">
        <p14:creationId xmlns:p14="http://schemas.microsoft.com/office/powerpoint/2010/main" val="169161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130425"/>
            <a:ext cx="7772400" cy="353943"/>
          </a:xfrm>
        </p:spPr>
        <p:txBody>
          <a:bodyPr/>
          <a:lstStyle/>
          <a:p>
            <a:r>
              <a:rPr lang="en-US" smtClean="0"/>
              <a:t>...and there is another azole out there</a:t>
            </a:r>
            <a:endParaRPr lang="en-US"/>
          </a:p>
        </p:txBody>
      </p:sp>
      <p:sp>
        <p:nvSpPr>
          <p:cNvPr id="5" name="Untertitel 4"/>
          <p:cNvSpPr>
            <a:spLocks noGrp="1"/>
          </p:cNvSpPr>
          <p:nvPr>
            <p:ph type="subTitle" idx="1"/>
          </p:nvPr>
        </p:nvSpPr>
        <p:spPr/>
        <p:txBody>
          <a:bodyPr/>
          <a:lstStyle/>
          <a:p>
            <a:r>
              <a:rPr lang="en-US" smtClean="0"/>
              <a:t>Posaconazole</a:t>
            </a:r>
            <a:endParaRPr lang="en-US"/>
          </a:p>
        </p:txBody>
      </p:sp>
    </p:spTree>
    <p:extLst>
      <p:ext uri="{BB962C8B-B14F-4D97-AF65-F5344CB8AC3E}">
        <p14:creationId xmlns:p14="http://schemas.microsoft.com/office/powerpoint/2010/main" val="1936778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2098" name="Rectangle 2"/>
          <p:cNvSpPr>
            <a:spLocks noGrp="1" noChangeArrowheads="1"/>
          </p:cNvSpPr>
          <p:nvPr>
            <p:ph type="title"/>
          </p:nvPr>
        </p:nvSpPr>
        <p:spPr>
          <a:xfrm>
            <a:off x="395536" y="260648"/>
            <a:ext cx="8532440" cy="369332"/>
          </a:xfrm>
        </p:spPr>
        <p:txBody>
          <a:bodyPr/>
          <a:lstStyle/>
          <a:p>
            <a:r>
              <a:rPr lang="en-US" sz="2400" b="1" dirty="0">
                <a:solidFill>
                  <a:srgbClr val="008000"/>
                </a:solidFill>
              </a:rPr>
              <a:t>Exposure After </a:t>
            </a:r>
            <a:r>
              <a:rPr lang="en-US" sz="2400" b="1" dirty="0" smtClean="0">
                <a:solidFill>
                  <a:srgbClr val="008000"/>
                </a:solidFill>
              </a:rPr>
              <a:t>Single</a:t>
            </a:r>
            <a:r>
              <a:rPr lang="en-US" sz="2400" b="1" dirty="0">
                <a:solidFill>
                  <a:srgbClr val="008000"/>
                </a:solidFill>
              </a:rPr>
              <a:t>-Dose Administration</a:t>
            </a:r>
          </a:p>
        </p:txBody>
      </p:sp>
      <p:grpSp>
        <p:nvGrpSpPr>
          <p:cNvPr id="2" name="Gruppieren 65"/>
          <p:cNvGrpSpPr/>
          <p:nvPr/>
        </p:nvGrpSpPr>
        <p:grpSpPr>
          <a:xfrm>
            <a:off x="951433" y="2025922"/>
            <a:ext cx="7292975" cy="4643438"/>
            <a:chOff x="801688" y="1587500"/>
            <a:chExt cx="7292975" cy="4643438"/>
          </a:xfrm>
        </p:grpSpPr>
        <p:sp>
          <p:nvSpPr>
            <p:cNvPr id="2692099" name="Line 3"/>
            <p:cNvSpPr>
              <a:spLocks noChangeShapeType="1"/>
            </p:cNvSpPr>
            <p:nvPr/>
          </p:nvSpPr>
          <p:spPr bwMode="auto">
            <a:xfrm>
              <a:off x="1797050" y="1728788"/>
              <a:ext cx="1588" cy="3846512"/>
            </a:xfrm>
            <a:prstGeom prst="line">
              <a:avLst/>
            </a:prstGeom>
            <a:noFill/>
            <a:ln w="19050">
              <a:solidFill>
                <a:schemeClr val="tx1"/>
              </a:solidFill>
              <a:round/>
              <a:headEnd/>
              <a:tailEnd/>
            </a:ln>
          </p:spPr>
          <p:txBody>
            <a:bodyPr/>
            <a:lstStyle/>
            <a:p>
              <a:endParaRPr lang="de-DE"/>
            </a:p>
          </p:txBody>
        </p:sp>
        <p:sp>
          <p:nvSpPr>
            <p:cNvPr id="2692100" name="Line 4"/>
            <p:cNvSpPr>
              <a:spLocks noChangeShapeType="1"/>
            </p:cNvSpPr>
            <p:nvPr/>
          </p:nvSpPr>
          <p:spPr bwMode="auto">
            <a:xfrm>
              <a:off x="1708150" y="5511800"/>
              <a:ext cx="5926138" cy="1588"/>
            </a:xfrm>
            <a:prstGeom prst="line">
              <a:avLst/>
            </a:prstGeom>
            <a:noFill/>
            <a:ln w="19050">
              <a:solidFill>
                <a:schemeClr val="tx1"/>
              </a:solidFill>
              <a:round/>
              <a:headEnd/>
              <a:tailEnd/>
            </a:ln>
          </p:spPr>
          <p:txBody>
            <a:bodyPr/>
            <a:lstStyle/>
            <a:p>
              <a:endParaRPr lang="de-DE"/>
            </a:p>
          </p:txBody>
        </p:sp>
        <p:sp>
          <p:nvSpPr>
            <p:cNvPr id="2692101" name="Line 5"/>
            <p:cNvSpPr>
              <a:spLocks noChangeShapeType="1"/>
            </p:cNvSpPr>
            <p:nvPr/>
          </p:nvSpPr>
          <p:spPr bwMode="auto">
            <a:xfrm>
              <a:off x="1700213" y="4994275"/>
              <a:ext cx="96837" cy="1588"/>
            </a:xfrm>
            <a:prstGeom prst="line">
              <a:avLst/>
            </a:prstGeom>
            <a:noFill/>
            <a:ln w="19050">
              <a:solidFill>
                <a:schemeClr val="tx1"/>
              </a:solidFill>
              <a:round/>
              <a:headEnd/>
              <a:tailEnd/>
            </a:ln>
          </p:spPr>
          <p:txBody>
            <a:bodyPr/>
            <a:lstStyle/>
            <a:p>
              <a:endParaRPr lang="de-DE"/>
            </a:p>
          </p:txBody>
        </p:sp>
        <p:sp>
          <p:nvSpPr>
            <p:cNvPr id="2692102" name="Line 6"/>
            <p:cNvSpPr>
              <a:spLocks noChangeShapeType="1"/>
            </p:cNvSpPr>
            <p:nvPr/>
          </p:nvSpPr>
          <p:spPr bwMode="auto">
            <a:xfrm>
              <a:off x="1700213" y="4440238"/>
              <a:ext cx="96837" cy="1587"/>
            </a:xfrm>
            <a:prstGeom prst="line">
              <a:avLst/>
            </a:prstGeom>
            <a:noFill/>
            <a:ln w="19050">
              <a:solidFill>
                <a:schemeClr val="tx1"/>
              </a:solidFill>
              <a:round/>
              <a:headEnd/>
              <a:tailEnd/>
            </a:ln>
          </p:spPr>
          <p:txBody>
            <a:bodyPr/>
            <a:lstStyle/>
            <a:p>
              <a:endParaRPr lang="de-DE"/>
            </a:p>
          </p:txBody>
        </p:sp>
        <p:sp>
          <p:nvSpPr>
            <p:cNvPr id="2692103" name="Line 7"/>
            <p:cNvSpPr>
              <a:spLocks noChangeShapeType="1"/>
            </p:cNvSpPr>
            <p:nvPr/>
          </p:nvSpPr>
          <p:spPr bwMode="auto">
            <a:xfrm>
              <a:off x="1700213" y="3922713"/>
              <a:ext cx="96837" cy="1587"/>
            </a:xfrm>
            <a:prstGeom prst="line">
              <a:avLst/>
            </a:prstGeom>
            <a:noFill/>
            <a:ln w="19050">
              <a:solidFill>
                <a:schemeClr val="tx1"/>
              </a:solidFill>
              <a:round/>
              <a:headEnd/>
              <a:tailEnd/>
            </a:ln>
          </p:spPr>
          <p:txBody>
            <a:bodyPr/>
            <a:lstStyle/>
            <a:p>
              <a:endParaRPr lang="de-DE"/>
            </a:p>
          </p:txBody>
        </p:sp>
        <p:sp>
          <p:nvSpPr>
            <p:cNvPr id="2692104" name="Line 8"/>
            <p:cNvSpPr>
              <a:spLocks noChangeShapeType="1"/>
            </p:cNvSpPr>
            <p:nvPr/>
          </p:nvSpPr>
          <p:spPr bwMode="auto">
            <a:xfrm>
              <a:off x="1700213" y="3368675"/>
              <a:ext cx="96837" cy="1588"/>
            </a:xfrm>
            <a:prstGeom prst="line">
              <a:avLst/>
            </a:prstGeom>
            <a:noFill/>
            <a:ln w="19050">
              <a:solidFill>
                <a:schemeClr val="tx1"/>
              </a:solidFill>
              <a:round/>
              <a:headEnd/>
              <a:tailEnd/>
            </a:ln>
          </p:spPr>
          <p:txBody>
            <a:bodyPr/>
            <a:lstStyle/>
            <a:p>
              <a:endParaRPr lang="de-DE"/>
            </a:p>
          </p:txBody>
        </p:sp>
        <p:sp>
          <p:nvSpPr>
            <p:cNvPr id="2692105" name="Line 9"/>
            <p:cNvSpPr>
              <a:spLocks noChangeShapeType="1"/>
            </p:cNvSpPr>
            <p:nvPr/>
          </p:nvSpPr>
          <p:spPr bwMode="auto">
            <a:xfrm>
              <a:off x="1700213" y="2851150"/>
              <a:ext cx="96837" cy="1588"/>
            </a:xfrm>
            <a:prstGeom prst="line">
              <a:avLst/>
            </a:prstGeom>
            <a:noFill/>
            <a:ln w="19050">
              <a:solidFill>
                <a:schemeClr val="tx1"/>
              </a:solidFill>
              <a:round/>
              <a:headEnd/>
              <a:tailEnd/>
            </a:ln>
          </p:spPr>
          <p:txBody>
            <a:bodyPr/>
            <a:lstStyle/>
            <a:p>
              <a:endParaRPr lang="de-DE"/>
            </a:p>
          </p:txBody>
        </p:sp>
        <p:sp>
          <p:nvSpPr>
            <p:cNvPr id="2692106" name="Line 10"/>
            <p:cNvSpPr>
              <a:spLocks noChangeShapeType="1"/>
            </p:cNvSpPr>
            <p:nvPr/>
          </p:nvSpPr>
          <p:spPr bwMode="auto">
            <a:xfrm>
              <a:off x="1700213" y="2297113"/>
              <a:ext cx="96837" cy="1587"/>
            </a:xfrm>
            <a:prstGeom prst="line">
              <a:avLst/>
            </a:prstGeom>
            <a:noFill/>
            <a:ln w="19050">
              <a:solidFill>
                <a:schemeClr val="tx1"/>
              </a:solidFill>
              <a:round/>
              <a:headEnd/>
              <a:tailEnd/>
            </a:ln>
          </p:spPr>
          <p:txBody>
            <a:bodyPr/>
            <a:lstStyle/>
            <a:p>
              <a:endParaRPr lang="de-DE"/>
            </a:p>
          </p:txBody>
        </p:sp>
        <p:sp>
          <p:nvSpPr>
            <p:cNvPr id="2692107" name="Line 11"/>
            <p:cNvSpPr>
              <a:spLocks noChangeShapeType="1"/>
            </p:cNvSpPr>
            <p:nvPr/>
          </p:nvSpPr>
          <p:spPr bwMode="auto">
            <a:xfrm flipV="1">
              <a:off x="2794000" y="5511800"/>
              <a:ext cx="1588" cy="74613"/>
            </a:xfrm>
            <a:prstGeom prst="line">
              <a:avLst/>
            </a:prstGeom>
            <a:noFill/>
            <a:ln w="19050">
              <a:solidFill>
                <a:schemeClr val="tx1"/>
              </a:solidFill>
              <a:round/>
              <a:headEnd/>
              <a:tailEnd/>
            </a:ln>
          </p:spPr>
          <p:txBody>
            <a:bodyPr/>
            <a:lstStyle/>
            <a:p>
              <a:endParaRPr lang="de-DE"/>
            </a:p>
          </p:txBody>
        </p:sp>
        <p:sp>
          <p:nvSpPr>
            <p:cNvPr id="2692108" name="Line 12"/>
            <p:cNvSpPr>
              <a:spLocks noChangeShapeType="1"/>
            </p:cNvSpPr>
            <p:nvPr/>
          </p:nvSpPr>
          <p:spPr bwMode="auto">
            <a:xfrm flipV="1">
              <a:off x="3775075" y="5511800"/>
              <a:ext cx="3175" cy="74613"/>
            </a:xfrm>
            <a:prstGeom prst="line">
              <a:avLst/>
            </a:prstGeom>
            <a:noFill/>
            <a:ln w="19050">
              <a:solidFill>
                <a:schemeClr val="tx1"/>
              </a:solidFill>
              <a:round/>
              <a:headEnd/>
              <a:tailEnd/>
            </a:ln>
          </p:spPr>
          <p:txBody>
            <a:bodyPr/>
            <a:lstStyle/>
            <a:p>
              <a:endParaRPr lang="de-DE"/>
            </a:p>
          </p:txBody>
        </p:sp>
        <p:sp>
          <p:nvSpPr>
            <p:cNvPr id="2692109" name="Line 13"/>
            <p:cNvSpPr>
              <a:spLocks noChangeShapeType="1"/>
            </p:cNvSpPr>
            <p:nvPr/>
          </p:nvSpPr>
          <p:spPr bwMode="auto">
            <a:xfrm flipV="1">
              <a:off x="4727575" y="5511800"/>
              <a:ext cx="1588" cy="74613"/>
            </a:xfrm>
            <a:prstGeom prst="line">
              <a:avLst/>
            </a:prstGeom>
            <a:noFill/>
            <a:ln w="19050">
              <a:solidFill>
                <a:schemeClr val="tx1"/>
              </a:solidFill>
              <a:round/>
              <a:headEnd/>
              <a:tailEnd/>
            </a:ln>
          </p:spPr>
          <p:txBody>
            <a:bodyPr/>
            <a:lstStyle/>
            <a:p>
              <a:endParaRPr lang="de-DE"/>
            </a:p>
          </p:txBody>
        </p:sp>
        <p:sp>
          <p:nvSpPr>
            <p:cNvPr id="2692110" name="Line 14"/>
            <p:cNvSpPr>
              <a:spLocks noChangeShapeType="1"/>
            </p:cNvSpPr>
            <p:nvPr/>
          </p:nvSpPr>
          <p:spPr bwMode="auto">
            <a:xfrm flipV="1">
              <a:off x="5694363" y="5511800"/>
              <a:ext cx="1587" cy="74613"/>
            </a:xfrm>
            <a:prstGeom prst="line">
              <a:avLst/>
            </a:prstGeom>
            <a:noFill/>
            <a:ln w="19050">
              <a:solidFill>
                <a:schemeClr val="tx1"/>
              </a:solidFill>
              <a:round/>
              <a:headEnd/>
              <a:tailEnd/>
            </a:ln>
          </p:spPr>
          <p:txBody>
            <a:bodyPr/>
            <a:lstStyle/>
            <a:p>
              <a:endParaRPr lang="de-DE"/>
            </a:p>
          </p:txBody>
        </p:sp>
        <p:sp>
          <p:nvSpPr>
            <p:cNvPr id="2692111" name="Line 15"/>
            <p:cNvSpPr>
              <a:spLocks noChangeShapeType="1"/>
            </p:cNvSpPr>
            <p:nvPr/>
          </p:nvSpPr>
          <p:spPr bwMode="auto">
            <a:xfrm flipV="1">
              <a:off x="6642100" y="5511800"/>
              <a:ext cx="3175" cy="74613"/>
            </a:xfrm>
            <a:prstGeom prst="line">
              <a:avLst/>
            </a:prstGeom>
            <a:noFill/>
            <a:ln w="19050">
              <a:solidFill>
                <a:schemeClr val="tx1"/>
              </a:solidFill>
              <a:round/>
              <a:headEnd/>
              <a:tailEnd/>
            </a:ln>
          </p:spPr>
          <p:txBody>
            <a:bodyPr/>
            <a:lstStyle/>
            <a:p>
              <a:endParaRPr lang="de-DE"/>
            </a:p>
          </p:txBody>
        </p:sp>
        <p:sp>
          <p:nvSpPr>
            <p:cNvPr id="2692112" name="Line 16"/>
            <p:cNvSpPr>
              <a:spLocks noChangeShapeType="1"/>
            </p:cNvSpPr>
            <p:nvPr/>
          </p:nvSpPr>
          <p:spPr bwMode="auto">
            <a:xfrm flipV="1">
              <a:off x="7621588" y="5511800"/>
              <a:ext cx="3175" cy="74613"/>
            </a:xfrm>
            <a:prstGeom prst="line">
              <a:avLst/>
            </a:prstGeom>
            <a:noFill/>
            <a:ln w="19050">
              <a:solidFill>
                <a:schemeClr val="tx1"/>
              </a:solidFill>
              <a:round/>
              <a:headEnd/>
              <a:tailEnd/>
            </a:ln>
          </p:spPr>
          <p:txBody>
            <a:bodyPr/>
            <a:lstStyle/>
            <a:p>
              <a:endParaRPr lang="de-DE"/>
            </a:p>
          </p:txBody>
        </p:sp>
        <p:sp>
          <p:nvSpPr>
            <p:cNvPr id="2692113" name="Rectangle 17"/>
            <p:cNvSpPr>
              <a:spLocks noChangeArrowheads="1"/>
            </p:cNvSpPr>
            <p:nvPr/>
          </p:nvSpPr>
          <p:spPr bwMode="auto">
            <a:xfrm>
              <a:off x="1462088" y="5384800"/>
              <a:ext cx="127000" cy="274638"/>
            </a:xfrm>
            <a:prstGeom prst="rect">
              <a:avLst/>
            </a:prstGeom>
            <a:noFill/>
            <a:ln w="9525">
              <a:noFill/>
              <a:miter lim="800000"/>
              <a:headEnd/>
              <a:tailEnd/>
            </a:ln>
          </p:spPr>
          <p:txBody>
            <a:bodyPr wrap="none" lIns="0" tIns="0" rIns="0" bIns="0">
              <a:spAutoFit/>
            </a:bodyPr>
            <a:lstStyle/>
            <a:p>
              <a:pPr algn="l"/>
              <a:r>
                <a:rPr lang="en-US" sz="1800" b="1"/>
                <a:t>0</a:t>
              </a:r>
              <a:endParaRPr lang="en-US" sz="1800"/>
            </a:p>
          </p:txBody>
        </p:sp>
        <p:sp>
          <p:nvSpPr>
            <p:cNvPr id="2692114" name="Rectangle 18"/>
            <p:cNvSpPr>
              <a:spLocks noChangeArrowheads="1"/>
            </p:cNvSpPr>
            <p:nvPr/>
          </p:nvSpPr>
          <p:spPr bwMode="auto">
            <a:xfrm>
              <a:off x="1354138" y="4308475"/>
              <a:ext cx="254000" cy="274638"/>
            </a:xfrm>
            <a:prstGeom prst="rect">
              <a:avLst/>
            </a:prstGeom>
            <a:noFill/>
            <a:ln w="9525">
              <a:noFill/>
              <a:miter lim="800000"/>
              <a:headEnd/>
              <a:tailEnd/>
            </a:ln>
          </p:spPr>
          <p:txBody>
            <a:bodyPr wrap="none" lIns="0" tIns="0" rIns="0" bIns="0">
              <a:spAutoFit/>
            </a:bodyPr>
            <a:lstStyle/>
            <a:p>
              <a:pPr algn="l"/>
              <a:r>
                <a:rPr lang="en-US" sz="1800" b="1"/>
                <a:t>20</a:t>
              </a:r>
              <a:endParaRPr lang="en-US" sz="1800"/>
            </a:p>
          </p:txBody>
        </p:sp>
        <p:sp>
          <p:nvSpPr>
            <p:cNvPr id="2692115" name="Rectangle 19"/>
            <p:cNvSpPr>
              <a:spLocks noChangeArrowheads="1"/>
            </p:cNvSpPr>
            <p:nvPr/>
          </p:nvSpPr>
          <p:spPr bwMode="auto">
            <a:xfrm>
              <a:off x="1354138" y="3232150"/>
              <a:ext cx="254000" cy="274638"/>
            </a:xfrm>
            <a:prstGeom prst="rect">
              <a:avLst/>
            </a:prstGeom>
            <a:noFill/>
            <a:ln w="9525">
              <a:noFill/>
              <a:miter lim="800000"/>
              <a:headEnd/>
              <a:tailEnd/>
            </a:ln>
          </p:spPr>
          <p:txBody>
            <a:bodyPr wrap="none" lIns="0" tIns="0" rIns="0" bIns="0">
              <a:spAutoFit/>
            </a:bodyPr>
            <a:lstStyle/>
            <a:p>
              <a:pPr algn="l"/>
              <a:r>
                <a:rPr lang="en-US" sz="1800" b="1"/>
                <a:t>40</a:t>
              </a:r>
              <a:endParaRPr lang="en-US" sz="1800"/>
            </a:p>
          </p:txBody>
        </p:sp>
        <p:sp>
          <p:nvSpPr>
            <p:cNvPr id="2692116" name="Rectangle 20"/>
            <p:cNvSpPr>
              <a:spLocks noChangeArrowheads="1"/>
            </p:cNvSpPr>
            <p:nvPr/>
          </p:nvSpPr>
          <p:spPr bwMode="auto">
            <a:xfrm>
              <a:off x="1354138" y="2155825"/>
              <a:ext cx="254000" cy="274638"/>
            </a:xfrm>
            <a:prstGeom prst="rect">
              <a:avLst/>
            </a:prstGeom>
            <a:noFill/>
            <a:ln w="9525">
              <a:noFill/>
              <a:miter lim="800000"/>
              <a:headEnd/>
              <a:tailEnd/>
            </a:ln>
          </p:spPr>
          <p:txBody>
            <a:bodyPr wrap="none" lIns="0" tIns="0" rIns="0" bIns="0">
              <a:spAutoFit/>
            </a:bodyPr>
            <a:lstStyle/>
            <a:p>
              <a:pPr algn="l"/>
              <a:r>
                <a:rPr lang="en-US" sz="1800" b="1"/>
                <a:t>60</a:t>
              </a:r>
              <a:endParaRPr lang="en-US" sz="1800"/>
            </a:p>
          </p:txBody>
        </p:sp>
        <p:sp>
          <p:nvSpPr>
            <p:cNvPr id="2692117" name="Rectangle 21"/>
            <p:cNvSpPr>
              <a:spLocks noChangeArrowheads="1"/>
            </p:cNvSpPr>
            <p:nvPr/>
          </p:nvSpPr>
          <p:spPr bwMode="auto">
            <a:xfrm>
              <a:off x="1752600" y="5641975"/>
              <a:ext cx="127000" cy="274638"/>
            </a:xfrm>
            <a:prstGeom prst="rect">
              <a:avLst/>
            </a:prstGeom>
            <a:noFill/>
            <a:ln w="9525">
              <a:noFill/>
              <a:miter lim="800000"/>
              <a:headEnd/>
              <a:tailEnd/>
            </a:ln>
          </p:spPr>
          <p:txBody>
            <a:bodyPr wrap="none" lIns="0" tIns="0" rIns="0" bIns="0">
              <a:spAutoFit/>
            </a:bodyPr>
            <a:lstStyle/>
            <a:p>
              <a:pPr algn="l"/>
              <a:r>
                <a:rPr lang="en-US" sz="1800" b="1"/>
                <a:t>0</a:t>
              </a:r>
              <a:endParaRPr lang="en-US" sz="1800"/>
            </a:p>
          </p:txBody>
        </p:sp>
        <p:sp>
          <p:nvSpPr>
            <p:cNvPr id="2692118" name="Rectangle 22"/>
            <p:cNvSpPr>
              <a:spLocks noChangeArrowheads="1"/>
            </p:cNvSpPr>
            <p:nvPr/>
          </p:nvSpPr>
          <p:spPr bwMode="auto">
            <a:xfrm>
              <a:off x="2600325" y="5641975"/>
              <a:ext cx="381000" cy="274638"/>
            </a:xfrm>
            <a:prstGeom prst="rect">
              <a:avLst/>
            </a:prstGeom>
            <a:noFill/>
            <a:ln w="9525">
              <a:noFill/>
              <a:miter lim="800000"/>
              <a:headEnd/>
              <a:tailEnd/>
            </a:ln>
          </p:spPr>
          <p:txBody>
            <a:bodyPr wrap="none" lIns="0" tIns="0" rIns="0" bIns="0">
              <a:spAutoFit/>
            </a:bodyPr>
            <a:lstStyle/>
            <a:p>
              <a:pPr algn="l"/>
              <a:r>
                <a:rPr lang="en-US" sz="1800" b="1"/>
                <a:t>200</a:t>
              </a:r>
              <a:endParaRPr lang="en-US" sz="1800"/>
            </a:p>
          </p:txBody>
        </p:sp>
        <p:sp>
          <p:nvSpPr>
            <p:cNvPr id="2692119" name="Rectangle 23"/>
            <p:cNvSpPr>
              <a:spLocks noChangeArrowheads="1"/>
            </p:cNvSpPr>
            <p:nvPr/>
          </p:nvSpPr>
          <p:spPr bwMode="auto">
            <a:xfrm>
              <a:off x="3571875" y="5641975"/>
              <a:ext cx="381000" cy="274638"/>
            </a:xfrm>
            <a:prstGeom prst="rect">
              <a:avLst/>
            </a:prstGeom>
            <a:noFill/>
            <a:ln w="9525">
              <a:noFill/>
              <a:miter lim="800000"/>
              <a:headEnd/>
              <a:tailEnd/>
            </a:ln>
          </p:spPr>
          <p:txBody>
            <a:bodyPr wrap="none" lIns="0" tIns="0" rIns="0" bIns="0">
              <a:spAutoFit/>
            </a:bodyPr>
            <a:lstStyle/>
            <a:p>
              <a:pPr algn="l"/>
              <a:r>
                <a:rPr lang="en-US" sz="1800" b="1"/>
                <a:t>400</a:t>
              </a:r>
              <a:endParaRPr lang="en-US" sz="1800"/>
            </a:p>
          </p:txBody>
        </p:sp>
        <p:sp>
          <p:nvSpPr>
            <p:cNvPr id="2692120" name="Rectangle 24"/>
            <p:cNvSpPr>
              <a:spLocks noChangeArrowheads="1"/>
            </p:cNvSpPr>
            <p:nvPr/>
          </p:nvSpPr>
          <p:spPr bwMode="auto">
            <a:xfrm>
              <a:off x="4535488" y="5641975"/>
              <a:ext cx="381000" cy="274638"/>
            </a:xfrm>
            <a:prstGeom prst="rect">
              <a:avLst/>
            </a:prstGeom>
            <a:noFill/>
            <a:ln w="9525">
              <a:noFill/>
              <a:miter lim="800000"/>
              <a:headEnd/>
              <a:tailEnd/>
            </a:ln>
          </p:spPr>
          <p:txBody>
            <a:bodyPr wrap="none" lIns="0" tIns="0" rIns="0" bIns="0">
              <a:spAutoFit/>
            </a:bodyPr>
            <a:lstStyle/>
            <a:p>
              <a:pPr algn="l"/>
              <a:r>
                <a:rPr lang="en-US" sz="1800" b="1"/>
                <a:t>600</a:t>
              </a:r>
              <a:endParaRPr lang="en-US" sz="1800"/>
            </a:p>
          </p:txBody>
        </p:sp>
        <p:sp>
          <p:nvSpPr>
            <p:cNvPr id="2692121" name="Rectangle 25"/>
            <p:cNvSpPr>
              <a:spLocks noChangeArrowheads="1"/>
            </p:cNvSpPr>
            <p:nvPr/>
          </p:nvSpPr>
          <p:spPr bwMode="auto">
            <a:xfrm>
              <a:off x="5495925" y="5641975"/>
              <a:ext cx="381000" cy="274638"/>
            </a:xfrm>
            <a:prstGeom prst="rect">
              <a:avLst/>
            </a:prstGeom>
            <a:noFill/>
            <a:ln w="9525">
              <a:noFill/>
              <a:miter lim="800000"/>
              <a:headEnd/>
              <a:tailEnd/>
            </a:ln>
          </p:spPr>
          <p:txBody>
            <a:bodyPr wrap="none" lIns="0" tIns="0" rIns="0" bIns="0">
              <a:spAutoFit/>
            </a:bodyPr>
            <a:lstStyle/>
            <a:p>
              <a:pPr algn="l"/>
              <a:r>
                <a:rPr lang="en-US" sz="1800" b="1"/>
                <a:t>800</a:t>
              </a:r>
              <a:endParaRPr lang="en-US" sz="1800"/>
            </a:p>
          </p:txBody>
        </p:sp>
        <p:sp>
          <p:nvSpPr>
            <p:cNvPr id="2692122" name="Rectangle 26"/>
            <p:cNvSpPr>
              <a:spLocks noChangeArrowheads="1"/>
            </p:cNvSpPr>
            <p:nvPr/>
          </p:nvSpPr>
          <p:spPr bwMode="auto">
            <a:xfrm>
              <a:off x="6383338" y="5641975"/>
              <a:ext cx="508000" cy="274638"/>
            </a:xfrm>
            <a:prstGeom prst="rect">
              <a:avLst/>
            </a:prstGeom>
            <a:noFill/>
            <a:ln w="9525">
              <a:noFill/>
              <a:miter lim="800000"/>
              <a:headEnd/>
              <a:tailEnd/>
            </a:ln>
          </p:spPr>
          <p:txBody>
            <a:bodyPr wrap="none" lIns="0" tIns="0" rIns="0" bIns="0">
              <a:spAutoFit/>
            </a:bodyPr>
            <a:lstStyle/>
            <a:p>
              <a:pPr algn="l"/>
              <a:r>
                <a:rPr lang="en-US" sz="1800" b="1"/>
                <a:t>1000</a:t>
              </a:r>
              <a:endParaRPr lang="en-US" sz="1800"/>
            </a:p>
          </p:txBody>
        </p:sp>
        <p:sp>
          <p:nvSpPr>
            <p:cNvPr id="2692123" name="Rectangle 27"/>
            <p:cNvSpPr>
              <a:spLocks noChangeArrowheads="1"/>
            </p:cNvSpPr>
            <p:nvPr/>
          </p:nvSpPr>
          <p:spPr bwMode="auto">
            <a:xfrm>
              <a:off x="7373938" y="5641975"/>
              <a:ext cx="508000" cy="274638"/>
            </a:xfrm>
            <a:prstGeom prst="rect">
              <a:avLst/>
            </a:prstGeom>
            <a:noFill/>
            <a:ln w="9525">
              <a:noFill/>
              <a:miter lim="800000"/>
              <a:headEnd/>
              <a:tailEnd/>
            </a:ln>
          </p:spPr>
          <p:txBody>
            <a:bodyPr wrap="none" lIns="0" tIns="0" rIns="0" bIns="0">
              <a:spAutoFit/>
            </a:bodyPr>
            <a:lstStyle/>
            <a:p>
              <a:pPr algn="l"/>
              <a:r>
                <a:rPr lang="en-US" sz="1800" b="1"/>
                <a:t>1200</a:t>
              </a:r>
              <a:endParaRPr lang="en-US" sz="1800"/>
            </a:p>
          </p:txBody>
        </p:sp>
        <p:sp>
          <p:nvSpPr>
            <p:cNvPr id="2692124" name="Rectangle 28"/>
            <p:cNvSpPr>
              <a:spLocks noChangeArrowheads="1"/>
            </p:cNvSpPr>
            <p:nvPr/>
          </p:nvSpPr>
          <p:spPr bwMode="auto">
            <a:xfrm>
              <a:off x="1828800" y="5956300"/>
              <a:ext cx="5811838" cy="274638"/>
            </a:xfrm>
            <a:prstGeom prst="rect">
              <a:avLst/>
            </a:prstGeom>
            <a:noFill/>
            <a:ln w="9525">
              <a:noFill/>
              <a:miter lim="800000"/>
              <a:headEnd/>
              <a:tailEnd/>
            </a:ln>
          </p:spPr>
          <p:txBody>
            <a:bodyPr lIns="0" tIns="0" rIns="0" bIns="0">
              <a:spAutoFit/>
            </a:bodyPr>
            <a:lstStyle/>
            <a:p>
              <a:r>
                <a:rPr lang="en-US" sz="1800" b="1"/>
                <a:t>Dose (mg)</a:t>
              </a:r>
              <a:endParaRPr lang="en-US" sz="1800"/>
            </a:p>
          </p:txBody>
        </p:sp>
        <p:sp>
          <p:nvSpPr>
            <p:cNvPr id="2692125" name="Rectangle 29"/>
            <p:cNvSpPr>
              <a:spLocks noChangeArrowheads="1"/>
            </p:cNvSpPr>
            <p:nvPr/>
          </p:nvSpPr>
          <p:spPr bwMode="auto">
            <a:xfrm rot="16200000">
              <a:off x="-485774" y="3314700"/>
              <a:ext cx="3124200" cy="549275"/>
            </a:xfrm>
            <a:prstGeom prst="rect">
              <a:avLst/>
            </a:prstGeom>
            <a:noFill/>
            <a:ln w="9525">
              <a:noFill/>
              <a:miter lim="800000"/>
              <a:headEnd/>
              <a:tailEnd/>
            </a:ln>
          </p:spPr>
          <p:txBody>
            <a:bodyPr lIns="0" tIns="0" rIns="0" bIns="0">
              <a:spAutoFit/>
            </a:bodyPr>
            <a:lstStyle/>
            <a:p>
              <a:r>
                <a:rPr lang="en-US" sz="1800" b="1"/>
                <a:t>AUC</a:t>
              </a:r>
              <a:r>
                <a:rPr lang="en-US" sz="1800" b="1" baseline="-25000"/>
                <a:t>(I)</a:t>
              </a:r>
              <a:r>
                <a:rPr lang="en-US" sz="1800" b="1"/>
                <a:t> (ng</a:t>
              </a:r>
              <a:r>
                <a:rPr lang="en-US" sz="1800" b="1">
                  <a:cs typeface="Arial" charset="0"/>
                </a:rPr>
                <a:t>·</a:t>
              </a:r>
              <a:r>
                <a:rPr lang="en-US" sz="1800" b="1"/>
                <a:t>h/mL), thousands</a:t>
              </a:r>
            </a:p>
            <a:p>
              <a:endParaRPr lang="en-US" sz="1800" b="1"/>
            </a:p>
          </p:txBody>
        </p:sp>
        <p:sp>
          <p:nvSpPr>
            <p:cNvPr id="2692126" name="Rectangle 30"/>
            <p:cNvSpPr>
              <a:spLocks noChangeArrowheads="1"/>
            </p:cNvSpPr>
            <p:nvPr/>
          </p:nvSpPr>
          <p:spPr bwMode="auto">
            <a:xfrm>
              <a:off x="6178550" y="4292600"/>
              <a:ext cx="1916113" cy="549275"/>
            </a:xfrm>
            <a:prstGeom prst="rect">
              <a:avLst/>
            </a:prstGeom>
            <a:noFill/>
            <a:ln w="9525">
              <a:noFill/>
              <a:miter lim="800000"/>
              <a:headEnd/>
              <a:tailEnd/>
            </a:ln>
          </p:spPr>
          <p:txBody>
            <a:bodyPr lIns="0" tIns="0" rIns="0" bIns="0">
              <a:spAutoFit/>
            </a:bodyPr>
            <a:lstStyle/>
            <a:p>
              <a:r>
                <a:rPr lang="en-US" sz="1800" b="1" i="1"/>
                <a:t>R</a:t>
              </a:r>
              <a:r>
                <a:rPr lang="en-US" sz="1800" b="1" baseline="30000"/>
                <a:t>2</a:t>
              </a:r>
              <a:r>
                <a:rPr lang="en-US" sz="1800" b="1"/>
                <a:t> = 0.99</a:t>
              </a:r>
            </a:p>
            <a:p>
              <a:r>
                <a:rPr lang="en-US" sz="1800" b="1"/>
                <a:t>(50</a:t>
              </a:r>
              <a:r>
                <a:rPr lang="en-US" sz="1800" b="1">
                  <a:cs typeface="Arial" charset="0"/>
                </a:rPr>
                <a:t>–800 mg)</a:t>
              </a:r>
              <a:endParaRPr lang="en-US" sz="1800"/>
            </a:p>
          </p:txBody>
        </p:sp>
        <p:sp>
          <p:nvSpPr>
            <p:cNvPr id="2692127" name="Rectangle 31"/>
            <p:cNvSpPr>
              <a:spLocks noChangeArrowheads="1"/>
            </p:cNvSpPr>
            <p:nvPr/>
          </p:nvSpPr>
          <p:spPr bwMode="auto">
            <a:xfrm>
              <a:off x="1354138" y="2693988"/>
              <a:ext cx="254000" cy="274637"/>
            </a:xfrm>
            <a:prstGeom prst="rect">
              <a:avLst/>
            </a:prstGeom>
            <a:noFill/>
            <a:ln w="9525">
              <a:noFill/>
              <a:miter lim="800000"/>
              <a:headEnd/>
              <a:tailEnd/>
            </a:ln>
          </p:spPr>
          <p:txBody>
            <a:bodyPr wrap="none" lIns="0" tIns="0" rIns="0" bIns="0">
              <a:spAutoFit/>
            </a:bodyPr>
            <a:lstStyle/>
            <a:p>
              <a:pPr algn="l"/>
              <a:r>
                <a:rPr lang="en-US" sz="1800" b="1"/>
                <a:t>50</a:t>
              </a:r>
              <a:endParaRPr lang="en-US" sz="1800"/>
            </a:p>
          </p:txBody>
        </p:sp>
        <p:sp>
          <p:nvSpPr>
            <p:cNvPr id="2692128" name="Rectangle 32"/>
            <p:cNvSpPr>
              <a:spLocks noChangeArrowheads="1"/>
            </p:cNvSpPr>
            <p:nvPr/>
          </p:nvSpPr>
          <p:spPr bwMode="auto">
            <a:xfrm>
              <a:off x="1354138" y="3770313"/>
              <a:ext cx="254000" cy="274637"/>
            </a:xfrm>
            <a:prstGeom prst="rect">
              <a:avLst/>
            </a:prstGeom>
            <a:noFill/>
            <a:ln w="9525">
              <a:noFill/>
              <a:miter lim="800000"/>
              <a:headEnd/>
              <a:tailEnd/>
            </a:ln>
          </p:spPr>
          <p:txBody>
            <a:bodyPr wrap="none" lIns="0" tIns="0" rIns="0" bIns="0">
              <a:spAutoFit/>
            </a:bodyPr>
            <a:lstStyle/>
            <a:p>
              <a:pPr algn="l"/>
              <a:r>
                <a:rPr lang="en-US" sz="1800" b="1"/>
                <a:t>30</a:t>
              </a:r>
              <a:endParaRPr lang="en-US" sz="1800"/>
            </a:p>
          </p:txBody>
        </p:sp>
        <p:sp>
          <p:nvSpPr>
            <p:cNvPr id="2692129" name="Rectangle 33"/>
            <p:cNvSpPr>
              <a:spLocks noChangeArrowheads="1"/>
            </p:cNvSpPr>
            <p:nvPr/>
          </p:nvSpPr>
          <p:spPr bwMode="auto">
            <a:xfrm>
              <a:off x="1354138" y="4846638"/>
              <a:ext cx="254000" cy="274637"/>
            </a:xfrm>
            <a:prstGeom prst="rect">
              <a:avLst/>
            </a:prstGeom>
            <a:noFill/>
            <a:ln w="9525">
              <a:noFill/>
              <a:miter lim="800000"/>
              <a:headEnd/>
              <a:tailEnd/>
            </a:ln>
          </p:spPr>
          <p:txBody>
            <a:bodyPr wrap="none" lIns="0" tIns="0" rIns="0" bIns="0">
              <a:spAutoFit/>
            </a:bodyPr>
            <a:lstStyle/>
            <a:p>
              <a:pPr algn="l"/>
              <a:r>
                <a:rPr lang="en-US" sz="1800" b="1"/>
                <a:t>10</a:t>
              </a:r>
              <a:endParaRPr lang="en-US" sz="1800"/>
            </a:p>
          </p:txBody>
        </p:sp>
        <p:sp>
          <p:nvSpPr>
            <p:cNvPr id="2692130" name="Line 34"/>
            <p:cNvSpPr>
              <a:spLocks noChangeShapeType="1"/>
            </p:cNvSpPr>
            <p:nvPr/>
          </p:nvSpPr>
          <p:spPr bwMode="auto">
            <a:xfrm>
              <a:off x="5724525" y="2843213"/>
              <a:ext cx="1943100" cy="257175"/>
            </a:xfrm>
            <a:prstGeom prst="line">
              <a:avLst/>
            </a:prstGeom>
            <a:noFill/>
            <a:ln w="19050">
              <a:solidFill>
                <a:srgbClr val="66FF33"/>
              </a:solidFill>
              <a:round/>
              <a:headEnd/>
              <a:tailEnd/>
            </a:ln>
            <a:effectLst/>
          </p:spPr>
          <p:txBody>
            <a:bodyPr/>
            <a:lstStyle/>
            <a:p>
              <a:endParaRPr lang="de-DE"/>
            </a:p>
          </p:txBody>
        </p:sp>
        <p:sp>
          <p:nvSpPr>
            <p:cNvPr id="2692131" name="Freeform 35"/>
            <p:cNvSpPr>
              <a:spLocks/>
            </p:cNvSpPr>
            <p:nvPr/>
          </p:nvSpPr>
          <p:spPr bwMode="auto">
            <a:xfrm>
              <a:off x="2054225" y="2852738"/>
              <a:ext cx="3660775" cy="2522537"/>
            </a:xfrm>
            <a:custGeom>
              <a:avLst/>
              <a:gdLst/>
              <a:ahLst/>
              <a:cxnLst>
                <a:cxn ang="0">
                  <a:pos x="0" y="1589"/>
                </a:cxn>
                <a:cxn ang="0">
                  <a:pos x="165" y="1454"/>
                </a:cxn>
                <a:cxn ang="0">
                  <a:pos x="479" y="1289"/>
                </a:cxn>
                <a:cxn ang="0">
                  <a:pos x="1062" y="960"/>
                </a:cxn>
                <a:cxn ang="0">
                  <a:pos x="2306" y="0"/>
                </a:cxn>
              </a:cxnLst>
              <a:rect l="0" t="0" r="r" b="b"/>
              <a:pathLst>
                <a:path w="2306" h="1589">
                  <a:moveTo>
                    <a:pt x="0" y="1589"/>
                  </a:moveTo>
                  <a:lnTo>
                    <a:pt x="165" y="1454"/>
                  </a:lnTo>
                  <a:lnTo>
                    <a:pt x="479" y="1289"/>
                  </a:lnTo>
                  <a:lnTo>
                    <a:pt x="1062" y="960"/>
                  </a:lnTo>
                  <a:lnTo>
                    <a:pt x="2306" y="0"/>
                  </a:lnTo>
                </a:path>
              </a:pathLst>
            </a:custGeom>
            <a:noFill/>
            <a:ln w="19050" cmpd="sng">
              <a:solidFill>
                <a:srgbClr val="66FF33"/>
              </a:solidFill>
              <a:round/>
              <a:headEnd/>
              <a:tailEnd/>
            </a:ln>
            <a:effectLst/>
          </p:spPr>
          <p:txBody>
            <a:bodyPr/>
            <a:lstStyle/>
            <a:p>
              <a:endParaRPr lang="de-DE"/>
            </a:p>
          </p:txBody>
        </p:sp>
        <p:sp>
          <p:nvSpPr>
            <p:cNvPr id="2692132" name="Line 36"/>
            <p:cNvSpPr>
              <a:spLocks noChangeShapeType="1"/>
            </p:cNvSpPr>
            <p:nvPr/>
          </p:nvSpPr>
          <p:spPr bwMode="auto">
            <a:xfrm>
              <a:off x="1709738" y="1725613"/>
              <a:ext cx="96837" cy="1587"/>
            </a:xfrm>
            <a:prstGeom prst="line">
              <a:avLst/>
            </a:prstGeom>
            <a:noFill/>
            <a:ln w="19050">
              <a:solidFill>
                <a:schemeClr val="tx1"/>
              </a:solidFill>
              <a:round/>
              <a:headEnd/>
              <a:tailEnd/>
            </a:ln>
          </p:spPr>
          <p:txBody>
            <a:bodyPr/>
            <a:lstStyle/>
            <a:p>
              <a:endParaRPr lang="de-DE"/>
            </a:p>
          </p:txBody>
        </p:sp>
        <p:sp>
          <p:nvSpPr>
            <p:cNvPr id="2692133" name="Rectangle 37"/>
            <p:cNvSpPr>
              <a:spLocks noChangeArrowheads="1"/>
            </p:cNvSpPr>
            <p:nvPr/>
          </p:nvSpPr>
          <p:spPr bwMode="auto">
            <a:xfrm>
              <a:off x="1363663" y="1587500"/>
              <a:ext cx="254000" cy="274638"/>
            </a:xfrm>
            <a:prstGeom prst="rect">
              <a:avLst/>
            </a:prstGeom>
            <a:noFill/>
            <a:ln w="9525">
              <a:noFill/>
              <a:miter lim="800000"/>
              <a:headEnd/>
              <a:tailEnd/>
            </a:ln>
          </p:spPr>
          <p:txBody>
            <a:bodyPr wrap="none" lIns="0" tIns="0" rIns="0" bIns="0">
              <a:spAutoFit/>
            </a:bodyPr>
            <a:lstStyle/>
            <a:p>
              <a:pPr algn="l"/>
              <a:r>
                <a:rPr lang="en-US" sz="1800" b="1"/>
                <a:t>70</a:t>
              </a:r>
              <a:endParaRPr lang="en-US" sz="1800"/>
            </a:p>
          </p:txBody>
        </p:sp>
        <p:sp>
          <p:nvSpPr>
            <p:cNvPr id="2692134" name="Line 38"/>
            <p:cNvSpPr>
              <a:spLocks noChangeShapeType="1"/>
            </p:cNvSpPr>
            <p:nvPr/>
          </p:nvSpPr>
          <p:spPr bwMode="auto">
            <a:xfrm>
              <a:off x="2738438" y="5151438"/>
              <a:ext cx="120650" cy="0"/>
            </a:xfrm>
            <a:prstGeom prst="line">
              <a:avLst/>
            </a:prstGeom>
            <a:noFill/>
            <a:ln w="19050">
              <a:solidFill>
                <a:schemeClr val="tx1"/>
              </a:solidFill>
              <a:round/>
              <a:headEnd/>
              <a:tailEnd/>
            </a:ln>
            <a:effectLst/>
          </p:spPr>
          <p:txBody>
            <a:bodyPr/>
            <a:lstStyle/>
            <a:p>
              <a:endParaRPr lang="de-DE"/>
            </a:p>
          </p:txBody>
        </p:sp>
        <p:sp>
          <p:nvSpPr>
            <p:cNvPr id="2692135" name="Line 39"/>
            <p:cNvSpPr>
              <a:spLocks noChangeShapeType="1"/>
            </p:cNvSpPr>
            <p:nvPr/>
          </p:nvSpPr>
          <p:spPr bwMode="auto">
            <a:xfrm>
              <a:off x="2738438" y="4646613"/>
              <a:ext cx="120650" cy="0"/>
            </a:xfrm>
            <a:prstGeom prst="line">
              <a:avLst/>
            </a:prstGeom>
            <a:noFill/>
            <a:ln w="19050">
              <a:solidFill>
                <a:schemeClr val="tx1"/>
              </a:solidFill>
              <a:round/>
              <a:headEnd/>
              <a:tailEnd/>
            </a:ln>
            <a:effectLst/>
          </p:spPr>
          <p:txBody>
            <a:bodyPr/>
            <a:lstStyle/>
            <a:p>
              <a:endParaRPr lang="de-DE"/>
            </a:p>
          </p:txBody>
        </p:sp>
        <p:sp>
          <p:nvSpPr>
            <p:cNvPr id="2692136" name="Line 40"/>
            <p:cNvSpPr>
              <a:spLocks noChangeShapeType="1"/>
            </p:cNvSpPr>
            <p:nvPr/>
          </p:nvSpPr>
          <p:spPr bwMode="auto">
            <a:xfrm>
              <a:off x="5637213" y="3938588"/>
              <a:ext cx="120650" cy="0"/>
            </a:xfrm>
            <a:prstGeom prst="line">
              <a:avLst/>
            </a:prstGeom>
            <a:noFill/>
            <a:ln w="19050">
              <a:solidFill>
                <a:schemeClr val="tx1"/>
              </a:solidFill>
              <a:round/>
              <a:headEnd/>
              <a:tailEnd/>
            </a:ln>
            <a:effectLst/>
          </p:spPr>
          <p:txBody>
            <a:bodyPr/>
            <a:lstStyle/>
            <a:p>
              <a:endParaRPr lang="de-DE"/>
            </a:p>
          </p:txBody>
        </p:sp>
        <p:sp>
          <p:nvSpPr>
            <p:cNvPr id="2692137" name="Line 41"/>
            <p:cNvSpPr>
              <a:spLocks noChangeShapeType="1"/>
            </p:cNvSpPr>
            <p:nvPr/>
          </p:nvSpPr>
          <p:spPr bwMode="auto">
            <a:xfrm>
              <a:off x="5638800" y="1720850"/>
              <a:ext cx="120650" cy="0"/>
            </a:xfrm>
            <a:prstGeom prst="line">
              <a:avLst/>
            </a:prstGeom>
            <a:noFill/>
            <a:ln w="19050">
              <a:solidFill>
                <a:schemeClr val="tx1"/>
              </a:solidFill>
              <a:round/>
              <a:headEnd/>
              <a:tailEnd/>
            </a:ln>
            <a:effectLst/>
          </p:spPr>
          <p:txBody>
            <a:bodyPr/>
            <a:lstStyle/>
            <a:p>
              <a:endParaRPr lang="de-DE"/>
            </a:p>
          </p:txBody>
        </p:sp>
        <p:sp>
          <p:nvSpPr>
            <p:cNvPr id="2692138" name="Line 42"/>
            <p:cNvSpPr>
              <a:spLocks noChangeShapeType="1"/>
            </p:cNvSpPr>
            <p:nvPr/>
          </p:nvSpPr>
          <p:spPr bwMode="auto">
            <a:xfrm>
              <a:off x="7569200" y="1978025"/>
              <a:ext cx="120650" cy="0"/>
            </a:xfrm>
            <a:prstGeom prst="line">
              <a:avLst/>
            </a:prstGeom>
            <a:noFill/>
            <a:ln w="19050">
              <a:solidFill>
                <a:schemeClr val="tx1"/>
              </a:solidFill>
              <a:round/>
              <a:headEnd/>
              <a:tailEnd/>
            </a:ln>
            <a:effectLst/>
          </p:spPr>
          <p:txBody>
            <a:bodyPr/>
            <a:lstStyle/>
            <a:p>
              <a:endParaRPr lang="de-DE"/>
            </a:p>
          </p:txBody>
        </p:sp>
        <p:sp>
          <p:nvSpPr>
            <p:cNvPr id="2692139" name="Line 43"/>
            <p:cNvSpPr>
              <a:spLocks noChangeShapeType="1"/>
            </p:cNvSpPr>
            <p:nvPr/>
          </p:nvSpPr>
          <p:spPr bwMode="auto">
            <a:xfrm>
              <a:off x="7567613" y="4165600"/>
              <a:ext cx="120650" cy="0"/>
            </a:xfrm>
            <a:prstGeom prst="line">
              <a:avLst/>
            </a:prstGeom>
            <a:noFill/>
            <a:ln w="19050">
              <a:solidFill>
                <a:schemeClr val="tx1"/>
              </a:solidFill>
              <a:round/>
              <a:headEnd/>
              <a:tailEnd/>
            </a:ln>
            <a:effectLst/>
          </p:spPr>
          <p:txBody>
            <a:bodyPr/>
            <a:lstStyle/>
            <a:p>
              <a:endParaRPr lang="de-DE"/>
            </a:p>
          </p:txBody>
        </p:sp>
        <p:sp>
          <p:nvSpPr>
            <p:cNvPr id="2692140" name="Line 44"/>
            <p:cNvSpPr>
              <a:spLocks noChangeShapeType="1"/>
            </p:cNvSpPr>
            <p:nvPr/>
          </p:nvSpPr>
          <p:spPr bwMode="auto">
            <a:xfrm>
              <a:off x="7627938" y="1973263"/>
              <a:ext cx="0" cy="2192337"/>
            </a:xfrm>
            <a:prstGeom prst="line">
              <a:avLst/>
            </a:prstGeom>
            <a:noFill/>
            <a:ln w="19050">
              <a:solidFill>
                <a:schemeClr val="tx1"/>
              </a:solidFill>
              <a:round/>
              <a:headEnd/>
              <a:tailEnd/>
            </a:ln>
            <a:effectLst/>
          </p:spPr>
          <p:txBody>
            <a:bodyPr/>
            <a:lstStyle/>
            <a:p>
              <a:endParaRPr lang="de-DE"/>
            </a:p>
          </p:txBody>
        </p:sp>
        <p:sp>
          <p:nvSpPr>
            <p:cNvPr id="2692141" name="Line 45"/>
            <p:cNvSpPr>
              <a:spLocks noChangeShapeType="1"/>
            </p:cNvSpPr>
            <p:nvPr/>
          </p:nvSpPr>
          <p:spPr bwMode="auto">
            <a:xfrm>
              <a:off x="5699125" y="1720850"/>
              <a:ext cx="0" cy="2217738"/>
            </a:xfrm>
            <a:prstGeom prst="line">
              <a:avLst/>
            </a:prstGeom>
            <a:noFill/>
            <a:ln w="19050">
              <a:solidFill>
                <a:schemeClr val="tx1"/>
              </a:solidFill>
              <a:round/>
              <a:headEnd/>
              <a:tailEnd/>
            </a:ln>
            <a:effectLst/>
          </p:spPr>
          <p:txBody>
            <a:bodyPr/>
            <a:lstStyle/>
            <a:p>
              <a:endParaRPr lang="de-DE"/>
            </a:p>
          </p:txBody>
        </p:sp>
        <p:sp>
          <p:nvSpPr>
            <p:cNvPr id="2692142" name="Line 46"/>
            <p:cNvSpPr>
              <a:spLocks noChangeShapeType="1"/>
            </p:cNvSpPr>
            <p:nvPr/>
          </p:nvSpPr>
          <p:spPr bwMode="auto">
            <a:xfrm>
              <a:off x="3683000" y="3963988"/>
              <a:ext cx="120650" cy="0"/>
            </a:xfrm>
            <a:prstGeom prst="line">
              <a:avLst/>
            </a:prstGeom>
            <a:noFill/>
            <a:ln w="19050">
              <a:solidFill>
                <a:schemeClr val="tx1"/>
              </a:solidFill>
              <a:round/>
              <a:headEnd/>
              <a:tailEnd/>
            </a:ln>
            <a:effectLst/>
          </p:spPr>
          <p:txBody>
            <a:bodyPr/>
            <a:lstStyle/>
            <a:p>
              <a:endParaRPr lang="de-DE"/>
            </a:p>
          </p:txBody>
        </p:sp>
        <p:sp>
          <p:nvSpPr>
            <p:cNvPr id="2692143" name="Line 47"/>
            <p:cNvSpPr>
              <a:spLocks noChangeShapeType="1"/>
            </p:cNvSpPr>
            <p:nvPr/>
          </p:nvSpPr>
          <p:spPr bwMode="auto">
            <a:xfrm>
              <a:off x="3684588" y="4802188"/>
              <a:ext cx="120650" cy="0"/>
            </a:xfrm>
            <a:prstGeom prst="line">
              <a:avLst/>
            </a:prstGeom>
            <a:noFill/>
            <a:ln w="19050">
              <a:solidFill>
                <a:schemeClr val="tx1"/>
              </a:solidFill>
              <a:round/>
              <a:headEnd/>
              <a:tailEnd/>
            </a:ln>
            <a:effectLst/>
          </p:spPr>
          <p:txBody>
            <a:bodyPr/>
            <a:lstStyle/>
            <a:p>
              <a:endParaRPr lang="de-DE"/>
            </a:p>
          </p:txBody>
        </p:sp>
        <p:sp>
          <p:nvSpPr>
            <p:cNvPr id="2692144" name="Line 48"/>
            <p:cNvSpPr>
              <a:spLocks noChangeShapeType="1"/>
            </p:cNvSpPr>
            <p:nvPr/>
          </p:nvSpPr>
          <p:spPr bwMode="auto">
            <a:xfrm>
              <a:off x="3741738" y="3963988"/>
              <a:ext cx="0" cy="838200"/>
            </a:xfrm>
            <a:prstGeom prst="line">
              <a:avLst/>
            </a:prstGeom>
            <a:noFill/>
            <a:ln w="19050">
              <a:solidFill>
                <a:schemeClr val="tx1"/>
              </a:solidFill>
              <a:round/>
              <a:headEnd/>
              <a:tailEnd/>
            </a:ln>
            <a:effectLst/>
          </p:spPr>
          <p:txBody>
            <a:bodyPr/>
            <a:lstStyle/>
            <a:p>
              <a:endParaRPr lang="de-DE"/>
            </a:p>
          </p:txBody>
        </p:sp>
        <p:sp>
          <p:nvSpPr>
            <p:cNvPr id="2692145" name="Line 49"/>
            <p:cNvSpPr>
              <a:spLocks noChangeShapeType="1"/>
            </p:cNvSpPr>
            <p:nvPr/>
          </p:nvSpPr>
          <p:spPr bwMode="auto">
            <a:xfrm>
              <a:off x="2798763" y="4646613"/>
              <a:ext cx="0" cy="495300"/>
            </a:xfrm>
            <a:prstGeom prst="line">
              <a:avLst/>
            </a:prstGeom>
            <a:noFill/>
            <a:ln w="19050">
              <a:solidFill>
                <a:schemeClr val="tx1"/>
              </a:solidFill>
              <a:round/>
              <a:headEnd/>
              <a:tailEnd/>
            </a:ln>
            <a:effectLst/>
          </p:spPr>
          <p:txBody>
            <a:bodyPr/>
            <a:lstStyle/>
            <a:p>
              <a:endParaRPr lang="de-DE"/>
            </a:p>
          </p:txBody>
        </p:sp>
        <p:grpSp>
          <p:nvGrpSpPr>
            <p:cNvPr id="3" name="Group 50"/>
            <p:cNvGrpSpPr>
              <a:grpSpLocks/>
            </p:cNvGrpSpPr>
            <p:nvPr/>
          </p:nvGrpSpPr>
          <p:grpSpPr bwMode="auto">
            <a:xfrm>
              <a:off x="2249488" y="5014913"/>
              <a:ext cx="122237" cy="312737"/>
              <a:chOff x="1417" y="3173"/>
              <a:chExt cx="77" cy="197"/>
            </a:xfrm>
          </p:grpSpPr>
          <p:sp>
            <p:nvSpPr>
              <p:cNvPr id="2692147" name="Line 51"/>
              <p:cNvSpPr>
                <a:spLocks noChangeShapeType="1"/>
              </p:cNvSpPr>
              <p:nvPr/>
            </p:nvSpPr>
            <p:spPr bwMode="auto">
              <a:xfrm>
                <a:off x="1418" y="3365"/>
                <a:ext cx="76" cy="0"/>
              </a:xfrm>
              <a:prstGeom prst="line">
                <a:avLst/>
              </a:prstGeom>
              <a:noFill/>
              <a:ln w="19050">
                <a:solidFill>
                  <a:schemeClr val="tx1"/>
                </a:solidFill>
                <a:round/>
                <a:headEnd/>
                <a:tailEnd/>
              </a:ln>
              <a:effectLst/>
            </p:spPr>
            <p:txBody>
              <a:bodyPr/>
              <a:lstStyle/>
              <a:p>
                <a:endParaRPr lang="de-DE"/>
              </a:p>
            </p:txBody>
          </p:sp>
          <p:sp>
            <p:nvSpPr>
              <p:cNvPr id="2692148" name="Line 52"/>
              <p:cNvSpPr>
                <a:spLocks noChangeShapeType="1"/>
              </p:cNvSpPr>
              <p:nvPr/>
            </p:nvSpPr>
            <p:spPr bwMode="auto">
              <a:xfrm>
                <a:off x="1417" y="3173"/>
                <a:ext cx="76" cy="0"/>
              </a:xfrm>
              <a:prstGeom prst="line">
                <a:avLst/>
              </a:prstGeom>
              <a:noFill/>
              <a:ln w="19050">
                <a:solidFill>
                  <a:schemeClr val="tx1"/>
                </a:solidFill>
                <a:round/>
                <a:headEnd/>
                <a:tailEnd/>
              </a:ln>
              <a:effectLst/>
            </p:spPr>
            <p:txBody>
              <a:bodyPr/>
              <a:lstStyle/>
              <a:p>
                <a:endParaRPr lang="de-DE"/>
              </a:p>
            </p:txBody>
          </p:sp>
          <p:sp>
            <p:nvSpPr>
              <p:cNvPr id="2692149" name="Line 53"/>
              <p:cNvSpPr>
                <a:spLocks noChangeShapeType="1"/>
              </p:cNvSpPr>
              <p:nvPr/>
            </p:nvSpPr>
            <p:spPr bwMode="auto">
              <a:xfrm flipV="1">
                <a:off x="1455" y="3183"/>
                <a:ext cx="0" cy="187"/>
              </a:xfrm>
              <a:prstGeom prst="line">
                <a:avLst/>
              </a:prstGeom>
              <a:noFill/>
              <a:ln w="19050">
                <a:solidFill>
                  <a:schemeClr val="tx1"/>
                </a:solidFill>
                <a:round/>
                <a:headEnd/>
                <a:tailEnd/>
              </a:ln>
              <a:effectLst/>
            </p:spPr>
            <p:txBody>
              <a:bodyPr/>
              <a:lstStyle/>
              <a:p>
                <a:endParaRPr lang="de-DE"/>
              </a:p>
            </p:txBody>
          </p:sp>
        </p:grpSp>
        <p:sp>
          <p:nvSpPr>
            <p:cNvPr id="2692150" name="Line 54"/>
            <p:cNvSpPr>
              <a:spLocks noChangeShapeType="1"/>
            </p:cNvSpPr>
            <p:nvPr/>
          </p:nvSpPr>
          <p:spPr bwMode="auto">
            <a:xfrm>
              <a:off x="1989138" y="5468938"/>
              <a:ext cx="120650" cy="0"/>
            </a:xfrm>
            <a:prstGeom prst="line">
              <a:avLst/>
            </a:prstGeom>
            <a:noFill/>
            <a:ln w="19050">
              <a:solidFill>
                <a:schemeClr val="tx1"/>
              </a:solidFill>
              <a:round/>
              <a:headEnd/>
              <a:tailEnd/>
            </a:ln>
            <a:effectLst/>
          </p:spPr>
          <p:txBody>
            <a:bodyPr/>
            <a:lstStyle/>
            <a:p>
              <a:endParaRPr lang="de-DE"/>
            </a:p>
          </p:txBody>
        </p:sp>
        <p:sp>
          <p:nvSpPr>
            <p:cNvPr id="2692151" name="Line 55"/>
            <p:cNvSpPr>
              <a:spLocks noChangeShapeType="1"/>
            </p:cNvSpPr>
            <p:nvPr/>
          </p:nvSpPr>
          <p:spPr bwMode="auto">
            <a:xfrm>
              <a:off x="1989138" y="5262563"/>
              <a:ext cx="120650" cy="0"/>
            </a:xfrm>
            <a:prstGeom prst="line">
              <a:avLst/>
            </a:prstGeom>
            <a:noFill/>
            <a:ln w="19050">
              <a:solidFill>
                <a:schemeClr val="tx1"/>
              </a:solidFill>
              <a:round/>
              <a:headEnd/>
              <a:tailEnd/>
            </a:ln>
            <a:effectLst/>
          </p:spPr>
          <p:txBody>
            <a:bodyPr/>
            <a:lstStyle/>
            <a:p>
              <a:endParaRPr lang="de-DE"/>
            </a:p>
          </p:txBody>
        </p:sp>
        <p:sp>
          <p:nvSpPr>
            <p:cNvPr id="2692152" name="Line 56"/>
            <p:cNvSpPr>
              <a:spLocks noChangeShapeType="1"/>
            </p:cNvSpPr>
            <p:nvPr/>
          </p:nvSpPr>
          <p:spPr bwMode="auto">
            <a:xfrm flipV="1">
              <a:off x="2049463" y="5262563"/>
              <a:ext cx="0" cy="198437"/>
            </a:xfrm>
            <a:prstGeom prst="line">
              <a:avLst/>
            </a:prstGeom>
            <a:noFill/>
            <a:ln w="19050">
              <a:solidFill>
                <a:schemeClr val="tx1"/>
              </a:solidFill>
              <a:round/>
              <a:headEnd/>
              <a:tailEnd/>
            </a:ln>
            <a:effectLst/>
          </p:spPr>
          <p:txBody>
            <a:bodyPr/>
            <a:lstStyle/>
            <a:p>
              <a:endParaRPr lang="de-DE"/>
            </a:p>
          </p:txBody>
        </p:sp>
        <p:sp>
          <p:nvSpPr>
            <p:cNvPr id="2692153" name="Oval 57"/>
            <p:cNvSpPr>
              <a:spLocks noChangeAspect="1" noChangeArrowheads="1"/>
            </p:cNvSpPr>
            <p:nvPr/>
          </p:nvSpPr>
          <p:spPr bwMode="black">
            <a:xfrm>
              <a:off x="7569200" y="3038475"/>
              <a:ext cx="119063" cy="114300"/>
            </a:xfrm>
            <a:prstGeom prst="ellipse">
              <a:avLst/>
            </a:prstGeom>
            <a:solidFill>
              <a:srgbClr val="00FF00"/>
            </a:solidFill>
            <a:ln w="28575">
              <a:solidFill>
                <a:srgbClr val="00FF00"/>
              </a:solidFill>
              <a:round/>
              <a:headEnd/>
              <a:tailEnd/>
            </a:ln>
            <a:effectLst/>
          </p:spPr>
          <p:txBody>
            <a:bodyPr wrap="none" anchor="ctr"/>
            <a:lstStyle/>
            <a:p>
              <a:endParaRPr lang="de-DE"/>
            </a:p>
          </p:txBody>
        </p:sp>
        <p:sp>
          <p:nvSpPr>
            <p:cNvPr id="2692154" name="Oval 58"/>
            <p:cNvSpPr>
              <a:spLocks noChangeAspect="1" noChangeArrowheads="1"/>
            </p:cNvSpPr>
            <p:nvPr/>
          </p:nvSpPr>
          <p:spPr bwMode="black">
            <a:xfrm>
              <a:off x="5638800" y="2794000"/>
              <a:ext cx="119063" cy="112713"/>
            </a:xfrm>
            <a:prstGeom prst="ellipse">
              <a:avLst/>
            </a:prstGeom>
            <a:solidFill>
              <a:srgbClr val="00FF00"/>
            </a:solidFill>
            <a:ln w="28575">
              <a:solidFill>
                <a:srgbClr val="00FF00"/>
              </a:solidFill>
              <a:round/>
              <a:headEnd/>
              <a:tailEnd/>
            </a:ln>
            <a:effectLst/>
          </p:spPr>
          <p:txBody>
            <a:bodyPr wrap="none" anchor="ctr"/>
            <a:lstStyle/>
            <a:p>
              <a:endParaRPr lang="de-DE"/>
            </a:p>
          </p:txBody>
        </p:sp>
        <p:sp>
          <p:nvSpPr>
            <p:cNvPr id="2692155" name="Oval 59"/>
            <p:cNvSpPr>
              <a:spLocks noChangeAspect="1" noChangeArrowheads="1"/>
            </p:cNvSpPr>
            <p:nvPr/>
          </p:nvSpPr>
          <p:spPr bwMode="black">
            <a:xfrm>
              <a:off x="3684588" y="4324350"/>
              <a:ext cx="119062" cy="112713"/>
            </a:xfrm>
            <a:prstGeom prst="ellipse">
              <a:avLst/>
            </a:prstGeom>
            <a:solidFill>
              <a:srgbClr val="00FF00"/>
            </a:solidFill>
            <a:ln w="28575">
              <a:solidFill>
                <a:srgbClr val="00FF00"/>
              </a:solidFill>
              <a:round/>
              <a:headEnd/>
              <a:tailEnd/>
            </a:ln>
            <a:effectLst/>
          </p:spPr>
          <p:txBody>
            <a:bodyPr wrap="none" anchor="ctr"/>
            <a:lstStyle/>
            <a:p>
              <a:endParaRPr lang="de-DE"/>
            </a:p>
          </p:txBody>
        </p:sp>
        <p:sp>
          <p:nvSpPr>
            <p:cNvPr id="2692156" name="Oval 60"/>
            <p:cNvSpPr>
              <a:spLocks noChangeAspect="1" noChangeArrowheads="1"/>
            </p:cNvSpPr>
            <p:nvPr/>
          </p:nvSpPr>
          <p:spPr bwMode="black">
            <a:xfrm>
              <a:off x="2740025" y="4852988"/>
              <a:ext cx="119063" cy="114300"/>
            </a:xfrm>
            <a:prstGeom prst="ellipse">
              <a:avLst/>
            </a:prstGeom>
            <a:solidFill>
              <a:srgbClr val="00FF00"/>
            </a:solidFill>
            <a:ln w="28575">
              <a:solidFill>
                <a:srgbClr val="00FF00"/>
              </a:solidFill>
              <a:round/>
              <a:headEnd/>
              <a:tailEnd/>
            </a:ln>
            <a:effectLst/>
          </p:spPr>
          <p:txBody>
            <a:bodyPr wrap="none" anchor="ctr"/>
            <a:lstStyle/>
            <a:p>
              <a:endParaRPr lang="de-DE"/>
            </a:p>
          </p:txBody>
        </p:sp>
        <p:sp>
          <p:nvSpPr>
            <p:cNvPr id="2692157" name="Oval 61"/>
            <p:cNvSpPr>
              <a:spLocks noChangeAspect="1" noChangeArrowheads="1"/>
            </p:cNvSpPr>
            <p:nvPr/>
          </p:nvSpPr>
          <p:spPr bwMode="black">
            <a:xfrm>
              <a:off x="2251075" y="5110163"/>
              <a:ext cx="119063" cy="114300"/>
            </a:xfrm>
            <a:prstGeom prst="ellipse">
              <a:avLst/>
            </a:prstGeom>
            <a:solidFill>
              <a:srgbClr val="00FF00"/>
            </a:solidFill>
            <a:ln w="28575">
              <a:solidFill>
                <a:srgbClr val="00FF00"/>
              </a:solidFill>
              <a:round/>
              <a:headEnd/>
              <a:tailEnd/>
            </a:ln>
            <a:effectLst/>
          </p:spPr>
          <p:txBody>
            <a:bodyPr wrap="none" anchor="ctr"/>
            <a:lstStyle/>
            <a:p>
              <a:endParaRPr lang="de-DE"/>
            </a:p>
          </p:txBody>
        </p:sp>
        <p:sp>
          <p:nvSpPr>
            <p:cNvPr id="2692158" name="Oval 62"/>
            <p:cNvSpPr>
              <a:spLocks noChangeAspect="1" noChangeArrowheads="1"/>
            </p:cNvSpPr>
            <p:nvPr/>
          </p:nvSpPr>
          <p:spPr bwMode="black">
            <a:xfrm>
              <a:off x="1989138" y="5318125"/>
              <a:ext cx="119062" cy="112713"/>
            </a:xfrm>
            <a:prstGeom prst="ellipse">
              <a:avLst/>
            </a:prstGeom>
            <a:solidFill>
              <a:srgbClr val="00FF00"/>
            </a:solidFill>
            <a:ln w="28575">
              <a:solidFill>
                <a:srgbClr val="00FF00"/>
              </a:solidFill>
              <a:round/>
              <a:headEnd/>
              <a:tailEnd/>
            </a:ln>
            <a:effectLst/>
          </p:spPr>
          <p:txBody>
            <a:bodyPr wrap="none" anchor="ctr"/>
            <a:lstStyle/>
            <a:p>
              <a:endParaRPr lang="de-DE"/>
            </a:p>
          </p:txBody>
        </p:sp>
      </p:grpSp>
      <p:sp>
        <p:nvSpPr>
          <p:cNvPr id="2692159" name="Text Box 63"/>
          <p:cNvSpPr txBox="1">
            <a:spLocks noChangeArrowheads="1"/>
          </p:cNvSpPr>
          <p:nvPr/>
        </p:nvSpPr>
        <p:spPr bwMode="auto">
          <a:xfrm rot="5400000">
            <a:off x="-2683286" y="3897714"/>
            <a:ext cx="5643570" cy="276999"/>
          </a:xfrm>
          <a:prstGeom prst="rect">
            <a:avLst/>
          </a:prstGeom>
          <a:noFill/>
          <a:ln w="9525">
            <a:noFill/>
            <a:miter lim="800000"/>
            <a:headEnd/>
            <a:tailEnd/>
          </a:ln>
          <a:effectLst/>
        </p:spPr>
        <p:txBody>
          <a:bodyPr wrap="square">
            <a:spAutoFit/>
          </a:bodyPr>
          <a:lstStyle/>
          <a:p>
            <a:pPr algn="r">
              <a:spcBef>
                <a:spcPct val="50000"/>
              </a:spcBef>
            </a:pPr>
            <a:r>
              <a:rPr lang="en-US" sz="1200" dirty="0">
                <a:solidFill>
                  <a:schemeClr val="bg1">
                    <a:lumMod val="50000"/>
                  </a:schemeClr>
                </a:solidFill>
              </a:rPr>
              <a:t>Courtney RD et al. </a:t>
            </a:r>
            <a:r>
              <a:rPr lang="en-US" sz="1200" i="1" dirty="0" err="1">
                <a:solidFill>
                  <a:schemeClr val="bg1">
                    <a:lumMod val="50000"/>
                  </a:schemeClr>
                </a:solidFill>
              </a:rPr>
              <a:t>Antimicrob</a:t>
            </a:r>
            <a:r>
              <a:rPr lang="en-US" sz="1200" i="1" dirty="0">
                <a:solidFill>
                  <a:schemeClr val="bg1">
                    <a:lumMod val="50000"/>
                  </a:schemeClr>
                </a:solidFill>
              </a:rPr>
              <a:t> Agents </a:t>
            </a:r>
            <a:r>
              <a:rPr lang="en-US" sz="1200" i="1" dirty="0" err="1">
                <a:solidFill>
                  <a:schemeClr val="bg1">
                    <a:lumMod val="50000"/>
                  </a:schemeClr>
                </a:solidFill>
              </a:rPr>
              <a:t>Chemother</a:t>
            </a:r>
            <a:r>
              <a:rPr lang="en-US" sz="1200" dirty="0">
                <a:solidFill>
                  <a:schemeClr val="bg1">
                    <a:lumMod val="50000"/>
                  </a:schemeClr>
                </a:solidFill>
              </a:rPr>
              <a:t>. 2003;47:2788-2795.</a:t>
            </a:r>
          </a:p>
        </p:txBody>
      </p:sp>
    </p:spTree>
    <p:extLst>
      <p:ext uri="{BB962C8B-B14F-4D97-AF65-F5344CB8AC3E}">
        <p14:creationId xmlns:p14="http://schemas.microsoft.com/office/powerpoint/2010/main" val="6463543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4146" name="Freeform 2"/>
          <p:cNvSpPr>
            <a:spLocks/>
          </p:cNvSpPr>
          <p:nvPr/>
        </p:nvSpPr>
        <p:spPr bwMode="auto">
          <a:xfrm>
            <a:off x="2239566" y="1965314"/>
            <a:ext cx="6083300" cy="3992562"/>
          </a:xfrm>
          <a:custGeom>
            <a:avLst/>
            <a:gdLst/>
            <a:ahLst/>
            <a:cxnLst>
              <a:cxn ang="0">
                <a:pos x="0" y="0"/>
              </a:cxn>
              <a:cxn ang="0">
                <a:pos x="0" y="2515"/>
              </a:cxn>
              <a:cxn ang="0">
                <a:pos x="3832" y="2515"/>
              </a:cxn>
            </a:cxnLst>
            <a:rect l="0" t="0" r="r" b="b"/>
            <a:pathLst>
              <a:path w="3832" h="2515">
                <a:moveTo>
                  <a:pt x="0" y="0"/>
                </a:moveTo>
                <a:lnTo>
                  <a:pt x="0" y="2515"/>
                </a:lnTo>
                <a:lnTo>
                  <a:pt x="3832" y="2515"/>
                </a:lnTo>
              </a:path>
            </a:pathLst>
          </a:custGeom>
          <a:noFill/>
          <a:ln w="19050" cmpd="sng">
            <a:solidFill>
              <a:schemeClr val="tx1"/>
            </a:solidFill>
            <a:round/>
            <a:headEnd/>
            <a:tailEnd/>
          </a:ln>
          <a:effectLst/>
        </p:spPr>
        <p:txBody>
          <a:bodyPr/>
          <a:lstStyle/>
          <a:p>
            <a:endParaRPr lang="de-DE"/>
          </a:p>
        </p:txBody>
      </p:sp>
      <p:sp>
        <p:nvSpPr>
          <p:cNvPr id="2694147" name="Rectangle 3"/>
          <p:cNvSpPr>
            <a:spLocks noGrp="1" noChangeArrowheads="1"/>
          </p:cNvSpPr>
          <p:nvPr>
            <p:ph type="title"/>
          </p:nvPr>
        </p:nvSpPr>
        <p:spPr>
          <a:xfrm>
            <a:off x="323528" y="143992"/>
            <a:ext cx="8748464" cy="764728"/>
          </a:xfrm>
        </p:spPr>
        <p:txBody>
          <a:bodyPr>
            <a:normAutofit/>
          </a:bodyPr>
          <a:lstStyle/>
          <a:p>
            <a:r>
              <a:rPr lang="en-US" sz="2400" b="1" dirty="0">
                <a:solidFill>
                  <a:srgbClr val="008000"/>
                </a:solidFill>
              </a:rPr>
              <a:t>Absorption With Solid Food</a:t>
            </a:r>
          </a:p>
        </p:txBody>
      </p:sp>
      <p:sp>
        <p:nvSpPr>
          <p:cNvPr id="2694148" name="Text Box 4"/>
          <p:cNvSpPr txBox="1">
            <a:spLocks noChangeArrowheads="1"/>
          </p:cNvSpPr>
          <p:nvPr/>
        </p:nvSpPr>
        <p:spPr bwMode="auto">
          <a:xfrm>
            <a:off x="1926829" y="6010264"/>
            <a:ext cx="625475" cy="366712"/>
          </a:xfrm>
          <a:prstGeom prst="rect">
            <a:avLst/>
          </a:prstGeom>
          <a:noFill/>
          <a:ln w="9525">
            <a:noFill/>
            <a:miter lim="800000"/>
            <a:headEnd/>
            <a:tailEnd/>
          </a:ln>
          <a:effectLst/>
        </p:spPr>
        <p:txBody>
          <a:bodyPr>
            <a:spAutoFit/>
          </a:bodyPr>
          <a:lstStyle/>
          <a:p>
            <a:pPr>
              <a:spcBef>
                <a:spcPct val="50000"/>
              </a:spcBef>
            </a:pPr>
            <a:r>
              <a:rPr lang="en-US" sz="1800" b="1"/>
              <a:t>0</a:t>
            </a:r>
          </a:p>
        </p:txBody>
      </p:sp>
      <p:sp>
        <p:nvSpPr>
          <p:cNvPr id="2694149" name="Text Box 5"/>
          <p:cNvSpPr txBox="1">
            <a:spLocks noChangeArrowheads="1"/>
          </p:cNvSpPr>
          <p:nvPr/>
        </p:nvSpPr>
        <p:spPr bwMode="auto">
          <a:xfrm>
            <a:off x="1541066" y="5773726"/>
            <a:ext cx="625475" cy="366713"/>
          </a:xfrm>
          <a:prstGeom prst="rect">
            <a:avLst/>
          </a:prstGeom>
          <a:noFill/>
          <a:ln w="9525">
            <a:noFill/>
            <a:miter lim="800000"/>
            <a:headEnd/>
            <a:tailEnd/>
          </a:ln>
          <a:effectLst/>
        </p:spPr>
        <p:txBody>
          <a:bodyPr>
            <a:spAutoFit/>
          </a:bodyPr>
          <a:lstStyle/>
          <a:p>
            <a:pPr algn="r">
              <a:spcBef>
                <a:spcPct val="50000"/>
              </a:spcBef>
            </a:pPr>
            <a:r>
              <a:rPr lang="en-US" sz="1800" b="1"/>
              <a:t>0</a:t>
            </a:r>
          </a:p>
        </p:txBody>
      </p:sp>
      <p:sp>
        <p:nvSpPr>
          <p:cNvPr id="2694150" name="Freeform 6"/>
          <p:cNvSpPr>
            <a:spLocks/>
          </p:cNvSpPr>
          <p:nvPr/>
        </p:nvSpPr>
        <p:spPr bwMode="auto">
          <a:xfrm>
            <a:off x="2268141" y="5137139"/>
            <a:ext cx="6040438" cy="803275"/>
          </a:xfrm>
          <a:custGeom>
            <a:avLst/>
            <a:gdLst/>
            <a:ahLst/>
            <a:cxnLst>
              <a:cxn ang="0">
                <a:pos x="0" y="506"/>
              </a:cxn>
              <a:cxn ang="0">
                <a:pos x="30" y="493"/>
              </a:cxn>
              <a:cxn ang="0">
                <a:pos x="56" y="316"/>
              </a:cxn>
              <a:cxn ang="0">
                <a:pos x="80" y="123"/>
              </a:cxn>
              <a:cxn ang="0">
                <a:pos x="103" y="43"/>
              </a:cxn>
              <a:cxn ang="0">
                <a:pos x="160" y="0"/>
              </a:cxn>
              <a:cxn ang="0">
                <a:pos x="206" y="13"/>
              </a:cxn>
              <a:cxn ang="0">
                <a:pos x="269" y="46"/>
              </a:cxn>
              <a:cxn ang="0">
                <a:pos x="319" y="76"/>
              </a:cxn>
              <a:cxn ang="0">
                <a:pos x="429" y="110"/>
              </a:cxn>
              <a:cxn ang="0">
                <a:pos x="532" y="163"/>
              </a:cxn>
              <a:cxn ang="0">
                <a:pos x="632" y="170"/>
              </a:cxn>
              <a:cxn ang="0">
                <a:pos x="852" y="249"/>
              </a:cxn>
              <a:cxn ang="0">
                <a:pos x="1272" y="259"/>
              </a:cxn>
              <a:cxn ang="0">
                <a:pos x="1908" y="326"/>
              </a:cxn>
              <a:cxn ang="0">
                <a:pos x="2540" y="373"/>
              </a:cxn>
              <a:cxn ang="0">
                <a:pos x="3805" y="449"/>
              </a:cxn>
            </a:cxnLst>
            <a:rect l="0" t="0" r="r" b="b"/>
            <a:pathLst>
              <a:path w="3805" h="506">
                <a:moveTo>
                  <a:pt x="0" y="506"/>
                </a:moveTo>
                <a:lnTo>
                  <a:pt x="30" y="493"/>
                </a:lnTo>
                <a:lnTo>
                  <a:pt x="56" y="316"/>
                </a:lnTo>
                <a:lnTo>
                  <a:pt x="80" y="123"/>
                </a:lnTo>
                <a:lnTo>
                  <a:pt x="103" y="43"/>
                </a:lnTo>
                <a:lnTo>
                  <a:pt x="160" y="0"/>
                </a:lnTo>
                <a:lnTo>
                  <a:pt x="206" y="13"/>
                </a:lnTo>
                <a:lnTo>
                  <a:pt x="269" y="46"/>
                </a:lnTo>
                <a:lnTo>
                  <a:pt x="319" y="76"/>
                </a:lnTo>
                <a:lnTo>
                  <a:pt x="429" y="110"/>
                </a:lnTo>
                <a:lnTo>
                  <a:pt x="532" y="163"/>
                </a:lnTo>
                <a:lnTo>
                  <a:pt x="632" y="170"/>
                </a:lnTo>
                <a:lnTo>
                  <a:pt x="852" y="249"/>
                </a:lnTo>
                <a:lnTo>
                  <a:pt x="1272" y="259"/>
                </a:lnTo>
                <a:lnTo>
                  <a:pt x="1908" y="326"/>
                </a:lnTo>
                <a:lnTo>
                  <a:pt x="2540" y="373"/>
                </a:lnTo>
                <a:lnTo>
                  <a:pt x="3805" y="449"/>
                </a:lnTo>
              </a:path>
            </a:pathLst>
          </a:custGeom>
          <a:noFill/>
          <a:ln w="19050" cmpd="sng">
            <a:solidFill>
              <a:schemeClr val="folHlink"/>
            </a:solidFill>
            <a:round/>
            <a:headEnd/>
            <a:tailEnd/>
          </a:ln>
          <a:effectLst/>
        </p:spPr>
        <p:txBody>
          <a:bodyPr/>
          <a:lstStyle/>
          <a:p>
            <a:endParaRPr lang="de-DE"/>
          </a:p>
        </p:txBody>
      </p:sp>
      <p:sp>
        <p:nvSpPr>
          <p:cNvPr id="2694151" name="Freeform 7"/>
          <p:cNvSpPr>
            <a:spLocks/>
          </p:cNvSpPr>
          <p:nvPr/>
        </p:nvSpPr>
        <p:spPr bwMode="auto">
          <a:xfrm>
            <a:off x="2268141" y="3587739"/>
            <a:ext cx="6046788" cy="2362200"/>
          </a:xfrm>
          <a:custGeom>
            <a:avLst/>
            <a:gdLst/>
            <a:ahLst/>
            <a:cxnLst>
              <a:cxn ang="0">
                <a:pos x="0" y="1488"/>
              </a:cxn>
              <a:cxn ang="0">
                <a:pos x="33" y="1465"/>
              </a:cxn>
              <a:cxn ang="0">
                <a:pos x="60" y="1285"/>
              </a:cxn>
              <a:cxn ang="0">
                <a:pos x="80" y="1019"/>
              </a:cxn>
              <a:cxn ang="0">
                <a:pos x="113" y="513"/>
              </a:cxn>
              <a:cxn ang="0">
                <a:pos x="160" y="100"/>
              </a:cxn>
              <a:cxn ang="0">
                <a:pos x="213" y="0"/>
              </a:cxn>
              <a:cxn ang="0">
                <a:pos x="266" y="97"/>
              </a:cxn>
              <a:cxn ang="0">
                <a:pos x="319" y="237"/>
              </a:cxn>
              <a:cxn ang="0">
                <a:pos x="429" y="380"/>
              </a:cxn>
              <a:cxn ang="0">
                <a:pos x="529" y="483"/>
              </a:cxn>
              <a:cxn ang="0">
                <a:pos x="642" y="550"/>
              </a:cxn>
              <a:cxn ang="0">
                <a:pos x="849" y="706"/>
              </a:cxn>
              <a:cxn ang="0">
                <a:pos x="1275" y="839"/>
              </a:cxn>
              <a:cxn ang="0">
                <a:pos x="1908" y="999"/>
              </a:cxn>
              <a:cxn ang="0">
                <a:pos x="2547" y="1146"/>
              </a:cxn>
              <a:cxn ang="0">
                <a:pos x="3809" y="1319"/>
              </a:cxn>
            </a:cxnLst>
            <a:rect l="0" t="0" r="r" b="b"/>
            <a:pathLst>
              <a:path w="3809" h="1488">
                <a:moveTo>
                  <a:pt x="0" y="1488"/>
                </a:moveTo>
                <a:lnTo>
                  <a:pt x="33" y="1465"/>
                </a:lnTo>
                <a:lnTo>
                  <a:pt x="60" y="1285"/>
                </a:lnTo>
                <a:lnTo>
                  <a:pt x="80" y="1019"/>
                </a:lnTo>
                <a:lnTo>
                  <a:pt x="113" y="513"/>
                </a:lnTo>
                <a:lnTo>
                  <a:pt x="160" y="100"/>
                </a:lnTo>
                <a:lnTo>
                  <a:pt x="213" y="0"/>
                </a:lnTo>
                <a:lnTo>
                  <a:pt x="266" y="97"/>
                </a:lnTo>
                <a:lnTo>
                  <a:pt x="319" y="237"/>
                </a:lnTo>
                <a:lnTo>
                  <a:pt x="429" y="380"/>
                </a:lnTo>
                <a:lnTo>
                  <a:pt x="529" y="483"/>
                </a:lnTo>
                <a:lnTo>
                  <a:pt x="642" y="550"/>
                </a:lnTo>
                <a:lnTo>
                  <a:pt x="849" y="706"/>
                </a:lnTo>
                <a:lnTo>
                  <a:pt x="1275" y="839"/>
                </a:lnTo>
                <a:lnTo>
                  <a:pt x="1908" y="999"/>
                </a:lnTo>
                <a:lnTo>
                  <a:pt x="2547" y="1146"/>
                </a:lnTo>
                <a:lnTo>
                  <a:pt x="3809" y="1319"/>
                </a:lnTo>
              </a:path>
            </a:pathLst>
          </a:custGeom>
          <a:noFill/>
          <a:ln w="19050" cmpd="sng">
            <a:solidFill>
              <a:srgbClr val="66FFFF"/>
            </a:solidFill>
            <a:round/>
            <a:headEnd/>
            <a:tailEnd/>
          </a:ln>
          <a:effectLst/>
        </p:spPr>
        <p:txBody>
          <a:bodyPr/>
          <a:lstStyle/>
          <a:p>
            <a:endParaRPr lang="de-DE"/>
          </a:p>
        </p:txBody>
      </p:sp>
      <p:sp>
        <p:nvSpPr>
          <p:cNvPr id="2694152" name="Freeform 8"/>
          <p:cNvSpPr>
            <a:spLocks/>
          </p:cNvSpPr>
          <p:nvPr/>
        </p:nvSpPr>
        <p:spPr bwMode="auto">
          <a:xfrm>
            <a:off x="2268141" y="2663814"/>
            <a:ext cx="6046788" cy="3281362"/>
          </a:xfrm>
          <a:custGeom>
            <a:avLst/>
            <a:gdLst/>
            <a:ahLst/>
            <a:cxnLst>
              <a:cxn ang="0">
                <a:pos x="0" y="2067"/>
              </a:cxn>
              <a:cxn ang="0">
                <a:pos x="30" y="2054"/>
              </a:cxn>
              <a:cxn ang="0">
                <a:pos x="56" y="1904"/>
              </a:cxn>
              <a:cxn ang="0">
                <a:pos x="80" y="1628"/>
              </a:cxn>
              <a:cxn ang="0">
                <a:pos x="106" y="1215"/>
              </a:cxn>
              <a:cxn ang="0">
                <a:pos x="156" y="692"/>
              </a:cxn>
              <a:cxn ang="0">
                <a:pos x="213" y="286"/>
              </a:cxn>
              <a:cxn ang="0">
                <a:pos x="266" y="0"/>
              </a:cxn>
              <a:cxn ang="0">
                <a:pos x="319" y="323"/>
              </a:cxn>
              <a:cxn ang="0">
                <a:pos x="426" y="532"/>
              </a:cxn>
              <a:cxn ang="0">
                <a:pos x="536" y="665"/>
              </a:cxn>
              <a:cxn ang="0">
                <a:pos x="639" y="705"/>
              </a:cxn>
              <a:cxn ang="0">
                <a:pos x="855" y="932"/>
              </a:cxn>
              <a:cxn ang="0">
                <a:pos x="1272" y="1045"/>
              </a:cxn>
              <a:cxn ang="0">
                <a:pos x="1911" y="1338"/>
              </a:cxn>
              <a:cxn ang="0">
                <a:pos x="2547" y="1548"/>
              </a:cxn>
              <a:cxn ang="0">
                <a:pos x="3809" y="1804"/>
              </a:cxn>
            </a:cxnLst>
            <a:rect l="0" t="0" r="r" b="b"/>
            <a:pathLst>
              <a:path w="3809" h="2067">
                <a:moveTo>
                  <a:pt x="0" y="2067"/>
                </a:moveTo>
                <a:lnTo>
                  <a:pt x="30" y="2054"/>
                </a:lnTo>
                <a:lnTo>
                  <a:pt x="56" y="1904"/>
                </a:lnTo>
                <a:lnTo>
                  <a:pt x="80" y="1628"/>
                </a:lnTo>
                <a:lnTo>
                  <a:pt x="106" y="1215"/>
                </a:lnTo>
                <a:lnTo>
                  <a:pt x="156" y="692"/>
                </a:lnTo>
                <a:lnTo>
                  <a:pt x="213" y="286"/>
                </a:lnTo>
                <a:lnTo>
                  <a:pt x="266" y="0"/>
                </a:lnTo>
                <a:lnTo>
                  <a:pt x="319" y="323"/>
                </a:lnTo>
                <a:lnTo>
                  <a:pt x="426" y="532"/>
                </a:lnTo>
                <a:lnTo>
                  <a:pt x="536" y="665"/>
                </a:lnTo>
                <a:lnTo>
                  <a:pt x="639" y="705"/>
                </a:lnTo>
                <a:lnTo>
                  <a:pt x="855" y="932"/>
                </a:lnTo>
                <a:lnTo>
                  <a:pt x="1272" y="1045"/>
                </a:lnTo>
                <a:lnTo>
                  <a:pt x="1911" y="1338"/>
                </a:lnTo>
                <a:lnTo>
                  <a:pt x="2547" y="1548"/>
                </a:lnTo>
                <a:lnTo>
                  <a:pt x="3809" y="1804"/>
                </a:lnTo>
              </a:path>
            </a:pathLst>
          </a:custGeom>
          <a:noFill/>
          <a:ln w="19050" cmpd="sng">
            <a:solidFill>
              <a:srgbClr val="00FF00"/>
            </a:solidFill>
            <a:round/>
            <a:headEnd/>
            <a:tailEnd/>
          </a:ln>
          <a:effectLst/>
        </p:spPr>
        <p:txBody>
          <a:bodyPr/>
          <a:lstStyle/>
          <a:p>
            <a:endParaRPr lang="de-DE"/>
          </a:p>
        </p:txBody>
      </p:sp>
      <p:sp>
        <p:nvSpPr>
          <p:cNvPr id="2694153" name="Line 9"/>
          <p:cNvSpPr>
            <a:spLocks noChangeShapeType="1"/>
          </p:cNvSpPr>
          <p:nvPr/>
        </p:nvSpPr>
        <p:spPr bwMode="auto">
          <a:xfrm>
            <a:off x="6224191" y="3063864"/>
            <a:ext cx="250825" cy="0"/>
          </a:xfrm>
          <a:prstGeom prst="line">
            <a:avLst/>
          </a:prstGeom>
          <a:noFill/>
          <a:ln w="19050">
            <a:solidFill>
              <a:srgbClr val="00FFFF"/>
            </a:solidFill>
            <a:round/>
            <a:headEnd/>
            <a:tailEnd/>
          </a:ln>
          <a:effectLst/>
        </p:spPr>
        <p:txBody>
          <a:bodyPr/>
          <a:lstStyle/>
          <a:p>
            <a:endParaRPr lang="de-DE"/>
          </a:p>
        </p:txBody>
      </p:sp>
      <p:sp>
        <p:nvSpPr>
          <p:cNvPr id="2694154" name="Text Box 10"/>
          <p:cNvSpPr txBox="1">
            <a:spLocks noChangeArrowheads="1"/>
          </p:cNvSpPr>
          <p:nvPr/>
        </p:nvSpPr>
        <p:spPr bwMode="auto">
          <a:xfrm>
            <a:off x="6497241" y="2600314"/>
            <a:ext cx="1763713" cy="949325"/>
          </a:xfrm>
          <a:prstGeom prst="rect">
            <a:avLst/>
          </a:prstGeom>
          <a:noFill/>
          <a:ln w="9525">
            <a:noFill/>
            <a:miter lim="800000"/>
            <a:headEnd/>
            <a:tailEnd/>
          </a:ln>
          <a:effectLst/>
        </p:spPr>
        <p:txBody>
          <a:bodyPr>
            <a:spAutoFit/>
          </a:bodyPr>
          <a:lstStyle/>
          <a:p>
            <a:pPr algn="l">
              <a:spcBef>
                <a:spcPct val="25000"/>
              </a:spcBef>
            </a:pPr>
            <a:r>
              <a:rPr lang="en-US" sz="1600" b="1"/>
              <a:t>Fasted</a:t>
            </a:r>
          </a:p>
          <a:p>
            <a:pPr algn="l">
              <a:spcBef>
                <a:spcPct val="25000"/>
              </a:spcBef>
            </a:pPr>
            <a:r>
              <a:rPr lang="en-US" sz="1600" b="1"/>
              <a:t>Nonfat meal</a:t>
            </a:r>
          </a:p>
          <a:p>
            <a:pPr algn="l">
              <a:spcBef>
                <a:spcPct val="25000"/>
              </a:spcBef>
            </a:pPr>
            <a:r>
              <a:rPr lang="en-US" sz="1600" b="1"/>
              <a:t>High-fat meal</a:t>
            </a:r>
          </a:p>
        </p:txBody>
      </p:sp>
      <p:sp>
        <p:nvSpPr>
          <p:cNvPr id="2694155" name="Line 11"/>
          <p:cNvSpPr>
            <a:spLocks noChangeShapeType="1"/>
          </p:cNvSpPr>
          <p:nvPr/>
        </p:nvSpPr>
        <p:spPr bwMode="auto">
          <a:xfrm>
            <a:off x="6225779" y="3392476"/>
            <a:ext cx="250825" cy="0"/>
          </a:xfrm>
          <a:prstGeom prst="line">
            <a:avLst/>
          </a:prstGeom>
          <a:noFill/>
          <a:ln w="19050">
            <a:solidFill>
              <a:srgbClr val="00FF00"/>
            </a:solidFill>
            <a:round/>
            <a:headEnd/>
            <a:tailEnd/>
          </a:ln>
          <a:effectLst/>
        </p:spPr>
        <p:txBody>
          <a:bodyPr/>
          <a:lstStyle/>
          <a:p>
            <a:endParaRPr lang="de-DE"/>
          </a:p>
        </p:txBody>
      </p:sp>
      <p:sp>
        <p:nvSpPr>
          <p:cNvPr id="2694156" name="Rectangle 12"/>
          <p:cNvSpPr>
            <a:spLocks noChangeArrowheads="1"/>
          </p:cNvSpPr>
          <p:nvPr/>
        </p:nvSpPr>
        <p:spPr bwMode="blackWhite">
          <a:xfrm>
            <a:off x="8256191" y="5627676"/>
            <a:ext cx="119063"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57" name="Rectangle 13"/>
          <p:cNvSpPr>
            <a:spLocks noChangeArrowheads="1"/>
          </p:cNvSpPr>
          <p:nvPr/>
        </p:nvSpPr>
        <p:spPr bwMode="auto">
          <a:xfrm>
            <a:off x="6236891" y="5359389"/>
            <a:ext cx="119063"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58" name="Rectangle 14"/>
          <p:cNvSpPr>
            <a:spLocks noChangeArrowheads="1"/>
          </p:cNvSpPr>
          <p:nvPr/>
        </p:nvSpPr>
        <p:spPr bwMode="auto">
          <a:xfrm>
            <a:off x="5227241" y="5121264"/>
            <a:ext cx="119063"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59" name="Rectangle 15"/>
          <p:cNvSpPr>
            <a:spLocks noChangeArrowheads="1"/>
          </p:cNvSpPr>
          <p:nvPr/>
        </p:nvSpPr>
        <p:spPr bwMode="auto">
          <a:xfrm>
            <a:off x="4222354" y="4862501"/>
            <a:ext cx="119062"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0" name="Rectangle 16"/>
          <p:cNvSpPr>
            <a:spLocks noChangeArrowheads="1"/>
          </p:cNvSpPr>
          <p:nvPr/>
        </p:nvSpPr>
        <p:spPr bwMode="auto">
          <a:xfrm>
            <a:off x="3558779" y="4660889"/>
            <a:ext cx="119062"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1" name="Rectangle 17"/>
          <p:cNvSpPr>
            <a:spLocks noChangeArrowheads="1"/>
          </p:cNvSpPr>
          <p:nvPr/>
        </p:nvSpPr>
        <p:spPr bwMode="auto">
          <a:xfrm>
            <a:off x="3225404" y="4402126"/>
            <a:ext cx="119062"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2" name="Rectangle 18"/>
          <p:cNvSpPr>
            <a:spLocks noChangeArrowheads="1"/>
          </p:cNvSpPr>
          <p:nvPr/>
        </p:nvSpPr>
        <p:spPr bwMode="auto">
          <a:xfrm>
            <a:off x="3055541" y="4291001"/>
            <a:ext cx="119063"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3" name="Rectangle 19"/>
          <p:cNvSpPr>
            <a:spLocks noChangeArrowheads="1"/>
          </p:cNvSpPr>
          <p:nvPr/>
        </p:nvSpPr>
        <p:spPr bwMode="auto">
          <a:xfrm>
            <a:off x="2885679" y="4132251"/>
            <a:ext cx="119062"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4" name="Rectangle 20"/>
          <p:cNvSpPr>
            <a:spLocks noChangeArrowheads="1"/>
          </p:cNvSpPr>
          <p:nvPr/>
        </p:nvSpPr>
        <p:spPr bwMode="auto">
          <a:xfrm>
            <a:off x="2723754" y="3910001"/>
            <a:ext cx="119062"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5" name="Rectangle 21"/>
          <p:cNvSpPr>
            <a:spLocks noChangeArrowheads="1"/>
          </p:cNvSpPr>
          <p:nvPr/>
        </p:nvSpPr>
        <p:spPr bwMode="auto">
          <a:xfrm>
            <a:off x="2639616" y="3687751"/>
            <a:ext cx="119063" cy="119063"/>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6" name="Rectangle 22"/>
          <p:cNvSpPr>
            <a:spLocks noChangeArrowheads="1"/>
          </p:cNvSpPr>
          <p:nvPr/>
        </p:nvSpPr>
        <p:spPr bwMode="auto">
          <a:xfrm>
            <a:off x="2549129" y="3540114"/>
            <a:ext cx="119062"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7" name="Rectangle 23"/>
          <p:cNvSpPr>
            <a:spLocks noChangeArrowheads="1"/>
          </p:cNvSpPr>
          <p:nvPr/>
        </p:nvSpPr>
        <p:spPr bwMode="auto">
          <a:xfrm>
            <a:off x="2476104" y="3698864"/>
            <a:ext cx="119062"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68" name="AutoShape 24"/>
          <p:cNvSpPr>
            <a:spLocks noChangeArrowheads="1"/>
          </p:cNvSpPr>
          <p:nvPr/>
        </p:nvSpPr>
        <p:spPr bwMode="blackWhite">
          <a:xfrm>
            <a:off x="2452291" y="3687751"/>
            <a:ext cx="119063"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69" name="Rectangle 25"/>
          <p:cNvSpPr>
            <a:spLocks noChangeArrowheads="1"/>
          </p:cNvSpPr>
          <p:nvPr/>
        </p:nvSpPr>
        <p:spPr bwMode="auto">
          <a:xfrm>
            <a:off x="2380854" y="4352914"/>
            <a:ext cx="119062"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70" name="Rectangle 26"/>
          <p:cNvSpPr>
            <a:spLocks noChangeArrowheads="1"/>
          </p:cNvSpPr>
          <p:nvPr/>
        </p:nvSpPr>
        <p:spPr bwMode="blackWhite">
          <a:xfrm>
            <a:off x="2349104" y="5156189"/>
            <a:ext cx="119062" cy="119062"/>
          </a:xfrm>
          <a:prstGeom prst="rect">
            <a:avLst/>
          </a:prstGeom>
          <a:solidFill>
            <a:srgbClr val="66FFFF"/>
          </a:solidFill>
          <a:ln w="9525">
            <a:solidFill>
              <a:srgbClr val="66FFFF"/>
            </a:solidFill>
            <a:miter lim="800000"/>
            <a:headEnd/>
            <a:tailEnd/>
          </a:ln>
          <a:effectLst/>
        </p:spPr>
        <p:txBody>
          <a:bodyPr wrap="none" anchor="ctr"/>
          <a:lstStyle/>
          <a:p>
            <a:endParaRPr lang="de-DE"/>
          </a:p>
        </p:txBody>
      </p:sp>
      <p:sp>
        <p:nvSpPr>
          <p:cNvPr id="2694171" name="AutoShape 27"/>
          <p:cNvSpPr>
            <a:spLocks noChangeArrowheads="1"/>
          </p:cNvSpPr>
          <p:nvPr/>
        </p:nvSpPr>
        <p:spPr bwMode="blackWhite">
          <a:xfrm>
            <a:off x="2325291" y="5162539"/>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72" name="Rectangle 28"/>
          <p:cNvSpPr>
            <a:spLocks noChangeArrowheads="1"/>
          </p:cNvSpPr>
          <p:nvPr/>
        </p:nvSpPr>
        <p:spPr bwMode="auto">
          <a:xfrm>
            <a:off x="2306241" y="5578464"/>
            <a:ext cx="119063" cy="119062"/>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173" name="AutoShape 29"/>
          <p:cNvSpPr>
            <a:spLocks noChangeArrowheads="1"/>
          </p:cNvSpPr>
          <p:nvPr/>
        </p:nvSpPr>
        <p:spPr bwMode="auto">
          <a:xfrm>
            <a:off x="2293541" y="5607039"/>
            <a:ext cx="119063" cy="119062"/>
          </a:xfrm>
          <a:prstGeom prst="triangle">
            <a:avLst>
              <a:gd name="adj" fmla="val 50000"/>
            </a:avLst>
          </a:prstGeom>
          <a:solidFill>
            <a:schemeClr val="accent2"/>
          </a:solidFill>
          <a:ln w="9525">
            <a:solidFill>
              <a:schemeClr val="accent2"/>
            </a:solidFill>
            <a:miter lim="800000"/>
            <a:headEnd/>
            <a:tailEnd/>
          </a:ln>
          <a:effectLst/>
        </p:spPr>
        <p:txBody>
          <a:bodyPr wrap="none" anchor="ctr"/>
          <a:lstStyle/>
          <a:p>
            <a:endParaRPr lang="de-DE"/>
          </a:p>
        </p:txBody>
      </p:sp>
      <p:sp>
        <p:nvSpPr>
          <p:cNvPr id="2694174" name="Oval 30"/>
          <p:cNvSpPr>
            <a:spLocks noChangeArrowheads="1"/>
          </p:cNvSpPr>
          <p:nvPr/>
        </p:nvSpPr>
        <p:spPr bwMode="blackWhite">
          <a:xfrm>
            <a:off x="2347516" y="5278426"/>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75" name="Oval 31"/>
          <p:cNvSpPr>
            <a:spLocks noChangeArrowheads="1"/>
          </p:cNvSpPr>
          <p:nvPr/>
        </p:nvSpPr>
        <p:spPr bwMode="auto">
          <a:xfrm>
            <a:off x="2299891" y="5626089"/>
            <a:ext cx="119063" cy="119062"/>
          </a:xfrm>
          <a:prstGeom prst="ellipse">
            <a:avLst/>
          </a:prstGeom>
          <a:solidFill>
            <a:schemeClr val="folHlink"/>
          </a:solidFill>
          <a:ln w="9525">
            <a:solidFill>
              <a:schemeClr val="folHlink"/>
            </a:solidFill>
            <a:round/>
            <a:headEnd/>
            <a:tailEnd/>
          </a:ln>
          <a:effectLst/>
        </p:spPr>
        <p:txBody>
          <a:bodyPr wrap="none" anchor="ctr"/>
          <a:lstStyle/>
          <a:p>
            <a:endParaRPr lang="de-DE"/>
          </a:p>
        </p:txBody>
      </p:sp>
      <p:sp>
        <p:nvSpPr>
          <p:cNvPr id="2694176" name="Rectangle 32"/>
          <p:cNvSpPr>
            <a:spLocks noChangeArrowheads="1"/>
          </p:cNvSpPr>
          <p:nvPr/>
        </p:nvSpPr>
        <p:spPr bwMode="auto">
          <a:xfrm>
            <a:off x="2217341" y="5900726"/>
            <a:ext cx="119063" cy="119063"/>
          </a:xfrm>
          <a:prstGeom prst="rect">
            <a:avLst/>
          </a:prstGeom>
          <a:solidFill>
            <a:srgbClr val="66FFFF"/>
          </a:solidFill>
          <a:ln w="9525">
            <a:solidFill>
              <a:srgbClr val="66FFFF"/>
            </a:solidFill>
            <a:miter lim="800000"/>
            <a:headEnd/>
            <a:tailEnd/>
          </a:ln>
          <a:effectLst/>
        </p:spPr>
        <p:txBody>
          <a:bodyPr wrap="none" anchor="ctr"/>
          <a:lstStyle/>
          <a:p>
            <a:endParaRPr lang="de-DE"/>
          </a:p>
        </p:txBody>
      </p:sp>
      <p:sp>
        <p:nvSpPr>
          <p:cNvPr id="2694177" name="Rectangle 33"/>
          <p:cNvSpPr>
            <a:spLocks noChangeArrowheads="1"/>
          </p:cNvSpPr>
          <p:nvPr/>
        </p:nvSpPr>
        <p:spPr bwMode="auto">
          <a:xfrm>
            <a:off x="2269729" y="5864214"/>
            <a:ext cx="119062" cy="119062"/>
          </a:xfrm>
          <a:prstGeom prst="rect">
            <a:avLst/>
          </a:prstGeom>
          <a:solidFill>
            <a:srgbClr val="66FFFF"/>
          </a:solidFill>
          <a:ln w="9525">
            <a:solidFill>
              <a:srgbClr val="66FFFF"/>
            </a:solidFill>
            <a:miter lim="800000"/>
            <a:headEnd/>
            <a:tailEnd/>
          </a:ln>
          <a:effectLst/>
        </p:spPr>
        <p:txBody>
          <a:bodyPr wrap="none" anchor="ctr"/>
          <a:lstStyle/>
          <a:p>
            <a:endParaRPr lang="de-DE"/>
          </a:p>
        </p:txBody>
      </p:sp>
      <p:sp>
        <p:nvSpPr>
          <p:cNvPr id="2694178" name="Oval 34"/>
          <p:cNvSpPr>
            <a:spLocks noChangeArrowheads="1"/>
          </p:cNvSpPr>
          <p:nvPr/>
        </p:nvSpPr>
        <p:spPr bwMode="blackWhite">
          <a:xfrm>
            <a:off x="2299891" y="5626089"/>
            <a:ext cx="119063"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79" name="AutoShape 35"/>
          <p:cNvSpPr>
            <a:spLocks noChangeArrowheads="1"/>
          </p:cNvSpPr>
          <p:nvPr/>
        </p:nvSpPr>
        <p:spPr bwMode="auto">
          <a:xfrm>
            <a:off x="2245916" y="5861039"/>
            <a:ext cx="119063" cy="119062"/>
          </a:xfrm>
          <a:prstGeom prst="triangle">
            <a:avLst>
              <a:gd name="adj" fmla="val 50000"/>
            </a:avLst>
          </a:prstGeom>
          <a:solidFill>
            <a:schemeClr val="accent2"/>
          </a:solidFill>
          <a:ln w="9525">
            <a:solidFill>
              <a:schemeClr val="accent2"/>
            </a:solidFill>
            <a:miter lim="800000"/>
            <a:headEnd/>
            <a:tailEnd/>
          </a:ln>
          <a:effectLst/>
        </p:spPr>
        <p:txBody>
          <a:bodyPr wrap="none" anchor="ctr"/>
          <a:lstStyle/>
          <a:p>
            <a:endParaRPr lang="de-DE"/>
          </a:p>
        </p:txBody>
      </p:sp>
      <p:sp>
        <p:nvSpPr>
          <p:cNvPr id="2694180" name="AutoShape 36"/>
          <p:cNvSpPr>
            <a:spLocks noChangeArrowheads="1"/>
          </p:cNvSpPr>
          <p:nvPr/>
        </p:nvSpPr>
        <p:spPr bwMode="auto">
          <a:xfrm>
            <a:off x="2188766" y="5891201"/>
            <a:ext cx="119063" cy="119063"/>
          </a:xfrm>
          <a:prstGeom prst="triangle">
            <a:avLst>
              <a:gd name="adj" fmla="val 50000"/>
            </a:avLst>
          </a:prstGeom>
          <a:solidFill>
            <a:srgbClr val="00FF00"/>
          </a:solidFill>
          <a:ln w="9525">
            <a:solidFill>
              <a:srgbClr val="00FF00"/>
            </a:solidFill>
            <a:miter lim="800000"/>
            <a:headEnd/>
            <a:tailEnd/>
          </a:ln>
          <a:effectLst/>
        </p:spPr>
        <p:txBody>
          <a:bodyPr wrap="none" anchor="ctr"/>
          <a:lstStyle/>
          <a:p>
            <a:endParaRPr lang="de-DE"/>
          </a:p>
        </p:txBody>
      </p:sp>
      <p:sp>
        <p:nvSpPr>
          <p:cNvPr id="2694181" name="Oval 37"/>
          <p:cNvSpPr>
            <a:spLocks noChangeArrowheads="1"/>
          </p:cNvSpPr>
          <p:nvPr/>
        </p:nvSpPr>
        <p:spPr bwMode="blackWhite">
          <a:xfrm>
            <a:off x="2263379" y="5861039"/>
            <a:ext cx="119062"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82" name="Oval 38"/>
          <p:cNvSpPr>
            <a:spLocks noChangeArrowheads="1"/>
          </p:cNvSpPr>
          <p:nvPr/>
        </p:nvSpPr>
        <p:spPr bwMode="blackWhite">
          <a:xfrm>
            <a:off x="2204641" y="5897551"/>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83" name="AutoShape 39"/>
          <p:cNvSpPr>
            <a:spLocks noChangeArrowheads="1"/>
          </p:cNvSpPr>
          <p:nvPr/>
        </p:nvSpPr>
        <p:spPr bwMode="blackWhite">
          <a:xfrm>
            <a:off x="2372916" y="4527539"/>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4" name="AutoShape 40"/>
          <p:cNvSpPr>
            <a:spLocks noChangeArrowheads="1"/>
          </p:cNvSpPr>
          <p:nvPr/>
        </p:nvSpPr>
        <p:spPr bwMode="blackWhite">
          <a:xfrm>
            <a:off x="2542779" y="3052751"/>
            <a:ext cx="119062"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5" name="AutoShape 41"/>
          <p:cNvSpPr>
            <a:spLocks noChangeArrowheads="1"/>
          </p:cNvSpPr>
          <p:nvPr/>
        </p:nvSpPr>
        <p:spPr bwMode="blackWhite">
          <a:xfrm>
            <a:off x="2631679" y="2587614"/>
            <a:ext cx="119062"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6" name="AutoShape 42"/>
          <p:cNvSpPr>
            <a:spLocks noChangeArrowheads="1"/>
          </p:cNvSpPr>
          <p:nvPr/>
        </p:nvSpPr>
        <p:spPr bwMode="blackWhite">
          <a:xfrm>
            <a:off x="2711054" y="3090851"/>
            <a:ext cx="119062"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7" name="AutoShape 43"/>
          <p:cNvSpPr>
            <a:spLocks noChangeArrowheads="1"/>
          </p:cNvSpPr>
          <p:nvPr/>
        </p:nvSpPr>
        <p:spPr bwMode="blackWhite">
          <a:xfrm>
            <a:off x="2884091" y="3422639"/>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8" name="AutoShape 44"/>
          <p:cNvSpPr>
            <a:spLocks noChangeArrowheads="1"/>
          </p:cNvSpPr>
          <p:nvPr/>
        </p:nvSpPr>
        <p:spPr bwMode="blackWhite">
          <a:xfrm>
            <a:off x="3055541" y="3649651"/>
            <a:ext cx="119063"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89" name="AutoShape 45"/>
          <p:cNvSpPr>
            <a:spLocks noChangeArrowheads="1"/>
          </p:cNvSpPr>
          <p:nvPr/>
        </p:nvSpPr>
        <p:spPr bwMode="blackWhite">
          <a:xfrm>
            <a:off x="3225404" y="3708389"/>
            <a:ext cx="119062"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0" name="AutoShape 46"/>
          <p:cNvSpPr>
            <a:spLocks noChangeArrowheads="1"/>
          </p:cNvSpPr>
          <p:nvPr/>
        </p:nvSpPr>
        <p:spPr bwMode="blackWhite">
          <a:xfrm>
            <a:off x="3557191" y="4067164"/>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1" name="AutoShape 47"/>
          <p:cNvSpPr>
            <a:spLocks noChangeArrowheads="1"/>
          </p:cNvSpPr>
          <p:nvPr/>
        </p:nvSpPr>
        <p:spPr bwMode="blackWhite">
          <a:xfrm>
            <a:off x="4220766" y="4257664"/>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2" name="AutoShape 48"/>
          <p:cNvSpPr>
            <a:spLocks noChangeArrowheads="1"/>
          </p:cNvSpPr>
          <p:nvPr/>
        </p:nvSpPr>
        <p:spPr bwMode="blackWhite">
          <a:xfrm>
            <a:off x="5225654" y="4722801"/>
            <a:ext cx="119062"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3" name="AutoShape 49"/>
          <p:cNvSpPr>
            <a:spLocks noChangeArrowheads="1"/>
          </p:cNvSpPr>
          <p:nvPr/>
        </p:nvSpPr>
        <p:spPr bwMode="blackWhite">
          <a:xfrm>
            <a:off x="6235304" y="5040301"/>
            <a:ext cx="119062" cy="119063"/>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4" name="AutoShape 50"/>
          <p:cNvSpPr>
            <a:spLocks noChangeArrowheads="1"/>
          </p:cNvSpPr>
          <p:nvPr/>
        </p:nvSpPr>
        <p:spPr bwMode="blackWhite">
          <a:xfrm>
            <a:off x="8256191" y="5457814"/>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195" name="Oval 51"/>
          <p:cNvSpPr>
            <a:spLocks noChangeArrowheads="1"/>
          </p:cNvSpPr>
          <p:nvPr/>
        </p:nvSpPr>
        <p:spPr bwMode="blackWhite">
          <a:xfrm>
            <a:off x="2390379" y="5141901"/>
            <a:ext cx="119062"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96" name="Oval 52"/>
          <p:cNvSpPr>
            <a:spLocks noChangeArrowheads="1"/>
          </p:cNvSpPr>
          <p:nvPr/>
        </p:nvSpPr>
        <p:spPr bwMode="blackWhite">
          <a:xfrm>
            <a:off x="2453879" y="5072051"/>
            <a:ext cx="119062"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97" name="Oval 53"/>
          <p:cNvSpPr>
            <a:spLocks noChangeArrowheads="1"/>
          </p:cNvSpPr>
          <p:nvPr/>
        </p:nvSpPr>
        <p:spPr bwMode="blackWhite">
          <a:xfrm>
            <a:off x="2549129" y="5099039"/>
            <a:ext cx="119062"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98" name="Oval 54"/>
          <p:cNvSpPr>
            <a:spLocks noChangeArrowheads="1"/>
          </p:cNvSpPr>
          <p:nvPr/>
        </p:nvSpPr>
        <p:spPr bwMode="blackGray">
          <a:xfrm>
            <a:off x="2633266" y="5141901"/>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199" name="Oval 55"/>
          <p:cNvSpPr>
            <a:spLocks noChangeArrowheads="1"/>
          </p:cNvSpPr>
          <p:nvPr/>
        </p:nvSpPr>
        <p:spPr bwMode="blackGray">
          <a:xfrm>
            <a:off x="2722166" y="5210164"/>
            <a:ext cx="119063"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0" name="Oval 56"/>
          <p:cNvSpPr>
            <a:spLocks noChangeArrowheads="1"/>
          </p:cNvSpPr>
          <p:nvPr/>
        </p:nvSpPr>
        <p:spPr bwMode="blackWhite">
          <a:xfrm>
            <a:off x="2885679" y="5246676"/>
            <a:ext cx="119062"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1" name="Oval 57"/>
          <p:cNvSpPr>
            <a:spLocks noChangeArrowheads="1"/>
          </p:cNvSpPr>
          <p:nvPr/>
        </p:nvSpPr>
        <p:spPr bwMode="blackWhite">
          <a:xfrm>
            <a:off x="3055541" y="5337164"/>
            <a:ext cx="119063"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2" name="Oval 58"/>
          <p:cNvSpPr>
            <a:spLocks noChangeArrowheads="1"/>
          </p:cNvSpPr>
          <p:nvPr/>
        </p:nvSpPr>
        <p:spPr bwMode="blackWhite">
          <a:xfrm>
            <a:off x="3225404" y="5357801"/>
            <a:ext cx="119062"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3" name="Oval 59"/>
          <p:cNvSpPr>
            <a:spLocks noChangeArrowheads="1"/>
          </p:cNvSpPr>
          <p:nvPr/>
        </p:nvSpPr>
        <p:spPr bwMode="blackWhite">
          <a:xfrm>
            <a:off x="3557191" y="5484801"/>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4" name="Oval 60"/>
          <p:cNvSpPr>
            <a:spLocks noChangeArrowheads="1"/>
          </p:cNvSpPr>
          <p:nvPr/>
        </p:nvSpPr>
        <p:spPr bwMode="blackWhite">
          <a:xfrm>
            <a:off x="4222354" y="5489564"/>
            <a:ext cx="119062"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5" name="Oval 61"/>
          <p:cNvSpPr>
            <a:spLocks noChangeArrowheads="1"/>
          </p:cNvSpPr>
          <p:nvPr/>
        </p:nvSpPr>
        <p:spPr bwMode="blackWhite">
          <a:xfrm>
            <a:off x="5227241" y="5595926"/>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6" name="Oval 62"/>
          <p:cNvSpPr>
            <a:spLocks noChangeArrowheads="1"/>
          </p:cNvSpPr>
          <p:nvPr/>
        </p:nvSpPr>
        <p:spPr bwMode="blackWhite">
          <a:xfrm>
            <a:off x="6236891" y="5675301"/>
            <a:ext cx="119063" cy="119063"/>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7" name="Oval 63"/>
          <p:cNvSpPr>
            <a:spLocks noChangeArrowheads="1"/>
          </p:cNvSpPr>
          <p:nvPr/>
        </p:nvSpPr>
        <p:spPr bwMode="blackWhite">
          <a:xfrm>
            <a:off x="8256191" y="5791189"/>
            <a:ext cx="119063"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08" name="Text Box 64"/>
          <p:cNvSpPr txBox="1">
            <a:spLocks noChangeArrowheads="1"/>
          </p:cNvSpPr>
          <p:nvPr/>
        </p:nvSpPr>
        <p:spPr bwMode="auto">
          <a:xfrm>
            <a:off x="7997429" y="6010264"/>
            <a:ext cx="625475" cy="366712"/>
          </a:xfrm>
          <a:prstGeom prst="rect">
            <a:avLst/>
          </a:prstGeom>
          <a:noFill/>
          <a:ln w="9525">
            <a:noFill/>
            <a:miter lim="800000"/>
            <a:headEnd/>
            <a:tailEnd/>
          </a:ln>
          <a:effectLst/>
        </p:spPr>
        <p:txBody>
          <a:bodyPr>
            <a:spAutoFit/>
          </a:bodyPr>
          <a:lstStyle/>
          <a:p>
            <a:pPr>
              <a:spcBef>
                <a:spcPct val="50000"/>
              </a:spcBef>
            </a:pPr>
            <a:r>
              <a:rPr lang="en-US" sz="1800" b="1"/>
              <a:t>72</a:t>
            </a:r>
          </a:p>
        </p:txBody>
      </p:sp>
      <p:sp>
        <p:nvSpPr>
          <p:cNvPr id="2694209" name="Text Box 65"/>
          <p:cNvSpPr txBox="1">
            <a:spLocks noChangeArrowheads="1"/>
          </p:cNvSpPr>
          <p:nvPr/>
        </p:nvSpPr>
        <p:spPr bwMode="auto">
          <a:xfrm>
            <a:off x="6992541" y="6010264"/>
            <a:ext cx="625475" cy="366712"/>
          </a:xfrm>
          <a:prstGeom prst="rect">
            <a:avLst/>
          </a:prstGeom>
          <a:noFill/>
          <a:ln w="9525">
            <a:noFill/>
            <a:miter lim="800000"/>
            <a:headEnd/>
            <a:tailEnd/>
          </a:ln>
          <a:effectLst/>
        </p:spPr>
        <p:txBody>
          <a:bodyPr>
            <a:spAutoFit/>
          </a:bodyPr>
          <a:lstStyle/>
          <a:p>
            <a:pPr>
              <a:spcBef>
                <a:spcPct val="50000"/>
              </a:spcBef>
            </a:pPr>
            <a:r>
              <a:rPr lang="en-US" sz="1800" b="1"/>
              <a:t>60</a:t>
            </a:r>
          </a:p>
        </p:txBody>
      </p:sp>
      <p:sp>
        <p:nvSpPr>
          <p:cNvPr id="2694210" name="Text Box 66"/>
          <p:cNvSpPr txBox="1">
            <a:spLocks noChangeArrowheads="1"/>
          </p:cNvSpPr>
          <p:nvPr/>
        </p:nvSpPr>
        <p:spPr bwMode="auto">
          <a:xfrm>
            <a:off x="5982891" y="6010264"/>
            <a:ext cx="625475" cy="366712"/>
          </a:xfrm>
          <a:prstGeom prst="rect">
            <a:avLst/>
          </a:prstGeom>
          <a:noFill/>
          <a:ln w="9525">
            <a:noFill/>
            <a:miter lim="800000"/>
            <a:headEnd/>
            <a:tailEnd/>
          </a:ln>
          <a:effectLst/>
        </p:spPr>
        <p:txBody>
          <a:bodyPr>
            <a:spAutoFit/>
          </a:bodyPr>
          <a:lstStyle/>
          <a:p>
            <a:pPr>
              <a:spcBef>
                <a:spcPct val="50000"/>
              </a:spcBef>
            </a:pPr>
            <a:r>
              <a:rPr lang="en-US" sz="1800" b="1"/>
              <a:t>48</a:t>
            </a:r>
          </a:p>
        </p:txBody>
      </p:sp>
      <p:sp>
        <p:nvSpPr>
          <p:cNvPr id="2694211" name="Text Box 67"/>
          <p:cNvSpPr txBox="1">
            <a:spLocks noChangeArrowheads="1"/>
          </p:cNvSpPr>
          <p:nvPr/>
        </p:nvSpPr>
        <p:spPr bwMode="auto">
          <a:xfrm>
            <a:off x="4973241" y="6010264"/>
            <a:ext cx="625475" cy="366712"/>
          </a:xfrm>
          <a:prstGeom prst="rect">
            <a:avLst/>
          </a:prstGeom>
          <a:noFill/>
          <a:ln w="9525">
            <a:noFill/>
            <a:miter lim="800000"/>
            <a:headEnd/>
            <a:tailEnd/>
          </a:ln>
          <a:effectLst/>
        </p:spPr>
        <p:txBody>
          <a:bodyPr>
            <a:spAutoFit/>
          </a:bodyPr>
          <a:lstStyle/>
          <a:p>
            <a:pPr>
              <a:spcBef>
                <a:spcPct val="50000"/>
              </a:spcBef>
            </a:pPr>
            <a:r>
              <a:rPr lang="en-US" sz="1800" b="1"/>
              <a:t>36</a:t>
            </a:r>
          </a:p>
        </p:txBody>
      </p:sp>
      <p:sp>
        <p:nvSpPr>
          <p:cNvPr id="2694212" name="Text Box 68"/>
          <p:cNvSpPr txBox="1">
            <a:spLocks noChangeArrowheads="1"/>
          </p:cNvSpPr>
          <p:nvPr/>
        </p:nvSpPr>
        <p:spPr bwMode="auto">
          <a:xfrm>
            <a:off x="3968354" y="6010264"/>
            <a:ext cx="625475" cy="366712"/>
          </a:xfrm>
          <a:prstGeom prst="rect">
            <a:avLst/>
          </a:prstGeom>
          <a:noFill/>
          <a:ln w="9525">
            <a:noFill/>
            <a:miter lim="800000"/>
            <a:headEnd/>
            <a:tailEnd/>
          </a:ln>
          <a:effectLst/>
        </p:spPr>
        <p:txBody>
          <a:bodyPr>
            <a:spAutoFit/>
          </a:bodyPr>
          <a:lstStyle/>
          <a:p>
            <a:pPr>
              <a:spcBef>
                <a:spcPct val="50000"/>
              </a:spcBef>
            </a:pPr>
            <a:r>
              <a:rPr lang="en-US" sz="1800" b="1"/>
              <a:t>24</a:t>
            </a:r>
          </a:p>
        </p:txBody>
      </p:sp>
      <p:grpSp>
        <p:nvGrpSpPr>
          <p:cNvPr id="2" name="Group 69"/>
          <p:cNvGrpSpPr>
            <a:grpSpLocks/>
          </p:cNvGrpSpPr>
          <p:nvPr/>
        </p:nvGrpSpPr>
        <p:grpSpPr bwMode="auto">
          <a:xfrm>
            <a:off x="3285729" y="5957876"/>
            <a:ext cx="5030787" cy="80963"/>
            <a:chOff x="1796" y="3583"/>
            <a:chExt cx="3169" cy="77"/>
          </a:xfrm>
        </p:grpSpPr>
        <p:sp>
          <p:nvSpPr>
            <p:cNvPr id="2694214" name="Line 70"/>
            <p:cNvSpPr>
              <a:spLocks noChangeShapeType="1"/>
            </p:cNvSpPr>
            <p:nvPr/>
          </p:nvSpPr>
          <p:spPr bwMode="auto">
            <a:xfrm rot="5400000">
              <a:off x="4926" y="3622"/>
              <a:ext cx="77" cy="0"/>
            </a:xfrm>
            <a:prstGeom prst="line">
              <a:avLst/>
            </a:prstGeom>
            <a:noFill/>
            <a:ln w="19050">
              <a:solidFill>
                <a:schemeClr val="tx1"/>
              </a:solidFill>
              <a:round/>
              <a:headEnd/>
              <a:tailEnd/>
            </a:ln>
            <a:effectLst/>
          </p:spPr>
          <p:txBody>
            <a:bodyPr/>
            <a:lstStyle/>
            <a:p>
              <a:endParaRPr lang="de-DE"/>
            </a:p>
          </p:txBody>
        </p:sp>
        <p:sp>
          <p:nvSpPr>
            <p:cNvPr id="2694215" name="Line 71"/>
            <p:cNvSpPr>
              <a:spLocks noChangeShapeType="1"/>
            </p:cNvSpPr>
            <p:nvPr/>
          </p:nvSpPr>
          <p:spPr bwMode="auto">
            <a:xfrm rot="5400000">
              <a:off x="4293" y="3622"/>
              <a:ext cx="77" cy="0"/>
            </a:xfrm>
            <a:prstGeom prst="line">
              <a:avLst/>
            </a:prstGeom>
            <a:noFill/>
            <a:ln w="19050">
              <a:solidFill>
                <a:schemeClr val="tx1"/>
              </a:solidFill>
              <a:round/>
              <a:headEnd/>
              <a:tailEnd/>
            </a:ln>
            <a:effectLst/>
          </p:spPr>
          <p:txBody>
            <a:bodyPr/>
            <a:lstStyle/>
            <a:p>
              <a:endParaRPr lang="de-DE"/>
            </a:p>
          </p:txBody>
        </p:sp>
        <p:sp>
          <p:nvSpPr>
            <p:cNvPr id="2694216" name="Line 72"/>
            <p:cNvSpPr>
              <a:spLocks noChangeShapeType="1"/>
            </p:cNvSpPr>
            <p:nvPr/>
          </p:nvSpPr>
          <p:spPr bwMode="auto">
            <a:xfrm rot="5400000">
              <a:off x="3653" y="3622"/>
              <a:ext cx="77" cy="0"/>
            </a:xfrm>
            <a:prstGeom prst="line">
              <a:avLst/>
            </a:prstGeom>
            <a:noFill/>
            <a:ln w="19050">
              <a:solidFill>
                <a:schemeClr val="tx1"/>
              </a:solidFill>
              <a:round/>
              <a:headEnd/>
              <a:tailEnd/>
            </a:ln>
            <a:effectLst/>
          </p:spPr>
          <p:txBody>
            <a:bodyPr/>
            <a:lstStyle/>
            <a:p>
              <a:endParaRPr lang="de-DE"/>
            </a:p>
          </p:txBody>
        </p:sp>
        <p:sp>
          <p:nvSpPr>
            <p:cNvPr id="2694217" name="Line 73"/>
            <p:cNvSpPr>
              <a:spLocks noChangeShapeType="1"/>
            </p:cNvSpPr>
            <p:nvPr/>
          </p:nvSpPr>
          <p:spPr bwMode="auto">
            <a:xfrm rot="5400000">
              <a:off x="3017" y="3622"/>
              <a:ext cx="77" cy="0"/>
            </a:xfrm>
            <a:prstGeom prst="line">
              <a:avLst/>
            </a:prstGeom>
            <a:noFill/>
            <a:ln w="19050">
              <a:solidFill>
                <a:schemeClr val="tx1"/>
              </a:solidFill>
              <a:round/>
              <a:headEnd/>
              <a:tailEnd/>
            </a:ln>
            <a:effectLst/>
          </p:spPr>
          <p:txBody>
            <a:bodyPr/>
            <a:lstStyle/>
            <a:p>
              <a:endParaRPr lang="de-DE"/>
            </a:p>
          </p:txBody>
        </p:sp>
        <p:sp>
          <p:nvSpPr>
            <p:cNvPr id="2694218" name="Line 74"/>
            <p:cNvSpPr>
              <a:spLocks noChangeShapeType="1"/>
            </p:cNvSpPr>
            <p:nvPr/>
          </p:nvSpPr>
          <p:spPr bwMode="auto">
            <a:xfrm rot="5400000">
              <a:off x="2384" y="3622"/>
              <a:ext cx="77" cy="0"/>
            </a:xfrm>
            <a:prstGeom prst="line">
              <a:avLst/>
            </a:prstGeom>
            <a:noFill/>
            <a:ln w="19050">
              <a:solidFill>
                <a:schemeClr val="tx1"/>
              </a:solidFill>
              <a:round/>
              <a:headEnd/>
              <a:tailEnd/>
            </a:ln>
            <a:effectLst/>
          </p:spPr>
          <p:txBody>
            <a:bodyPr/>
            <a:lstStyle/>
            <a:p>
              <a:endParaRPr lang="de-DE"/>
            </a:p>
          </p:txBody>
        </p:sp>
        <p:sp>
          <p:nvSpPr>
            <p:cNvPr id="2694219" name="Line 75"/>
            <p:cNvSpPr>
              <a:spLocks noChangeShapeType="1"/>
            </p:cNvSpPr>
            <p:nvPr/>
          </p:nvSpPr>
          <p:spPr bwMode="auto">
            <a:xfrm rot="5400000">
              <a:off x="1757" y="3622"/>
              <a:ext cx="77" cy="0"/>
            </a:xfrm>
            <a:prstGeom prst="line">
              <a:avLst/>
            </a:prstGeom>
            <a:noFill/>
            <a:ln w="19050">
              <a:solidFill>
                <a:schemeClr val="tx1"/>
              </a:solidFill>
              <a:round/>
              <a:headEnd/>
              <a:tailEnd/>
            </a:ln>
            <a:effectLst/>
          </p:spPr>
          <p:txBody>
            <a:bodyPr/>
            <a:lstStyle/>
            <a:p>
              <a:endParaRPr lang="de-DE"/>
            </a:p>
          </p:txBody>
        </p:sp>
      </p:grpSp>
      <p:sp>
        <p:nvSpPr>
          <p:cNvPr id="2694220" name="Text Box 76"/>
          <p:cNvSpPr txBox="1">
            <a:spLocks noChangeArrowheads="1"/>
          </p:cNvSpPr>
          <p:nvPr/>
        </p:nvSpPr>
        <p:spPr bwMode="auto">
          <a:xfrm>
            <a:off x="2965054" y="6010264"/>
            <a:ext cx="625475" cy="366712"/>
          </a:xfrm>
          <a:prstGeom prst="rect">
            <a:avLst/>
          </a:prstGeom>
          <a:noFill/>
          <a:ln w="9525">
            <a:noFill/>
            <a:miter lim="800000"/>
            <a:headEnd/>
            <a:tailEnd/>
          </a:ln>
          <a:effectLst/>
        </p:spPr>
        <p:txBody>
          <a:bodyPr>
            <a:spAutoFit/>
          </a:bodyPr>
          <a:lstStyle/>
          <a:p>
            <a:pPr>
              <a:spcBef>
                <a:spcPct val="50000"/>
              </a:spcBef>
            </a:pPr>
            <a:r>
              <a:rPr lang="en-US" sz="1800" b="1"/>
              <a:t>12</a:t>
            </a:r>
          </a:p>
        </p:txBody>
      </p:sp>
      <p:sp>
        <p:nvSpPr>
          <p:cNvPr id="2694221" name="Text Box 77"/>
          <p:cNvSpPr txBox="1">
            <a:spLocks noChangeArrowheads="1"/>
          </p:cNvSpPr>
          <p:nvPr/>
        </p:nvSpPr>
        <p:spPr bwMode="auto">
          <a:xfrm>
            <a:off x="1541066" y="5100626"/>
            <a:ext cx="625475" cy="366713"/>
          </a:xfrm>
          <a:prstGeom prst="rect">
            <a:avLst/>
          </a:prstGeom>
          <a:noFill/>
          <a:ln w="9525">
            <a:noFill/>
            <a:miter lim="800000"/>
            <a:headEnd/>
            <a:tailEnd/>
          </a:ln>
          <a:effectLst/>
        </p:spPr>
        <p:txBody>
          <a:bodyPr>
            <a:spAutoFit/>
          </a:bodyPr>
          <a:lstStyle/>
          <a:p>
            <a:pPr algn="r">
              <a:spcBef>
                <a:spcPct val="50000"/>
              </a:spcBef>
            </a:pPr>
            <a:r>
              <a:rPr lang="en-US" sz="1800" b="1"/>
              <a:t>100</a:t>
            </a:r>
          </a:p>
        </p:txBody>
      </p:sp>
      <p:sp>
        <p:nvSpPr>
          <p:cNvPr id="2694222" name="Text Box 78"/>
          <p:cNvSpPr txBox="1">
            <a:spLocks noChangeArrowheads="1"/>
          </p:cNvSpPr>
          <p:nvPr/>
        </p:nvSpPr>
        <p:spPr bwMode="auto">
          <a:xfrm>
            <a:off x="1541066" y="4446576"/>
            <a:ext cx="625475" cy="366713"/>
          </a:xfrm>
          <a:prstGeom prst="rect">
            <a:avLst/>
          </a:prstGeom>
          <a:noFill/>
          <a:ln w="9525">
            <a:noFill/>
            <a:miter lim="800000"/>
            <a:headEnd/>
            <a:tailEnd/>
          </a:ln>
          <a:effectLst/>
        </p:spPr>
        <p:txBody>
          <a:bodyPr>
            <a:spAutoFit/>
          </a:bodyPr>
          <a:lstStyle/>
          <a:p>
            <a:pPr algn="r">
              <a:spcBef>
                <a:spcPct val="50000"/>
              </a:spcBef>
            </a:pPr>
            <a:r>
              <a:rPr lang="en-US" sz="1800" b="1"/>
              <a:t>200</a:t>
            </a:r>
          </a:p>
        </p:txBody>
      </p:sp>
      <p:sp>
        <p:nvSpPr>
          <p:cNvPr id="2694223" name="Text Box 79"/>
          <p:cNvSpPr txBox="1">
            <a:spLocks noChangeArrowheads="1"/>
          </p:cNvSpPr>
          <p:nvPr/>
        </p:nvSpPr>
        <p:spPr bwMode="auto">
          <a:xfrm>
            <a:off x="1541066" y="3786176"/>
            <a:ext cx="625475" cy="366713"/>
          </a:xfrm>
          <a:prstGeom prst="rect">
            <a:avLst/>
          </a:prstGeom>
          <a:noFill/>
          <a:ln w="9525">
            <a:noFill/>
            <a:miter lim="800000"/>
            <a:headEnd/>
            <a:tailEnd/>
          </a:ln>
          <a:effectLst/>
        </p:spPr>
        <p:txBody>
          <a:bodyPr>
            <a:spAutoFit/>
          </a:bodyPr>
          <a:lstStyle/>
          <a:p>
            <a:pPr algn="r">
              <a:spcBef>
                <a:spcPct val="50000"/>
              </a:spcBef>
            </a:pPr>
            <a:r>
              <a:rPr lang="en-US" sz="1800" b="1"/>
              <a:t>300</a:t>
            </a:r>
          </a:p>
        </p:txBody>
      </p:sp>
      <p:sp>
        <p:nvSpPr>
          <p:cNvPr id="2694224" name="Text Box 80"/>
          <p:cNvSpPr txBox="1">
            <a:spLocks noChangeArrowheads="1"/>
          </p:cNvSpPr>
          <p:nvPr/>
        </p:nvSpPr>
        <p:spPr bwMode="auto">
          <a:xfrm>
            <a:off x="1541066" y="3119426"/>
            <a:ext cx="625475" cy="366713"/>
          </a:xfrm>
          <a:prstGeom prst="rect">
            <a:avLst/>
          </a:prstGeom>
          <a:noFill/>
          <a:ln w="9525">
            <a:noFill/>
            <a:miter lim="800000"/>
            <a:headEnd/>
            <a:tailEnd/>
          </a:ln>
          <a:effectLst/>
        </p:spPr>
        <p:txBody>
          <a:bodyPr>
            <a:spAutoFit/>
          </a:bodyPr>
          <a:lstStyle/>
          <a:p>
            <a:pPr algn="r">
              <a:spcBef>
                <a:spcPct val="50000"/>
              </a:spcBef>
            </a:pPr>
            <a:r>
              <a:rPr lang="en-US" sz="1800" b="1"/>
              <a:t>400</a:t>
            </a:r>
          </a:p>
        </p:txBody>
      </p:sp>
      <p:sp>
        <p:nvSpPr>
          <p:cNvPr id="2694225" name="Text Box 81"/>
          <p:cNvSpPr txBox="1">
            <a:spLocks noChangeArrowheads="1"/>
          </p:cNvSpPr>
          <p:nvPr/>
        </p:nvSpPr>
        <p:spPr bwMode="auto">
          <a:xfrm>
            <a:off x="1541066" y="2465376"/>
            <a:ext cx="625475" cy="366713"/>
          </a:xfrm>
          <a:prstGeom prst="rect">
            <a:avLst/>
          </a:prstGeom>
          <a:noFill/>
          <a:ln w="9525">
            <a:noFill/>
            <a:miter lim="800000"/>
            <a:headEnd/>
            <a:tailEnd/>
          </a:ln>
          <a:effectLst/>
        </p:spPr>
        <p:txBody>
          <a:bodyPr>
            <a:spAutoFit/>
          </a:bodyPr>
          <a:lstStyle/>
          <a:p>
            <a:pPr algn="r">
              <a:spcBef>
                <a:spcPct val="50000"/>
              </a:spcBef>
            </a:pPr>
            <a:r>
              <a:rPr lang="en-US" sz="1800" b="1" dirty="0"/>
              <a:t>500</a:t>
            </a:r>
          </a:p>
        </p:txBody>
      </p:sp>
      <p:grpSp>
        <p:nvGrpSpPr>
          <p:cNvPr id="3" name="Group 82"/>
          <p:cNvGrpSpPr>
            <a:grpSpLocks/>
          </p:cNvGrpSpPr>
          <p:nvPr/>
        </p:nvGrpSpPr>
        <p:grpSpPr bwMode="auto">
          <a:xfrm>
            <a:off x="2157016" y="1968489"/>
            <a:ext cx="80963" cy="3987800"/>
            <a:chOff x="1059" y="1070"/>
            <a:chExt cx="77" cy="2512"/>
          </a:xfrm>
        </p:grpSpPr>
        <p:sp>
          <p:nvSpPr>
            <p:cNvPr id="2694227" name="Line 83"/>
            <p:cNvSpPr>
              <a:spLocks noChangeShapeType="1"/>
            </p:cNvSpPr>
            <p:nvPr/>
          </p:nvSpPr>
          <p:spPr bwMode="auto">
            <a:xfrm>
              <a:off x="1059" y="3582"/>
              <a:ext cx="77" cy="0"/>
            </a:xfrm>
            <a:prstGeom prst="line">
              <a:avLst/>
            </a:prstGeom>
            <a:noFill/>
            <a:ln w="19050">
              <a:solidFill>
                <a:schemeClr val="tx1"/>
              </a:solidFill>
              <a:round/>
              <a:headEnd/>
              <a:tailEnd/>
            </a:ln>
            <a:effectLst/>
          </p:spPr>
          <p:txBody>
            <a:bodyPr/>
            <a:lstStyle/>
            <a:p>
              <a:endParaRPr lang="de-DE"/>
            </a:p>
          </p:txBody>
        </p:sp>
        <p:sp>
          <p:nvSpPr>
            <p:cNvPr id="2694228" name="Line 84"/>
            <p:cNvSpPr>
              <a:spLocks noChangeShapeType="1"/>
            </p:cNvSpPr>
            <p:nvPr/>
          </p:nvSpPr>
          <p:spPr bwMode="auto">
            <a:xfrm>
              <a:off x="1059" y="3158"/>
              <a:ext cx="77" cy="0"/>
            </a:xfrm>
            <a:prstGeom prst="line">
              <a:avLst/>
            </a:prstGeom>
            <a:noFill/>
            <a:ln w="19050">
              <a:solidFill>
                <a:schemeClr val="tx1"/>
              </a:solidFill>
              <a:round/>
              <a:headEnd/>
              <a:tailEnd/>
            </a:ln>
            <a:effectLst/>
          </p:spPr>
          <p:txBody>
            <a:bodyPr/>
            <a:lstStyle/>
            <a:p>
              <a:endParaRPr lang="de-DE"/>
            </a:p>
          </p:txBody>
        </p:sp>
        <p:sp>
          <p:nvSpPr>
            <p:cNvPr id="2694229" name="Line 85"/>
            <p:cNvSpPr>
              <a:spLocks noChangeShapeType="1"/>
            </p:cNvSpPr>
            <p:nvPr/>
          </p:nvSpPr>
          <p:spPr bwMode="auto">
            <a:xfrm>
              <a:off x="1059" y="2746"/>
              <a:ext cx="77" cy="0"/>
            </a:xfrm>
            <a:prstGeom prst="line">
              <a:avLst/>
            </a:prstGeom>
            <a:noFill/>
            <a:ln w="19050">
              <a:solidFill>
                <a:schemeClr val="tx1"/>
              </a:solidFill>
              <a:round/>
              <a:headEnd/>
              <a:tailEnd/>
            </a:ln>
            <a:effectLst/>
          </p:spPr>
          <p:txBody>
            <a:bodyPr/>
            <a:lstStyle/>
            <a:p>
              <a:endParaRPr lang="de-DE"/>
            </a:p>
          </p:txBody>
        </p:sp>
        <p:sp>
          <p:nvSpPr>
            <p:cNvPr id="2694230" name="Line 86"/>
            <p:cNvSpPr>
              <a:spLocks noChangeShapeType="1"/>
            </p:cNvSpPr>
            <p:nvPr/>
          </p:nvSpPr>
          <p:spPr bwMode="auto">
            <a:xfrm>
              <a:off x="1059" y="2330"/>
              <a:ext cx="77" cy="0"/>
            </a:xfrm>
            <a:prstGeom prst="line">
              <a:avLst/>
            </a:prstGeom>
            <a:noFill/>
            <a:ln w="19050">
              <a:solidFill>
                <a:schemeClr val="tx1"/>
              </a:solidFill>
              <a:round/>
              <a:headEnd/>
              <a:tailEnd/>
            </a:ln>
            <a:effectLst/>
          </p:spPr>
          <p:txBody>
            <a:bodyPr/>
            <a:lstStyle/>
            <a:p>
              <a:endParaRPr lang="de-DE"/>
            </a:p>
          </p:txBody>
        </p:sp>
        <p:sp>
          <p:nvSpPr>
            <p:cNvPr id="2694231" name="Line 87"/>
            <p:cNvSpPr>
              <a:spLocks noChangeShapeType="1"/>
            </p:cNvSpPr>
            <p:nvPr/>
          </p:nvSpPr>
          <p:spPr bwMode="auto">
            <a:xfrm>
              <a:off x="1059" y="1910"/>
              <a:ext cx="77" cy="0"/>
            </a:xfrm>
            <a:prstGeom prst="line">
              <a:avLst/>
            </a:prstGeom>
            <a:noFill/>
            <a:ln w="19050">
              <a:solidFill>
                <a:schemeClr val="tx1"/>
              </a:solidFill>
              <a:round/>
              <a:headEnd/>
              <a:tailEnd/>
            </a:ln>
            <a:effectLst/>
          </p:spPr>
          <p:txBody>
            <a:bodyPr/>
            <a:lstStyle/>
            <a:p>
              <a:endParaRPr lang="de-DE"/>
            </a:p>
          </p:txBody>
        </p:sp>
        <p:sp>
          <p:nvSpPr>
            <p:cNvPr id="2694232" name="Line 88"/>
            <p:cNvSpPr>
              <a:spLocks noChangeShapeType="1"/>
            </p:cNvSpPr>
            <p:nvPr/>
          </p:nvSpPr>
          <p:spPr bwMode="auto">
            <a:xfrm>
              <a:off x="1059" y="1498"/>
              <a:ext cx="77" cy="0"/>
            </a:xfrm>
            <a:prstGeom prst="line">
              <a:avLst/>
            </a:prstGeom>
            <a:noFill/>
            <a:ln w="19050">
              <a:solidFill>
                <a:schemeClr val="tx1"/>
              </a:solidFill>
              <a:round/>
              <a:headEnd/>
              <a:tailEnd/>
            </a:ln>
            <a:effectLst/>
          </p:spPr>
          <p:txBody>
            <a:bodyPr/>
            <a:lstStyle/>
            <a:p>
              <a:endParaRPr lang="de-DE"/>
            </a:p>
          </p:txBody>
        </p:sp>
        <p:sp>
          <p:nvSpPr>
            <p:cNvPr id="2694233" name="Line 89"/>
            <p:cNvSpPr>
              <a:spLocks noChangeShapeType="1"/>
            </p:cNvSpPr>
            <p:nvPr/>
          </p:nvSpPr>
          <p:spPr bwMode="auto">
            <a:xfrm>
              <a:off x="1059" y="1070"/>
              <a:ext cx="77" cy="0"/>
            </a:xfrm>
            <a:prstGeom prst="line">
              <a:avLst/>
            </a:prstGeom>
            <a:noFill/>
            <a:ln w="19050">
              <a:solidFill>
                <a:schemeClr val="tx1"/>
              </a:solidFill>
              <a:round/>
              <a:headEnd/>
              <a:tailEnd/>
            </a:ln>
            <a:effectLst/>
          </p:spPr>
          <p:txBody>
            <a:bodyPr/>
            <a:lstStyle/>
            <a:p>
              <a:endParaRPr lang="de-DE"/>
            </a:p>
          </p:txBody>
        </p:sp>
      </p:grpSp>
      <p:sp>
        <p:nvSpPr>
          <p:cNvPr id="2694234" name="Text Box 90"/>
          <p:cNvSpPr txBox="1">
            <a:spLocks noChangeArrowheads="1"/>
          </p:cNvSpPr>
          <p:nvPr/>
        </p:nvSpPr>
        <p:spPr bwMode="auto">
          <a:xfrm>
            <a:off x="1541066" y="1785926"/>
            <a:ext cx="625475" cy="366713"/>
          </a:xfrm>
          <a:prstGeom prst="rect">
            <a:avLst/>
          </a:prstGeom>
          <a:noFill/>
          <a:ln w="9525">
            <a:noFill/>
            <a:miter lim="800000"/>
            <a:headEnd/>
            <a:tailEnd/>
          </a:ln>
          <a:effectLst/>
        </p:spPr>
        <p:txBody>
          <a:bodyPr>
            <a:spAutoFit/>
          </a:bodyPr>
          <a:lstStyle/>
          <a:p>
            <a:pPr algn="r">
              <a:spcBef>
                <a:spcPct val="50000"/>
              </a:spcBef>
            </a:pPr>
            <a:r>
              <a:rPr lang="en-US" sz="1800" b="1"/>
              <a:t>600</a:t>
            </a:r>
          </a:p>
        </p:txBody>
      </p:sp>
      <p:sp>
        <p:nvSpPr>
          <p:cNvPr id="2694235" name="Text Box 91"/>
          <p:cNvSpPr txBox="1">
            <a:spLocks noChangeArrowheads="1"/>
          </p:cNvSpPr>
          <p:nvPr/>
        </p:nvSpPr>
        <p:spPr bwMode="auto">
          <a:xfrm rot="16200000">
            <a:off x="-515540" y="3804432"/>
            <a:ext cx="3629025" cy="366713"/>
          </a:xfrm>
          <a:prstGeom prst="rect">
            <a:avLst/>
          </a:prstGeom>
          <a:noFill/>
          <a:ln w="9525">
            <a:noFill/>
            <a:miter lim="800000"/>
            <a:headEnd/>
            <a:tailEnd/>
          </a:ln>
          <a:effectLst/>
        </p:spPr>
        <p:txBody>
          <a:bodyPr>
            <a:spAutoFit/>
          </a:bodyPr>
          <a:lstStyle/>
          <a:p>
            <a:pPr>
              <a:spcBef>
                <a:spcPct val="50000"/>
              </a:spcBef>
            </a:pPr>
            <a:r>
              <a:rPr lang="en-US" sz="1800" b="1"/>
              <a:t>Posaconazole (ng/mL)</a:t>
            </a:r>
          </a:p>
        </p:txBody>
      </p:sp>
      <p:sp>
        <p:nvSpPr>
          <p:cNvPr id="2694236" name="Text Box 92"/>
          <p:cNvSpPr txBox="1">
            <a:spLocks noChangeArrowheads="1"/>
          </p:cNvSpPr>
          <p:nvPr/>
        </p:nvSpPr>
        <p:spPr bwMode="auto">
          <a:xfrm>
            <a:off x="4644629" y="6248389"/>
            <a:ext cx="1444625" cy="366712"/>
          </a:xfrm>
          <a:prstGeom prst="rect">
            <a:avLst/>
          </a:prstGeom>
          <a:noFill/>
          <a:ln w="9525">
            <a:noFill/>
            <a:miter lim="800000"/>
            <a:headEnd/>
            <a:tailEnd/>
          </a:ln>
          <a:effectLst/>
        </p:spPr>
        <p:txBody>
          <a:bodyPr>
            <a:spAutoFit/>
          </a:bodyPr>
          <a:lstStyle/>
          <a:p>
            <a:pPr>
              <a:spcBef>
                <a:spcPct val="50000"/>
              </a:spcBef>
            </a:pPr>
            <a:r>
              <a:rPr lang="en-US" sz="1800" b="1"/>
              <a:t>Time (h)</a:t>
            </a:r>
          </a:p>
        </p:txBody>
      </p:sp>
      <p:sp>
        <p:nvSpPr>
          <p:cNvPr id="2694237" name="AutoShape 93"/>
          <p:cNvSpPr>
            <a:spLocks noChangeArrowheads="1"/>
          </p:cNvSpPr>
          <p:nvPr/>
        </p:nvSpPr>
        <p:spPr bwMode="blackWhite">
          <a:xfrm>
            <a:off x="6290866" y="3333739"/>
            <a:ext cx="119063" cy="119062"/>
          </a:xfrm>
          <a:prstGeom prst="triangle">
            <a:avLst>
              <a:gd name="adj" fmla="val 50000"/>
            </a:avLst>
          </a:prstGeom>
          <a:solidFill>
            <a:srgbClr val="00FF00"/>
          </a:solidFill>
          <a:ln w="28575">
            <a:solidFill>
              <a:srgbClr val="00FF00"/>
            </a:solidFill>
            <a:miter lim="800000"/>
            <a:headEnd/>
            <a:tailEnd/>
          </a:ln>
          <a:effectLst/>
        </p:spPr>
        <p:txBody>
          <a:bodyPr wrap="none" anchor="ctr"/>
          <a:lstStyle/>
          <a:p>
            <a:endParaRPr lang="de-DE"/>
          </a:p>
        </p:txBody>
      </p:sp>
      <p:sp>
        <p:nvSpPr>
          <p:cNvPr id="2694238" name="Line 94"/>
          <p:cNvSpPr>
            <a:spLocks noChangeShapeType="1"/>
          </p:cNvSpPr>
          <p:nvPr/>
        </p:nvSpPr>
        <p:spPr bwMode="auto">
          <a:xfrm>
            <a:off x="6225779" y="2757476"/>
            <a:ext cx="250825" cy="0"/>
          </a:xfrm>
          <a:prstGeom prst="line">
            <a:avLst/>
          </a:prstGeom>
          <a:noFill/>
          <a:ln w="19050">
            <a:solidFill>
              <a:schemeClr val="folHlink"/>
            </a:solidFill>
            <a:round/>
            <a:headEnd/>
            <a:tailEnd/>
          </a:ln>
          <a:effectLst/>
        </p:spPr>
        <p:txBody>
          <a:bodyPr/>
          <a:lstStyle/>
          <a:p>
            <a:endParaRPr lang="de-DE"/>
          </a:p>
        </p:txBody>
      </p:sp>
      <p:sp>
        <p:nvSpPr>
          <p:cNvPr id="2694239" name="Rectangle 95"/>
          <p:cNvSpPr>
            <a:spLocks noChangeArrowheads="1"/>
          </p:cNvSpPr>
          <p:nvPr/>
        </p:nvSpPr>
        <p:spPr bwMode="auto">
          <a:xfrm>
            <a:off x="6300391" y="3009889"/>
            <a:ext cx="109538" cy="109537"/>
          </a:xfrm>
          <a:prstGeom prst="rect">
            <a:avLst/>
          </a:prstGeom>
          <a:solidFill>
            <a:srgbClr val="66FFFF"/>
          </a:solidFill>
          <a:ln w="28575">
            <a:solidFill>
              <a:srgbClr val="66FFFF"/>
            </a:solidFill>
            <a:miter lim="800000"/>
            <a:headEnd/>
            <a:tailEnd/>
          </a:ln>
          <a:effectLst/>
        </p:spPr>
        <p:txBody>
          <a:bodyPr wrap="none" anchor="ctr"/>
          <a:lstStyle/>
          <a:p>
            <a:endParaRPr lang="de-DE"/>
          </a:p>
        </p:txBody>
      </p:sp>
      <p:sp>
        <p:nvSpPr>
          <p:cNvPr id="2694240" name="Oval 96"/>
          <p:cNvSpPr>
            <a:spLocks noChangeArrowheads="1"/>
          </p:cNvSpPr>
          <p:nvPr/>
        </p:nvSpPr>
        <p:spPr bwMode="blackGray">
          <a:xfrm>
            <a:off x="6290866" y="2698739"/>
            <a:ext cx="119063" cy="119062"/>
          </a:xfrm>
          <a:prstGeom prst="ellipse">
            <a:avLst/>
          </a:prstGeom>
          <a:solidFill>
            <a:schemeClr val="folHlink"/>
          </a:solidFill>
          <a:ln w="28575">
            <a:solidFill>
              <a:schemeClr val="folHlink"/>
            </a:solidFill>
            <a:round/>
            <a:headEnd/>
            <a:tailEnd/>
          </a:ln>
          <a:effectLst/>
        </p:spPr>
        <p:txBody>
          <a:bodyPr wrap="none" anchor="ctr"/>
          <a:lstStyle/>
          <a:p>
            <a:endParaRPr lang="de-DE"/>
          </a:p>
        </p:txBody>
      </p:sp>
      <p:sp>
        <p:nvSpPr>
          <p:cNvPr id="2694241" name="Text Box 97"/>
          <p:cNvSpPr txBox="1">
            <a:spLocks noChangeArrowheads="1"/>
          </p:cNvSpPr>
          <p:nvPr/>
        </p:nvSpPr>
        <p:spPr bwMode="auto">
          <a:xfrm rot="5400000">
            <a:off x="-1897467" y="4683534"/>
            <a:ext cx="4071933" cy="276999"/>
          </a:xfrm>
          <a:prstGeom prst="rect">
            <a:avLst/>
          </a:prstGeom>
          <a:noFill/>
          <a:ln w="9525">
            <a:noFill/>
            <a:miter lim="800000"/>
            <a:headEnd/>
            <a:tailEnd/>
          </a:ln>
          <a:effectLst/>
        </p:spPr>
        <p:txBody>
          <a:bodyPr wrap="square">
            <a:spAutoFit/>
          </a:bodyPr>
          <a:lstStyle/>
          <a:p>
            <a:pPr algn="r"/>
            <a:r>
              <a:rPr lang="en-US" sz="1200" dirty="0">
                <a:solidFill>
                  <a:schemeClr val="bg1">
                    <a:lumMod val="50000"/>
                  </a:schemeClr>
                </a:solidFill>
              </a:rPr>
              <a:t>Courtney R et al. </a:t>
            </a:r>
            <a:r>
              <a:rPr lang="en-US" sz="1200" i="1" dirty="0">
                <a:solidFill>
                  <a:schemeClr val="bg1">
                    <a:lumMod val="50000"/>
                  </a:schemeClr>
                </a:solidFill>
                <a:cs typeface="Times New Roman" pitchFamily="18" charset="0"/>
              </a:rPr>
              <a:t>Br J </a:t>
            </a:r>
            <a:r>
              <a:rPr lang="en-US" sz="1200" i="1" dirty="0" err="1">
                <a:solidFill>
                  <a:schemeClr val="bg1">
                    <a:lumMod val="50000"/>
                  </a:schemeClr>
                </a:solidFill>
                <a:cs typeface="Times New Roman" pitchFamily="18" charset="0"/>
              </a:rPr>
              <a:t>Clin</a:t>
            </a:r>
            <a:r>
              <a:rPr lang="en-US" sz="1200" i="1" dirty="0">
                <a:solidFill>
                  <a:schemeClr val="bg1">
                    <a:lumMod val="50000"/>
                  </a:schemeClr>
                </a:solidFill>
                <a:cs typeface="Times New Roman" pitchFamily="18" charset="0"/>
              </a:rPr>
              <a:t> </a:t>
            </a:r>
            <a:r>
              <a:rPr lang="en-US" sz="1200" i="1" dirty="0" err="1">
                <a:solidFill>
                  <a:schemeClr val="bg1">
                    <a:lumMod val="50000"/>
                  </a:schemeClr>
                </a:solidFill>
                <a:cs typeface="Times New Roman" pitchFamily="18" charset="0"/>
              </a:rPr>
              <a:t>Pharmacol</a:t>
            </a:r>
            <a:r>
              <a:rPr lang="en-US" sz="1200" i="1" dirty="0">
                <a:solidFill>
                  <a:schemeClr val="bg1">
                    <a:lumMod val="50000"/>
                  </a:schemeClr>
                </a:solidFill>
                <a:cs typeface="Times New Roman" pitchFamily="18" charset="0"/>
              </a:rPr>
              <a:t>. </a:t>
            </a:r>
            <a:r>
              <a:rPr lang="en-US" sz="1200" dirty="0">
                <a:solidFill>
                  <a:schemeClr val="bg1">
                    <a:lumMod val="50000"/>
                  </a:schemeClr>
                </a:solidFill>
                <a:cs typeface="Times New Roman" pitchFamily="18" charset="0"/>
              </a:rPr>
              <a:t>2004;57:218-222.</a:t>
            </a:r>
          </a:p>
        </p:txBody>
      </p:sp>
    </p:spTree>
    <p:extLst>
      <p:ext uri="{BB962C8B-B14F-4D97-AF65-F5344CB8AC3E}">
        <p14:creationId xmlns:p14="http://schemas.microsoft.com/office/powerpoint/2010/main" val="37276071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title"/>
          </p:nvPr>
        </p:nvSpPr>
        <p:spPr>
          <a:xfrm>
            <a:off x="323528" y="221903"/>
            <a:ext cx="8748465" cy="758825"/>
          </a:xfrm>
        </p:spPr>
        <p:txBody>
          <a:bodyPr>
            <a:normAutofit/>
          </a:bodyPr>
          <a:lstStyle/>
          <a:p>
            <a:r>
              <a:rPr lang="en-US" b="1" dirty="0">
                <a:solidFill>
                  <a:srgbClr val="008000"/>
                </a:solidFill>
              </a:rPr>
              <a:t>Dividing the Dose of </a:t>
            </a:r>
            <a:r>
              <a:rPr lang="en-US" b="1" dirty="0" err="1">
                <a:solidFill>
                  <a:srgbClr val="008000"/>
                </a:solidFill>
              </a:rPr>
              <a:t>Posaconazole</a:t>
            </a:r>
            <a:r>
              <a:rPr lang="en-US" b="1" dirty="0">
                <a:solidFill>
                  <a:srgbClr val="008000"/>
                </a:solidFill>
              </a:rPr>
              <a:t> Increases Absorption </a:t>
            </a:r>
            <a:r>
              <a:rPr lang="en-US" dirty="0">
                <a:solidFill>
                  <a:srgbClr val="008000"/>
                </a:solidFill>
              </a:rPr>
              <a:t/>
            </a:r>
            <a:br>
              <a:rPr lang="en-US" dirty="0">
                <a:solidFill>
                  <a:srgbClr val="008000"/>
                </a:solidFill>
              </a:rPr>
            </a:br>
            <a:r>
              <a:rPr lang="en-US" sz="2000" i="1" dirty="0">
                <a:solidFill>
                  <a:srgbClr val="0000FF"/>
                </a:solidFill>
              </a:rPr>
              <a:t>Fasted Healthy Volunteers</a:t>
            </a:r>
          </a:p>
        </p:txBody>
      </p:sp>
      <p:sp>
        <p:nvSpPr>
          <p:cNvPr id="1767427" name="Line 3"/>
          <p:cNvSpPr>
            <a:spLocks noChangeAspect="1" noChangeShapeType="1"/>
          </p:cNvSpPr>
          <p:nvPr/>
        </p:nvSpPr>
        <p:spPr bwMode="auto">
          <a:xfrm>
            <a:off x="1882728" y="2523827"/>
            <a:ext cx="1587" cy="3305175"/>
          </a:xfrm>
          <a:prstGeom prst="line">
            <a:avLst/>
          </a:prstGeom>
          <a:noFill/>
          <a:ln w="19050">
            <a:solidFill>
              <a:schemeClr val="tx1"/>
            </a:solidFill>
            <a:round/>
            <a:headEnd/>
            <a:tailEnd/>
          </a:ln>
        </p:spPr>
        <p:txBody>
          <a:bodyPr/>
          <a:lstStyle/>
          <a:p>
            <a:endParaRPr lang="de-DE"/>
          </a:p>
        </p:txBody>
      </p:sp>
      <p:sp>
        <p:nvSpPr>
          <p:cNvPr id="1767428" name="Freeform 4"/>
          <p:cNvSpPr>
            <a:spLocks noChangeAspect="1"/>
          </p:cNvSpPr>
          <p:nvPr/>
        </p:nvSpPr>
        <p:spPr bwMode="auto">
          <a:xfrm>
            <a:off x="1941465" y="4914602"/>
            <a:ext cx="6264275" cy="884238"/>
          </a:xfrm>
          <a:custGeom>
            <a:avLst/>
            <a:gdLst/>
            <a:ahLst/>
            <a:cxnLst>
              <a:cxn ang="0">
                <a:pos x="0" y="586"/>
              </a:cxn>
              <a:cxn ang="0">
                <a:pos x="162" y="378"/>
              </a:cxn>
              <a:cxn ang="0">
                <a:pos x="342" y="63"/>
              </a:cxn>
              <a:cxn ang="0">
                <a:pos x="423" y="30"/>
              </a:cxn>
              <a:cxn ang="0">
                <a:pos x="501" y="18"/>
              </a:cxn>
              <a:cxn ang="0">
                <a:pos x="681" y="0"/>
              </a:cxn>
              <a:cxn ang="0">
                <a:pos x="852" y="30"/>
              </a:cxn>
              <a:cxn ang="0">
                <a:pos x="1020" y="39"/>
              </a:cxn>
              <a:cxn ang="0">
                <a:pos x="1371" y="126"/>
              </a:cxn>
              <a:cxn ang="0">
                <a:pos x="2070" y="183"/>
              </a:cxn>
              <a:cxn ang="0">
                <a:pos x="4152" y="373"/>
              </a:cxn>
            </a:cxnLst>
            <a:rect l="0" t="0" r="r" b="b"/>
            <a:pathLst>
              <a:path w="4152" h="586">
                <a:moveTo>
                  <a:pt x="0" y="586"/>
                </a:moveTo>
                <a:lnTo>
                  <a:pt x="162" y="378"/>
                </a:lnTo>
                <a:cubicBezTo>
                  <a:pt x="162" y="378"/>
                  <a:pt x="298" y="121"/>
                  <a:pt x="342" y="63"/>
                </a:cubicBezTo>
                <a:cubicBezTo>
                  <a:pt x="345" y="60"/>
                  <a:pt x="397" y="37"/>
                  <a:pt x="423" y="30"/>
                </a:cubicBezTo>
                <a:lnTo>
                  <a:pt x="501" y="18"/>
                </a:lnTo>
                <a:lnTo>
                  <a:pt x="681" y="0"/>
                </a:lnTo>
                <a:lnTo>
                  <a:pt x="852" y="30"/>
                </a:lnTo>
                <a:lnTo>
                  <a:pt x="1020" y="39"/>
                </a:lnTo>
                <a:lnTo>
                  <a:pt x="1371" y="126"/>
                </a:lnTo>
                <a:lnTo>
                  <a:pt x="2070" y="183"/>
                </a:lnTo>
                <a:lnTo>
                  <a:pt x="4152" y="373"/>
                </a:lnTo>
              </a:path>
            </a:pathLst>
          </a:custGeom>
          <a:noFill/>
          <a:ln w="31750">
            <a:solidFill>
              <a:srgbClr val="FF6600"/>
            </a:solidFill>
            <a:round/>
            <a:headEnd type="none" w="med" len="med"/>
            <a:tailEnd type="none" w="med" len="med"/>
          </a:ln>
          <a:effectLst/>
        </p:spPr>
        <p:txBody>
          <a:bodyPr/>
          <a:lstStyle/>
          <a:p>
            <a:endParaRPr lang="de-DE"/>
          </a:p>
        </p:txBody>
      </p:sp>
      <p:sp>
        <p:nvSpPr>
          <p:cNvPr id="1767429" name="Oval 5"/>
          <p:cNvSpPr>
            <a:spLocks noChangeAspect="1" noChangeArrowheads="1"/>
          </p:cNvSpPr>
          <p:nvPr/>
        </p:nvSpPr>
        <p:spPr bwMode="auto">
          <a:xfrm>
            <a:off x="8158115" y="5409902"/>
            <a:ext cx="119063" cy="119063"/>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0" name="Oval 6"/>
          <p:cNvSpPr>
            <a:spLocks noChangeAspect="1" noChangeArrowheads="1"/>
          </p:cNvSpPr>
          <p:nvPr/>
        </p:nvSpPr>
        <p:spPr bwMode="auto">
          <a:xfrm>
            <a:off x="5011690" y="5135265"/>
            <a:ext cx="119063" cy="119062"/>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1" name="Oval 7"/>
          <p:cNvSpPr>
            <a:spLocks noChangeAspect="1" noChangeArrowheads="1"/>
          </p:cNvSpPr>
          <p:nvPr/>
        </p:nvSpPr>
        <p:spPr bwMode="auto">
          <a:xfrm>
            <a:off x="3956003" y="5055890"/>
            <a:ext cx="119062" cy="120650"/>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2" name="Oval 8"/>
          <p:cNvSpPr>
            <a:spLocks noChangeAspect="1" noChangeArrowheads="1"/>
          </p:cNvSpPr>
          <p:nvPr/>
        </p:nvSpPr>
        <p:spPr bwMode="auto">
          <a:xfrm>
            <a:off x="3428953" y="4935240"/>
            <a:ext cx="119062" cy="119062"/>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3" name="Oval 9"/>
          <p:cNvSpPr>
            <a:spLocks noChangeAspect="1" noChangeArrowheads="1"/>
          </p:cNvSpPr>
          <p:nvPr/>
        </p:nvSpPr>
        <p:spPr bwMode="auto">
          <a:xfrm>
            <a:off x="3165428" y="4914602"/>
            <a:ext cx="119062" cy="119063"/>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4" name="Oval 10"/>
          <p:cNvSpPr>
            <a:spLocks noChangeAspect="1" noChangeArrowheads="1"/>
          </p:cNvSpPr>
          <p:nvPr/>
        </p:nvSpPr>
        <p:spPr bwMode="auto">
          <a:xfrm>
            <a:off x="2922540" y="4859040"/>
            <a:ext cx="119063" cy="119062"/>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5" name="Oval 11"/>
          <p:cNvSpPr>
            <a:spLocks noChangeAspect="1" noChangeArrowheads="1"/>
          </p:cNvSpPr>
          <p:nvPr/>
        </p:nvSpPr>
        <p:spPr bwMode="auto">
          <a:xfrm>
            <a:off x="2659015" y="4897140"/>
            <a:ext cx="119063" cy="119062"/>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6" name="Oval 12"/>
          <p:cNvSpPr>
            <a:spLocks noChangeAspect="1" noChangeArrowheads="1"/>
          </p:cNvSpPr>
          <p:nvPr/>
        </p:nvSpPr>
        <p:spPr bwMode="auto">
          <a:xfrm>
            <a:off x="2517728" y="4892377"/>
            <a:ext cx="119062" cy="117475"/>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7" name="Oval 13"/>
          <p:cNvSpPr>
            <a:spLocks noChangeAspect="1" noChangeArrowheads="1"/>
          </p:cNvSpPr>
          <p:nvPr/>
        </p:nvSpPr>
        <p:spPr bwMode="auto">
          <a:xfrm>
            <a:off x="2392315" y="4959052"/>
            <a:ext cx="119063" cy="120650"/>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8" name="Oval 14"/>
          <p:cNvSpPr>
            <a:spLocks noChangeAspect="1" noChangeArrowheads="1"/>
          </p:cNvSpPr>
          <p:nvPr/>
        </p:nvSpPr>
        <p:spPr bwMode="auto">
          <a:xfrm>
            <a:off x="2138315" y="5416252"/>
            <a:ext cx="119063" cy="120650"/>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39" name="Oval 15"/>
          <p:cNvSpPr>
            <a:spLocks noChangeAspect="1" noChangeArrowheads="1"/>
          </p:cNvSpPr>
          <p:nvPr/>
        </p:nvSpPr>
        <p:spPr bwMode="auto">
          <a:xfrm>
            <a:off x="1879553" y="5741690"/>
            <a:ext cx="92075" cy="92075"/>
          </a:xfrm>
          <a:prstGeom prst="ellipse">
            <a:avLst/>
          </a:prstGeom>
          <a:solidFill>
            <a:schemeClr val="accent2"/>
          </a:solidFill>
          <a:ln w="31750">
            <a:noFill/>
            <a:round/>
            <a:headEnd/>
            <a:tailEnd/>
          </a:ln>
          <a:effectLst/>
        </p:spPr>
        <p:txBody>
          <a:bodyPr wrap="none" anchor="ctr"/>
          <a:lstStyle/>
          <a:p>
            <a:endParaRPr lang="de-DE"/>
          </a:p>
        </p:txBody>
      </p:sp>
      <p:sp>
        <p:nvSpPr>
          <p:cNvPr id="1767440" name="Freeform 16"/>
          <p:cNvSpPr>
            <a:spLocks noChangeAspect="1"/>
          </p:cNvSpPr>
          <p:nvPr/>
        </p:nvSpPr>
        <p:spPr bwMode="auto">
          <a:xfrm>
            <a:off x="1931940" y="4293890"/>
            <a:ext cx="6262688" cy="1504950"/>
          </a:xfrm>
          <a:custGeom>
            <a:avLst/>
            <a:gdLst/>
            <a:ahLst/>
            <a:cxnLst>
              <a:cxn ang="0">
                <a:pos x="0" y="998"/>
              </a:cxn>
              <a:cxn ang="0">
                <a:pos x="174" y="840"/>
              </a:cxn>
              <a:cxn ang="0">
                <a:pos x="348" y="648"/>
              </a:cxn>
              <a:cxn ang="0">
                <a:pos x="426" y="636"/>
              </a:cxn>
              <a:cxn ang="0">
                <a:pos x="522" y="630"/>
              </a:cxn>
              <a:cxn ang="0">
                <a:pos x="696" y="630"/>
              </a:cxn>
              <a:cxn ang="0">
                <a:pos x="870" y="636"/>
              </a:cxn>
              <a:cxn ang="0">
                <a:pos x="1038" y="666"/>
              </a:cxn>
              <a:cxn ang="0">
                <a:pos x="1206" y="252"/>
              </a:cxn>
              <a:cxn ang="0">
                <a:pos x="1386" y="0"/>
              </a:cxn>
              <a:cxn ang="0">
                <a:pos x="1476" y="18"/>
              </a:cxn>
              <a:cxn ang="0">
                <a:pos x="1566" y="24"/>
              </a:cxn>
              <a:cxn ang="0">
                <a:pos x="1728" y="42"/>
              </a:cxn>
              <a:cxn ang="0">
                <a:pos x="1908" y="66"/>
              </a:cxn>
              <a:cxn ang="0">
                <a:pos x="2076" y="78"/>
              </a:cxn>
              <a:cxn ang="0">
                <a:pos x="4152" y="555"/>
              </a:cxn>
            </a:cxnLst>
            <a:rect l="0" t="0" r="r" b="b"/>
            <a:pathLst>
              <a:path w="4152" h="998">
                <a:moveTo>
                  <a:pt x="0" y="998"/>
                </a:moveTo>
                <a:lnTo>
                  <a:pt x="174" y="840"/>
                </a:lnTo>
                <a:lnTo>
                  <a:pt x="348" y="648"/>
                </a:lnTo>
                <a:lnTo>
                  <a:pt x="426" y="636"/>
                </a:lnTo>
                <a:lnTo>
                  <a:pt x="522" y="630"/>
                </a:lnTo>
                <a:lnTo>
                  <a:pt x="696" y="630"/>
                </a:lnTo>
                <a:lnTo>
                  <a:pt x="870" y="636"/>
                </a:lnTo>
                <a:lnTo>
                  <a:pt x="1038" y="666"/>
                </a:lnTo>
                <a:lnTo>
                  <a:pt x="1206" y="252"/>
                </a:lnTo>
                <a:lnTo>
                  <a:pt x="1386" y="0"/>
                </a:lnTo>
                <a:lnTo>
                  <a:pt x="1476" y="18"/>
                </a:lnTo>
                <a:lnTo>
                  <a:pt x="1566" y="24"/>
                </a:lnTo>
                <a:lnTo>
                  <a:pt x="1728" y="42"/>
                </a:lnTo>
                <a:lnTo>
                  <a:pt x="1908" y="66"/>
                </a:lnTo>
                <a:lnTo>
                  <a:pt x="2076" y="78"/>
                </a:lnTo>
                <a:lnTo>
                  <a:pt x="4152" y="555"/>
                </a:lnTo>
              </a:path>
            </a:pathLst>
          </a:custGeom>
          <a:noFill/>
          <a:ln w="19050" cmpd="sng">
            <a:solidFill>
              <a:srgbClr val="00FF00"/>
            </a:solidFill>
            <a:prstDash val="solid"/>
            <a:round/>
            <a:headEnd/>
            <a:tailEnd/>
          </a:ln>
        </p:spPr>
        <p:txBody>
          <a:bodyPr/>
          <a:lstStyle/>
          <a:p>
            <a:endParaRPr lang="de-DE"/>
          </a:p>
        </p:txBody>
      </p:sp>
      <p:sp>
        <p:nvSpPr>
          <p:cNvPr id="1767441" name="Freeform 17"/>
          <p:cNvSpPr>
            <a:spLocks noChangeAspect="1"/>
          </p:cNvSpPr>
          <p:nvPr/>
        </p:nvSpPr>
        <p:spPr bwMode="auto">
          <a:xfrm>
            <a:off x="8156528" y="5074940"/>
            <a:ext cx="123825" cy="119062"/>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2" name="Freeform 18"/>
          <p:cNvSpPr>
            <a:spLocks noChangeAspect="1"/>
          </p:cNvSpPr>
          <p:nvPr/>
        </p:nvSpPr>
        <p:spPr bwMode="auto">
          <a:xfrm>
            <a:off x="4998990" y="4341515"/>
            <a:ext cx="119063"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3" name="Freeform 19"/>
          <p:cNvSpPr>
            <a:spLocks noChangeAspect="1"/>
          </p:cNvSpPr>
          <p:nvPr/>
        </p:nvSpPr>
        <p:spPr bwMode="auto">
          <a:xfrm>
            <a:off x="4762453" y="4331990"/>
            <a:ext cx="119062" cy="117475"/>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4" name="Freeform 20"/>
          <p:cNvSpPr>
            <a:spLocks noChangeAspect="1"/>
          </p:cNvSpPr>
          <p:nvPr/>
        </p:nvSpPr>
        <p:spPr bwMode="auto">
          <a:xfrm>
            <a:off x="4483053" y="4305002"/>
            <a:ext cx="119062" cy="117475"/>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5" name="Freeform 21"/>
          <p:cNvSpPr>
            <a:spLocks noChangeAspect="1"/>
          </p:cNvSpPr>
          <p:nvPr/>
        </p:nvSpPr>
        <p:spPr bwMode="auto">
          <a:xfrm>
            <a:off x="4229053" y="4260552"/>
            <a:ext cx="119062"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31750">
            <a:solidFill>
              <a:srgbClr val="00FF00"/>
            </a:solidFill>
            <a:prstDash val="solid"/>
            <a:round/>
            <a:headEnd/>
            <a:tailEnd/>
          </a:ln>
        </p:spPr>
        <p:txBody>
          <a:bodyPr/>
          <a:lstStyle/>
          <a:p>
            <a:endParaRPr lang="de-DE"/>
          </a:p>
        </p:txBody>
      </p:sp>
      <p:sp>
        <p:nvSpPr>
          <p:cNvPr id="1767446" name="Freeform 22"/>
          <p:cNvSpPr>
            <a:spLocks noChangeAspect="1"/>
          </p:cNvSpPr>
          <p:nvPr/>
        </p:nvSpPr>
        <p:spPr bwMode="auto">
          <a:xfrm>
            <a:off x="4075065" y="4251027"/>
            <a:ext cx="119063"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31750">
            <a:solidFill>
              <a:srgbClr val="00FF00"/>
            </a:solidFill>
            <a:prstDash val="solid"/>
            <a:round/>
            <a:headEnd/>
            <a:tailEnd/>
          </a:ln>
        </p:spPr>
        <p:txBody>
          <a:bodyPr/>
          <a:lstStyle/>
          <a:p>
            <a:endParaRPr lang="de-DE"/>
          </a:p>
        </p:txBody>
      </p:sp>
      <p:sp>
        <p:nvSpPr>
          <p:cNvPr id="1767447" name="Freeform 23"/>
          <p:cNvSpPr>
            <a:spLocks noChangeAspect="1"/>
          </p:cNvSpPr>
          <p:nvPr/>
        </p:nvSpPr>
        <p:spPr bwMode="auto">
          <a:xfrm>
            <a:off x="3967115" y="4233565"/>
            <a:ext cx="119063"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8" name="Freeform 24"/>
          <p:cNvSpPr>
            <a:spLocks noChangeAspect="1"/>
          </p:cNvSpPr>
          <p:nvPr/>
        </p:nvSpPr>
        <p:spPr bwMode="auto">
          <a:xfrm>
            <a:off x="3703590" y="4595515"/>
            <a:ext cx="119063"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49" name="Freeform 25"/>
          <p:cNvSpPr>
            <a:spLocks noChangeAspect="1"/>
          </p:cNvSpPr>
          <p:nvPr/>
        </p:nvSpPr>
        <p:spPr bwMode="auto">
          <a:xfrm>
            <a:off x="3422603" y="5228927"/>
            <a:ext cx="123825" cy="119063"/>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0" name="Freeform 26"/>
          <p:cNvSpPr>
            <a:spLocks noChangeAspect="1"/>
          </p:cNvSpPr>
          <p:nvPr/>
        </p:nvSpPr>
        <p:spPr bwMode="auto">
          <a:xfrm>
            <a:off x="3170190" y="5201940"/>
            <a:ext cx="120650" cy="119062"/>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1" name="Freeform 27"/>
          <p:cNvSpPr>
            <a:spLocks noChangeAspect="1"/>
          </p:cNvSpPr>
          <p:nvPr/>
        </p:nvSpPr>
        <p:spPr bwMode="auto">
          <a:xfrm>
            <a:off x="2925715" y="5194002"/>
            <a:ext cx="123825" cy="119063"/>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2" name="Freeform 28"/>
          <p:cNvSpPr>
            <a:spLocks noChangeAspect="1"/>
          </p:cNvSpPr>
          <p:nvPr/>
        </p:nvSpPr>
        <p:spPr bwMode="auto">
          <a:xfrm>
            <a:off x="2671715" y="5200352"/>
            <a:ext cx="119063" cy="117475"/>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3" name="Freeform 29"/>
          <p:cNvSpPr>
            <a:spLocks noChangeAspect="1"/>
          </p:cNvSpPr>
          <p:nvPr/>
        </p:nvSpPr>
        <p:spPr bwMode="auto">
          <a:xfrm>
            <a:off x="2536778" y="5192415"/>
            <a:ext cx="119062"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4" name="Freeform 30"/>
          <p:cNvSpPr>
            <a:spLocks noChangeAspect="1"/>
          </p:cNvSpPr>
          <p:nvPr/>
        </p:nvSpPr>
        <p:spPr bwMode="auto">
          <a:xfrm>
            <a:off x="2400253" y="5192415"/>
            <a:ext cx="119062"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5" name="Freeform 31"/>
          <p:cNvSpPr>
            <a:spLocks noChangeAspect="1"/>
          </p:cNvSpPr>
          <p:nvPr/>
        </p:nvSpPr>
        <p:spPr bwMode="auto">
          <a:xfrm>
            <a:off x="2128790" y="5481340"/>
            <a:ext cx="119063" cy="1143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56" name="Freeform 32"/>
          <p:cNvSpPr>
            <a:spLocks noChangeAspect="1"/>
          </p:cNvSpPr>
          <p:nvPr/>
        </p:nvSpPr>
        <p:spPr bwMode="auto">
          <a:xfrm>
            <a:off x="1884315" y="5735340"/>
            <a:ext cx="92075" cy="88900"/>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33CC33"/>
          </a:solidFill>
          <a:ln w="31750">
            <a:solidFill>
              <a:srgbClr val="33CC33"/>
            </a:solidFill>
            <a:prstDash val="solid"/>
            <a:round/>
            <a:headEnd/>
            <a:tailEnd/>
          </a:ln>
        </p:spPr>
        <p:txBody>
          <a:bodyPr/>
          <a:lstStyle/>
          <a:p>
            <a:endParaRPr lang="de-DE"/>
          </a:p>
        </p:txBody>
      </p:sp>
      <p:sp>
        <p:nvSpPr>
          <p:cNvPr id="1767458" name="Line 34"/>
          <p:cNvSpPr>
            <a:spLocks noChangeAspect="1" noChangeShapeType="1"/>
          </p:cNvSpPr>
          <p:nvPr/>
        </p:nvSpPr>
        <p:spPr bwMode="auto">
          <a:xfrm>
            <a:off x="6361065" y="3228677"/>
            <a:ext cx="244475" cy="1588"/>
          </a:xfrm>
          <a:prstGeom prst="line">
            <a:avLst/>
          </a:prstGeom>
          <a:noFill/>
          <a:ln w="19050">
            <a:solidFill>
              <a:srgbClr val="FF6600"/>
            </a:solidFill>
            <a:round/>
            <a:headEnd/>
            <a:tailEnd/>
          </a:ln>
        </p:spPr>
        <p:txBody>
          <a:bodyPr/>
          <a:lstStyle/>
          <a:p>
            <a:endParaRPr lang="de-DE"/>
          </a:p>
        </p:txBody>
      </p:sp>
      <p:sp>
        <p:nvSpPr>
          <p:cNvPr id="1767459" name="Rectangle 35"/>
          <p:cNvSpPr>
            <a:spLocks noChangeAspect="1" noChangeArrowheads="1"/>
          </p:cNvSpPr>
          <p:nvPr/>
        </p:nvSpPr>
        <p:spPr bwMode="auto">
          <a:xfrm>
            <a:off x="6700790" y="3085802"/>
            <a:ext cx="1751013" cy="244475"/>
          </a:xfrm>
          <a:prstGeom prst="rect">
            <a:avLst/>
          </a:prstGeom>
          <a:noFill/>
          <a:ln w="31750">
            <a:noFill/>
            <a:miter lim="800000"/>
            <a:headEnd/>
            <a:tailEnd/>
          </a:ln>
        </p:spPr>
        <p:txBody>
          <a:bodyPr wrap="none" lIns="0" tIns="0" rIns="0" bIns="0">
            <a:spAutoFit/>
          </a:bodyPr>
          <a:lstStyle/>
          <a:p>
            <a:r>
              <a:rPr lang="en-US" sz="1600" b="1"/>
              <a:t>800 mg once daily</a:t>
            </a:r>
            <a:endParaRPr lang="en-US" sz="2400"/>
          </a:p>
        </p:txBody>
      </p:sp>
      <p:sp>
        <p:nvSpPr>
          <p:cNvPr id="1767460" name="Line 36"/>
          <p:cNvSpPr>
            <a:spLocks noChangeAspect="1" noChangeShapeType="1"/>
          </p:cNvSpPr>
          <p:nvPr/>
        </p:nvSpPr>
        <p:spPr bwMode="auto">
          <a:xfrm>
            <a:off x="6369003" y="2623840"/>
            <a:ext cx="244475" cy="1587"/>
          </a:xfrm>
          <a:prstGeom prst="line">
            <a:avLst/>
          </a:prstGeom>
          <a:noFill/>
          <a:ln w="19050">
            <a:solidFill>
              <a:srgbClr val="FF00FF"/>
            </a:solidFill>
            <a:round/>
            <a:headEnd/>
            <a:tailEnd/>
          </a:ln>
        </p:spPr>
        <p:txBody>
          <a:bodyPr/>
          <a:lstStyle/>
          <a:p>
            <a:endParaRPr lang="de-DE"/>
          </a:p>
        </p:txBody>
      </p:sp>
      <p:sp>
        <p:nvSpPr>
          <p:cNvPr id="1767461" name="Rectangle 37"/>
          <p:cNvSpPr>
            <a:spLocks noChangeAspect="1" noChangeArrowheads="1"/>
          </p:cNvSpPr>
          <p:nvPr/>
        </p:nvSpPr>
        <p:spPr bwMode="auto">
          <a:xfrm>
            <a:off x="6437265" y="2560340"/>
            <a:ext cx="120650" cy="119062"/>
          </a:xfrm>
          <a:prstGeom prst="rect">
            <a:avLst/>
          </a:prstGeom>
          <a:solidFill>
            <a:srgbClr val="FF00FF"/>
          </a:solidFill>
          <a:ln w="28575">
            <a:solidFill>
              <a:srgbClr val="FF00FF"/>
            </a:solidFill>
            <a:miter lim="800000"/>
            <a:headEnd/>
            <a:tailEnd/>
          </a:ln>
        </p:spPr>
        <p:txBody>
          <a:bodyPr/>
          <a:lstStyle/>
          <a:p>
            <a:endParaRPr lang="de-DE"/>
          </a:p>
        </p:txBody>
      </p:sp>
      <p:sp>
        <p:nvSpPr>
          <p:cNvPr id="1767462" name="Rectangle 38"/>
          <p:cNvSpPr>
            <a:spLocks noChangeAspect="1" noChangeArrowheads="1"/>
          </p:cNvSpPr>
          <p:nvPr/>
        </p:nvSpPr>
        <p:spPr bwMode="auto">
          <a:xfrm>
            <a:off x="6703965" y="2781002"/>
            <a:ext cx="1787525" cy="244475"/>
          </a:xfrm>
          <a:prstGeom prst="rect">
            <a:avLst/>
          </a:prstGeom>
          <a:noFill/>
          <a:ln w="31750">
            <a:noFill/>
            <a:miter lim="800000"/>
            <a:headEnd/>
            <a:tailEnd/>
          </a:ln>
        </p:spPr>
        <p:txBody>
          <a:bodyPr wrap="none" lIns="0" tIns="0" rIns="0" bIns="0">
            <a:spAutoFit/>
          </a:bodyPr>
          <a:lstStyle/>
          <a:p>
            <a:r>
              <a:rPr lang="en-US" sz="1600" b="1"/>
              <a:t>400 mg twice daily</a:t>
            </a:r>
            <a:endParaRPr lang="en-US" sz="2400"/>
          </a:p>
        </p:txBody>
      </p:sp>
      <p:sp>
        <p:nvSpPr>
          <p:cNvPr id="1767463" name="Rectangle 39"/>
          <p:cNvSpPr>
            <a:spLocks noChangeAspect="1" noChangeArrowheads="1"/>
          </p:cNvSpPr>
          <p:nvPr/>
        </p:nvSpPr>
        <p:spPr bwMode="auto">
          <a:xfrm>
            <a:off x="6697615" y="2476202"/>
            <a:ext cx="2262188" cy="244475"/>
          </a:xfrm>
          <a:prstGeom prst="rect">
            <a:avLst/>
          </a:prstGeom>
          <a:noFill/>
          <a:ln w="31750">
            <a:noFill/>
            <a:miter lim="800000"/>
            <a:headEnd/>
            <a:tailEnd/>
          </a:ln>
        </p:spPr>
        <p:txBody>
          <a:bodyPr wrap="none" lIns="0" tIns="0" rIns="0" bIns="0">
            <a:spAutoFit/>
          </a:bodyPr>
          <a:lstStyle/>
          <a:p>
            <a:r>
              <a:rPr lang="en-US" sz="1600" b="1"/>
              <a:t>200 mg four times daily</a:t>
            </a:r>
            <a:endParaRPr lang="en-US" sz="2400"/>
          </a:p>
        </p:txBody>
      </p:sp>
      <p:sp>
        <p:nvSpPr>
          <p:cNvPr id="1767464" name="Oval 40"/>
          <p:cNvSpPr>
            <a:spLocks noChangeAspect="1" noChangeArrowheads="1"/>
          </p:cNvSpPr>
          <p:nvPr/>
        </p:nvSpPr>
        <p:spPr bwMode="auto">
          <a:xfrm>
            <a:off x="6422978" y="3162002"/>
            <a:ext cx="120650" cy="119063"/>
          </a:xfrm>
          <a:prstGeom prst="ellipse">
            <a:avLst/>
          </a:prstGeom>
          <a:solidFill>
            <a:srgbClr val="FF6600"/>
          </a:solidFill>
          <a:ln w="28575">
            <a:solidFill>
              <a:srgbClr val="FF6600"/>
            </a:solidFill>
            <a:round/>
            <a:headEnd/>
            <a:tailEnd/>
          </a:ln>
          <a:effectLst/>
        </p:spPr>
        <p:txBody>
          <a:bodyPr wrap="none" anchor="ctr"/>
          <a:lstStyle/>
          <a:p>
            <a:endParaRPr lang="de-DE"/>
          </a:p>
        </p:txBody>
      </p:sp>
      <p:sp>
        <p:nvSpPr>
          <p:cNvPr id="1767465" name="Line 41"/>
          <p:cNvSpPr>
            <a:spLocks noChangeAspect="1" noChangeShapeType="1"/>
          </p:cNvSpPr>
          <p:nvPr/>
        </p:nvSpPr>
        <p:spPr bwMode="auto">
          <a:xfrm>
            <a:off x="6361065" y="2914352"/>
            <a:ext cx="244475" cy="1588"/>
          </a:xfrm>
          <a:prstGeom prst="line">
            <a:avLst/>
          </a:prstGeom>
          <a:noFill/>
          <a:ln w="19050">
            <a:solidFill>
              <a:srgbClr val="00FF00"/>
            </a:solidFill>
            <a:round/>
            <a:headEnd/>
            <a:tailEnd/>
          </a:ln>
        </p:spPr>
        <p:txBody>
          <a:bodyPr/>
          <a:lstStyle/>
          <a:p>
            <a:endParaRPr lang="de-DE"/>
          </a:p>
        </p:txBody>
      </p:sp>
      <p:sp>
        <p:nvSpPr>
          <p:cNvPr id="1767466" name="Freeform 42"/>
          <p:cNvSpPr>
            <a:spLocks noChangeAspect="1"/>
          </p:cNvSpPr>
          <p:nvPr/>
        </p:nvSpPr>
        <p:spPr bwMode="auto">
          <a:xfrm>
            <a:off x="6421390" y="2847677"/>
            <a:ext cx="125413" cy="119063"/>
          </a:xfrm>
          <a:custGeom>
            <a:avLst/>
            <a:gdLst/>
            <a:ahLst/>
            <a:cxnLst>
              <a:cxn ang="0">
                <a:pos x="18" y="0"/>
              </a:cxn>
              <a:cxn ang="0">
                <a:pos x="36" y="35"/>
              </a:cxn>
              <a:cxn ang="0">
                <a:pos x="0" y="35"/>
              </a:cxn>
              <a:cxn ang="0">
                <a:pos x="18" y="0"/>
              </a:cxn>
            </a:cxnLst>
            <a:rect l="0" t="0" r="r" b="b"/>
            <a:pathLst>
              <a:path w="36" h="35">
                <a:moveTo>
                  <a:pt x="18" y="0"/>
                </a:moveTo>
                <a:lnTo>
                  <a:pt x="36" y="35"/>
                </a:lnTo>
                <a:lnTo>
                  <a:pt x="0" y="35"/>
                </a:lnTo>
                <a:lnTo>
                  <a:pt x="18" y="0"/>
                </a:lnTo>
                <a:close/>
              </a:path>
            </a:pathLst>
          </a:custGeom>
          <a:solidFill>
            <a:srgbClr val="00FF00"/>
          </a:solidFill>
          <a:ln w="28575" cmpd="sng">
            <a:solidFill>
              <a:srgbClr val="00FF00"/>
            </a:solidFill>
            <a:prstDash val="solid"/>
            <a:round/>
            <a:headEnd/>
            <a:tailEnd/>
          </a:ln>
        </p:spPr>
        <p:txBody>
          <a:bodyPr/>
          <a:lstStyle/>
          <a:p>
            <a:endParaRPr lang="de-DE"/>
          </a:p>
        </p:txBody>
      </p:sp>
      <p:sp>
        <p:nvSpPr>
          <p:cNvPr id="1767467" name="Freeform 43"/>
          <p:cNvSpPr>
            <a:spLocks noChangeAspect="1"/>
          </p:cNvSpPr>
          <p:nvPr/>
        </p:nvSpPr>
        <p:spPr bwMode="auto">
          <a:xfrm>
            <a:off x="1939878" y="2890540"/>
            <a:ext cx="6281737" cy="2936875"/>
          </a:xfrm>
          <a:custGeom>
            <a:avLst/>
            <a:gdLst/>
            <a:ahLst/>
            <a:cxnLst>
              <a:cxn ang="0">
                <a:pos x="0" y="1947"/>
              </a:cxn>
              <a:cxn ang="0">
                <a:pos x="162" y="1740"/>
              </a:cxn>
              <a:cxn ang="0">
                <a:pos x="330" y="1422"/>
              </a:cxn>
              <a:cxn ang="0">
                <a:pos x="432" y="1392"/>
              </a:cxn>
              <a:cxn ang="0">
                <a:pos x="504" y="1404"/>
              </a:cxn>
              <a:cxn ang="0">
                <a:pos x="678" y="1212"/>
              </a:cxn>
              <a:cxn ang="0">
                <a:pos x="870" y="930"/>
              </a:cxn>
              <a:cxn ang="0">
                <a:pos x="948" y="924"/>
              </a:cxn>
              <a:cxn ang="0">
                <a:pos x="1032" y="924"/>
              </a:cxn>
              <a:cxn ang="0">
                <a:pos x="1206" y="702"/>
              </a:cxn>
              <a:cxn ang="0">
                <a:pos x="1380" y="552"/>
              </a:cxn>
              <a:cxn ang="0">
                <a:pos x="1464" y="558"/>
              </a:cxn>
              <a:cxn ang="0">
                <a:pos x="1554" y="606"/>
              </a:cxn>
              <a:cxn ang="0">
                <a:pos x="1728" y="282"/>
              </a:cxn>
              <a:cxn ang="0">
                <a:pos x="1902" y="174"/>
              </a:cxn>
              <a:cxn ang="0">
                <a:pos x="1992" y="156"/>
              </a:cxn>
              <a:cxn ang="0">
                <a:pos x="2064" y="0"/>
              </a:cxn>
              <a:cxn ang="0">
                <a:pos x="2250" y="126"/>
              </a:cxn>
              <a:cxn ang="0">
                <a:pos x="2424" y="210"/>
              </a:cxn>
              <a:cxn ang="0">
                <a:pos x="3108" y="732"/>
              </a:cxn>
              <a:cxn ang="0">
                <a:pos x="4164" y="1014"/>
              </a:cxn>
            </a:cxnLst>
            <a:rect l="0" t="0" r="r" b="b"/>
            <a:pathLst>
              <a:path w="4164" h="1947">
                <a:moveTo>
                  <a:pt x="0" y="1947"/>
                </a:moveTo>
                <a:lnTo>
                  <a:pt x="162" y="1740"/>
                </a:lnTo>
                <a:lnTo>
                  <a:pt x="330" y="1422"/>
                </a:lnTo>
                <a:lnTo>
                  <a:pt x="432" y="1392"/>
                </a:lnTo>
                <a:lnTo>
                  <a:pt x="504" y="1404"/>
                </a:lnTo>
                <a:lnTo>
                  <a:pt x="678" y="1212"/>
                </a:lnTo>
                <a:lnTo>
                  <a:pt x="870" y="930"/>
                </a:lnTo>
                <a:lnTo>
                  <a:pt x="948" y="924"/>
                </a:lnTo>
                <a:lnTo>
                  <a:pt x="1032" y="924"/>
                </a:lnTo>
                <a:lnTo>
                  <a:pt x="1206" y="702"/>
                </a:lnTo>
                <a:lnTo>
                  <a:pt x="1380" y="552"/>
                </a:lnTo>
                <a:lnTo>
                  <a:pt x="1464" y="558"/>
                </a:lnTo>
                <a:lnTo>
                  <a:pt x="1554" y="606"/>
                </a:lnTo>
                <a:lnTo>
                  <a:pt x="1728" y="282"/>
                </a:lnTo>
                <a:lnTo>
                  <a:pt x="1902" y="174"/>
                </a:lnTo>
                <a:lnTo>
                  <a:pt x="1992" y="156"/>
                </a:lnTo>
                <a:lnTo>
                  <a:pt x="2064" y="0"/>
                </a:lnTo>
                <a:lnTo>
                  <a:pt x="2250" y="126"/>
                </a:lnTo>
                <a:lnTo>
                  <a:pt x="2424" y="210"/>
                </a:lnTo>
                <a:lnTo>
                  <a:pt x="3108" y="732"/>
                </a:lnTo>
                <a:lnTo>
                  <a:pt x="4164" y="1014"/>
                </a:lnTo>
              </a:path>
            </a:pathLst>
          </a:custGeom>
          <a:noFill/>
          <a:ln w="19050" cmpd="sng">
            <a:solidFill>
              <a:srgbClr val="FF00FF"/>
            </a:solidFill>
            <a:prstDash val="solid"/>
            <a:round/>
            <a:headEnd/>
            <a:tailEnd/>
          </a:ln>
        </p:spPr>
        <p:txBody>
          <a:bodyPr/>
          <a:lstStyle/>
          <a:p>
            <a:endParaRPr lang="de-DE"/>
          </a:p>
        </p:txBody>
      </p:sp>
      <p:sp>
        <p:nvSpPr>
          <p:cNvPr id="1767468" name="Rectangle 44"/>
          <p:cNvSpPr>
            <a:spLocks noChangeAspect="1" noChangeArrowheads="1"/>
          </p:cNvSpPr>
          <p:nvPr/>
        </p:nvSpPr>
        <p:spPr bwMode="auto">
          <a:xfrm>
            <a:off x="8153353" y="4378027"/>
            <a:ext cx="119062"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69" name="Rectangle 45"/>
          <p:cNvSpPr>
            <a:spLocks noChangeAspect="1" noChangeArrowheads="1"/>
          </p:cNvSpPr>
          <p:nvPr/>
        </p:nvSpPr>
        <p:spPr bwMode="auto">
          <a:xfrm>
            <a:off x="6578553" y="3925590"/>
            <a:ext cx="119062" cy="119062"/>
          </a:xfrm>
          <a:prstGeom prst="rect">
            <a:avLst/>
          </a:prstGeom>
          <a:solidFill>
            <a:srgbClr val="FF00FF"/>
          </a:solidFill>
          <a:ln w="28575">
            <a:solidFill>
              <a:srgbClr val="FF00FF"/>
            </a:solidFill>
            <a:miter lim="800000"/>
            <a:headEnd/>
            <a:tailEnd/>
          </a:ln>
        </p:spPr>
        <p:txBody>
          <a:bodyPr/>
          <a:lstStyle/>
          <a:p>
            <a:endParaRPr lang="de-DE"/>
          </a:p>
        </p:txBody>
      </p:sp>
      <p:sp>
        <p:nvSpPr>
          <p:cNvPr id="1767470" name="Rectangle 46"/>
          <p:cNvSpPr>
            <a:spLocks noChangeAspect="1" noChangeArrowheads="1"/>
          </p:cNvSpPr>
          <p:nvPr/>
        </p:nvSpPr>
        <p:spPr bwMode="auto">
          <a:xfrm>
            <a:off x="5556203" y="3147715"/>
            <a:ext cx="120650" cy="119062"/>
          </a:xfrm>
          <a:prstGeom prst="rect">
            <a:avLst/>
          </a:prstGeom>
          <a:solidFill>
            <a:srgbClr val="FF00FF"/>
          </a:solidFill>
          <a:ln w="28575">
            <a:solidFill>
              <a:srgbClr val="FF00FF"/>
            </a:solidFill>
            <a:miter lim="800000"/>
            <a:headEnd/>
            <a:tailEnd/>
          </a:ln>
        </p:spPr>
        <p:txBody>
          <a:bodyPr/>
          <a:lstStyle/>
          <a:p>
            <a:endParaRPr lang="de-DE"/>
          </a:p>
        </p:txBody>
      </p:sp>
      <p:sp>
        <p:nvSpPr>
          <p:cNvPr id="1767471" name="Rectangle 47"/>
          <p:cNvSpPr>
            <a:spLocks noChangeAspect="1" noChangeArrowheads="1"/>
          </p:cNvSpPr>
          <p:nvPr/>
        </p:nvSpPr>
        <p:spPr bwMode="auto">
          <a:xfrm>
            <a:off x="5275215" y="3030240"/>
            <a:ext cx="120650" cy="119062"/>
          </a:xfrm>
          <a:prstGeom prst="rect">
            <a:avLst/>
          </a:prstGeom>
          <a:solidFill>
            <a:srgbClr val="FF00FF"/>
          </a:solidFill>
          <a:ln w="28575">
            <a:solidFill>
              <a:srgbClr val="FF00FF"/>
            </a:solidFill>
            <a:miter lim="800000"/>
            <a:headEnd/>
            <a:tailEnd/>
          </a:ln>
        </p:spPr>
        <p:txBody>
          <a:bodyPr/>
          <a:lstStyle/>
          <a:p>
            <a:endParaRPr lang="de-DE"/>
          </a:p>
        </p:txBody>
      </p:sp>
      <p:sp>
        <p:nvSpPr>
          <p:cNvPr id="1767472" name="Rectangle 48"/>
          <p:cNvSpPr>
            <a:spLocks noChangeAspect="1" noChangeArrowheads="1"/>
          </p:cNvSpPr>
          <p:nvPr/>
        </p:nvSpPr>
        <p:spPr bwMode="auto">
          <a:xfrm>
            <a:off x="5013278" y="2857202"/>
            <a:ext cx="119062"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73" name="Rectangle 49"/>
          <p:cNvSpPr>
            <a:spLocks noChangeAspect="1" noChangeArrowheads="1"/>
          </p:cNvSpPr>
          <p:nvPr/>
        </p:nvSpPr>
        <p:spPr bwMode="auto">
          <a:xfrm>
            <a:off x="4886278" y="3093740"/>
            <a:ext cx="120650" cy="119062"/>
          </a:xfrm>
          <a:prstGeom prst="rect">
            <a:avLst/>
          </a:prstGeom>
          <a:solidFill>
            <a:srgbClr val="FF00FF"/>
          </a:solidFill>
          <a:ln w="28575">
            <a:solidFill>
              <a:srgbClr val="FF00FF"/>
            </a:solidFill>
            <a:miter lim="800000"/>
            <a:headEnd/>
            <a:tailEnd/>
          </a:ln>
        </p:spPr>
        <p:txBody>
          <a:bodyPr/>
          <a:lstStyle/>
          <a:p>
            <a:endParaRPr lang="de-DE"/>
          </a:p>
        </p:txBody>
      </p:sp>
      <p:sp>
        <p:nvSpPr>
          <p:cNvPr id="1767474" name="Rectangle 50"/>
          <p:cNvSpPr>
            <a:spLocks noChangeAspect="1" noChangeArrowheads="1"/>
          </p:cNvSpPr>
          <p:nvPr/>
        </p:nvSpPr>
        <p:spPr bwMode="auto">
          <a:xfrm>
            <a:off x="4759278" y="3111202"/>
            <a:ext cx="119062"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75" name="Rectangle 51"/>
          <p:cNvSpPr>
            <a:spLocks noChangeAspect="1" noChangeArrowheads="1"/>
          </p:cNvSpPr>
          <p:nvPr/>
        </p:nvSpPr>
        <p:spPr bwMode="auto">
          <a:xfrm>
            <a:off x="4478290" y="3273127"/>
            <a:ext cx="117475"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76" name="Rectangle 52"/>
          <p:cNvSpPr>
            <a:spLocks noChangeAspect="1" noChangeArrowheads="1"/>
          </p:cNvSpPr>
          <p:nvPr/>
        </p:nvSpPr>
        <p:spPr bwMode="auto">
          <a:xfrm>
            <a:off x="4243340" y="3754140"/>
            <a:ext cx="120650" cy="119062"/>
          </a:xfrm>
          <a:prstGeom prst="rect">
            <a:avLst/>
          </a:prstGeom>
          <a:solidFill>
            <a:srgbClr val="FF00FF"/>
          </a:solidFill>
          <a:ln w="31750">
            <a:solidFill>
              <a:srgbClr val="FF00FF"/>
            </a:solidFill>
            <a:miter lim="800000"/>
            <a:headEnd/>
            <a:tailEnd/>
          </a:ln>
        </p:spPr>
        <p:txBody>
          <a:bodyPr/>
          <a:lstStyle/>
          <a:p>
            <a:endParaRPr lang="de-DE"/>
          </a:p>
        </p:txBody>
      </p:sp>
      <p:sp>
        <p:nvSpPr>
          <p:cNvPr id="1767477" name="Rectangle 53"/>
          <p:cNvSpPr>
            <a:spLocks noChangeAspect="1" noChangeArrowheads="1"/>
          </p:cNvSpPr>
          <p:nvPr/>
        </p:nvSpPr>
        <p:spPr bwMode="auto">
          <a:xfrm>
            <a:off x="4108403" y="3671590"/>
            <a:ext cx="119062" cy="119062"/>
          </a:xfrm>
          <a:prstGeom prst="rect">
            <a:avLst/>
          </a:prstGeom>
          <a:solidFill>
            <a:srgbClr val="FF00FF"/>
          </a:solidFill>
          <a:ln w="31750">
            <a:solidFill>
              <a:srgbClr val="FF00FF"/>
            </a:solidFill>
            <a:miter lim="800000"/>
            <a:headEnd/>
            <a:tailEnd/>
          </a:ln>
        </p:spPr>
        <p:txBody>
          <a:bodyPr/>
          <a:lstStyle/>
          <a:p>
            <a:endParaRPr lang="de-DE"/>
          </a:p>
        </p:txBody>
      </p:sp>
      <p:sp>
        <p:nvSpPr>
          <p:cNvPr id="1767478" name="Rectangle 54"/>
          <p:cNvSpPr>
            <a:spLocks noChangeAspect="1" noChangeArrowheads="1"/>
          </p:cNvSpPr>
          <p:nvPr/>
        </p:nvSpPr>
        <p:spPr bwMode="auto">
          <a:xfrm>
            <a:off x="3963940" y="3681115"/>
            <a:ext cx="117475" cy="119062"/>
          </a:xfrm>
          <a:prstGeom prst="rect">
            <a:avLst/>
          </a:prstGeom>
          <a:solidFill>
            <a:srgbClr val="FF00FF"/>
          </a:solidFill>
          <a:ln w="31750">
            <a:solidFill>
              <a:srgbClr val="FF00FF"/>
            </a:solidFill>
            <a:miter lim="800000"/>
            <a:headEnd/>
            <a:tailEnd/>
          </a:ln>
        </p:spPr>
        <p:txBody>
          <a:bodyPr/>
          <a:lstStyle/>
          <a:p>
            <a:endParaRPr lang="de-DE"/>
          </a:p>
        </p:txBody>
      </p:sp>
      <p:sp>
        <p:nvSpPr>
          <p:cNvPr id="1767479" name="Rectangle 55"/>
          <p:cNvSpPr>
            <a:spLocks noChangeAspect="1" noChangeArrowheads="1"/>
          </p:cNvSpPr>
          <p:nvPr/>
        </p:nvSpPr>
        <p:spPr bwMode="auto">
          <a:xfrm>
            <a:off x="3709940" y="3898602"/>
            <a:ext cx="120650"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0" name="Rectangle 56"/>
          <p:cNvSpPr>
            <a:spLocks noChangeAspect="1" noChangeArrowheads="1"/>
          </p:cNvSpPr>
          <p:nvPr/>
        </p:nvSpPr>
        <p:spPr bwMode="auto">
          <a:xfrm>
            <a:off x="3448003" y="4241502"/>
            <a:ext cx="117475"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1" name="Rectangle 57"/>
          <p:cNvSpPr>
            <a:spLocks noChangeAspect="1" noChangeArrowheads="1"/>
          </p:cNvSpPr>
          <p:nvPr/>
        </p:nvSpPr>
        <p:spPr bwMode="auto">
          <a:xfrm>
            <a:off x="3301953" y="4233565"/>
            <a:ext cx="119062" cy="117475"/>
          </a:xfrm>
          <a:prstGeom prst="rect">
            <a:avLst/>
          </a:prstGeom>
          <a:solidFill>
            <a:srgbClr val="FF00FF"/>
          </a:solidFill>
          <a:ln w="28575">
            <a:solidFill>
              <a:srgbClr val="FF00FF"/>
            </a:solidFill>
            <a:miter lim="800000"/>
            <a:headEnd/>
            <a:tailEnd/>
          </a:ln>
        </p:spPr>
        <p:txBody>
          <a:bodyPr/>
          <a:lstStyle/>
          <a:p>
            <a:endParaRPr lang="de-DE"/>
          </a:p>
        </p:txBody>
      </p:sp>
      <p:sp>
        <p:nvSpPr>
          <p:cNvPr id="1767482" name="Rectangle 58"/>
          <p:cNvSpPr>
            <a:spLocks noChangeAspect="1" noChangeArrowheads="1"/>
          </p:cNvSpPr>
          <p:nvPr/>
        </p:nvSpPr>
        <p:spPr bwMode="auto">
          <a:xfrm>
            <a:off x="3184478" y="4251027"/>
            <a:ext cx="119062"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3" name="Rectangle 59"/>
          <p:cNvSpPr>
            <a:spLocks noChangeAspect="1" noChangeArrowheads="1"/>
          </p:cNvSpPr>
          <p:nvPr/>
        </p:nvSpPr>
        <p:spPr bwMode="auto">
          <a:xfrm>
            <a:off x="2922540" y="4676477"/>
            <a:ext cx="119063"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4" name="Rectangle 60"/>
          <p:cNvSpPr>
            <a:spLocks noChangeAspect="1" noChangeArrowheads="1"/>
          </p:cNvSpPr>
          <p:nvPr/>
        </p:nvSpPr>
        <p:spPr bwMode="auto">
          <a:xfrm>
            <a:off x="2668540" y="4974927"/>
            <a:ext cx="119063"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5" name="Rectangle 61"/>
          <p:cNvSpPr>
            <a:spLocks noChangeAspect="1" noChangeArrowheads="1"/>
          </p:cNvSpPr>
          <p:nvPr/>
        </p:nvSpPr>
        <p:spPr bwMode="auto">
          <a:xfrm>
            <a:off x="2533603" y="4965402"/>
            <a:ext cx="119062" cy="119063"/>
          </a:xfrm>
          <a:prstGeom prst="rect">
            <a:avLst/>
          </a:prstGeom>
          <a:solidFill>
            <a:srgbClr val="FF00FF"/>
          </a:solidFill>
          <a:ln w="28575">
            <a:solidFill>
              <a:srgbClr val="FF00FF"/>
            </a:solidFill>
            <a:miter lim="800000"/>
            <a:headEnd/>
            <a:tailEnd/>
          </a:ln>
        </p:spPr>
        <p:txBody>
          <a:bodyPr/>
          <a:lstStyle/>
          <a:p>
            <a:endParaRPr lang="de-DE"/>
          </a:p>
        </p:txBody>
      </p:sp>
      <p:sp>
        <p:nvSpPr>
          <p:cNvPr id="1767486" name="Rectangle 62"/>
          <p:cNvSpPr>
            <a:spLocks noChangeAspect="1" noChangeArrowheads="1"/>
          </p:cNvSpPr>
          <p:nvPr/>
        </p:nvSpPr>
        <p:spPr bwMode="auto">
          <a:xfrm>
            <a:off x="2397078" y="5011440"/>
            <a:ext cx="119062" cy="117475"/>
          </a:xfrm>
          <a:prstGeom prst="rect">
            <a:avLst/>
          </a:prstGeom>
          <a:solidFill>
            <a:srgbClr val="FF00FF"/>
          </a:solidFill>
          <a:ln w="28575">
            <a:solidFill>
              <a:srgbClr val="FF00FF"/>
            </a:solidFill>
            <a:miter lim="800000"/>
            <a:headEnd/>
            <a:tailEnd/>
          </a:ln>
        </p:spPr>
        <p:txBody>
          <a:bodyPr/>
          <a:lstStyle/>
          <a:p>
            <a:endParaRPr lang="de-DE"/>
          </a:p>
        </p:txBody>
      </p:sp>
      <p:sp>
        <p:nvSpPr>
          <p:cNvPr id="1767487" name="Rectangle 63"/>
          <p:cNvSpPr>
            <a:spLocks noChangeAspect="1" noChangeArrowheads="1"/>
          </p:cNvSpPr>
          <p:nvPr/>
        </p:nvSpPr>
        <p:spPr bwMode="auto">
          <a:xfrm>
            <a:off x="2125615" y="5463877"/>
            <a:ext cx="119063" cy="117475"/>
          </a:xfrm>
          <a:prstGeom prst="rect">
            <a:avLst/>
          </a:prstGeom>
          <a:solidFill>
            <a:srgbClr val="FF00FF"/>
          </a:solidFill>
          <a:ln w="28575">
            <a:solidFill>
              <a:srgbClr val="FF00FF"/>
            </a:solidFill>
            <a:miter lim="800000"/>
            <a:headEnd/>
            <a:tailEnd/>
          </a:ln>
        </p:spPr>
        <p:txBody>
          <a:bodyPr/>
          <a:lstStyle/>
          <a:p>
            <a:endParaRPr lang="de-DE"/>
          </a:p>
        </p:txBody>
      </p:sp>
      <p:sp>
        <p:nvSpPr>
          <p:cNvPr id="1767488" name="Line 64"/>
          <p:cNvSpPr>
            <a:spLocks noChangeAspect="1" noChangeShapeType="1"/>
          </p:cNvSpPr>
          <p:nvPr/>
        </p:nvSpPr>
        <p:spPr bwMode="auto">
          <a:xfrm>
            <a:off x="1882728" y="5844877"/>
            <a:ext cx="6338887" cy="1588"/>
          </a:xfrm>
          <a:prstGeom prst="line">
            <a:avLst/>
          </a:prstGeom>
          <a:noFill/>
          <a:ln w="19050">
            <a:solidFill>
              <a:schemeClr val="tx1"/>
            </a:solidFill>
            <a:round/>
            <a:headEnd/>
            <a:tailEnd/>
          </a:ln>
        </p:spPr>
        <p:txBody>
          <a:bodyPr/>
          <a:lstStyle/>
          <a:p>
            <a:endParaRPr lang="de-DE"/>
          </a:p>
        </p:txBody>
      </p:sp>
      <p:sp>
        <p:nvSpPr>
          <p:cNvPr id="1767489" name="Line 65"/>
          <p:cNvSpPr>
            <a:spLocks noChangeAspect="1" noChangeShapeType="1"/>
          </p:cNvSpPr>
          <p:nvPr/>
        </p:nvSpPr>
        <p:spPr bwMode="auto">
          <a:xfrm>
            <a:off x="1798590" y="5476577"/>
            <a:ext cx="84138" cy="1588"/>
          </a:xfrm>
          <a:prstGeom prst="line">
            <a:avLst/>
          </a:prstGeom>
          <a:noFill/>
          <a:ln w="19050">
            <a:solidFill>
              <a:schemeClr val="tx1"/>
            </a:solidFill>
            <a:round/>
            <a:headEnd/>
            <a:tailEnd/>
          </a:ln>
        </p:spPr>
        <p:txBody>
          <a:bodyPr/>
          <a:lstStyle/>
          <a:p>
            <a:endParaRPr lang="de-DE"/>
          </a:p>
        </p:txBody>
      </p:sp>
      <p:sp>
        <p:nvSpPr>
          <p:cNvPr id="1767490" name="Line 66"/>
          <p:cNvSpPr>
            <a:spLocks noChangeAspect="1" noChangeShapeType="1"/>
          </p:cNvSpPr>
          <p:nvPr/>
        </p:nvSpPr>
        <p:spPr bwMode="auto">
          <a:xfrm>
            <a:off x="1798590" y="5106690"/>
            <a:ext cx="84138" cy="1587"/>
          </a:xfrm>
          <a:prstGeom prst="line">
            <a:avLst/>
          </a:prstGeom>
          <a:noFill/>
          <a:ln w="19050">
            <a:solidFill>
              <a:schemeClr val="tx1"/>
            </a:solidFill>
            <a:round/>
            <a:headEnd/>
            <a:tailEnd/>
          </a:ln>
        </p:spPr>
        <p:txBody>
          <a:bodyPr/>
          <a:lstStyle/>
          <a:p>
            <a:endParaRPr lang="de-DE"/>
          </a:p>
        </p:txBody>
      </p:sp>
      <p:sp>
        <p:nvSpPr>
          <p:cNvPr id="1767491" name="Line 67"/>
          <p:cNvSpPr>
            <a:spLocks noChangeAspect="1" noChangeShapeType="1"/>
          </p:cNvSpPr>
          <p:nvPr/>
        </p:nvSpPr>
        <p:spPr bwMode="auto">
          <a:xfrm>
            <a:off x="1798590" y="4736802"/>
            <a:ext cx="84138" cy="1588"/>
          </a:xfrm>
          <a:prstGeom prst="line">
            <a:avLst/>
          </a:prstGeom>
          <a:noFill/>
          <a:ln w="19050">
            <a:solidFill>
              <a:schemeClr val="tx1"/>
            </a:solidFill>
            <a:round/>
            <a:headEnd/>
            <a:tailEnd/>
          </a:ln>
        </p:spPr>
        <p:txBody>
          <a:bodyPr/>
          <a:lstStyle/>
          <a:p>
            <a:endParaRPr lang="de-DE"/>
          </a:p>
        </p:txBody>
      </p:sp>
      <p:sp>
        <p:nvSpPr>
          <p:cNvPr id="1767492" name="Line 68"/>
          <p:cNvSpPr>
            <a:spLocks noChangeAspect="1" noChangeShapeType="1"/>
          </p:cNvSpPr>
          <p:nvPr/>
        </p:nvSpPr>
        <p:spPr bwMode="auto">
          <a:xfrm>
            <a:off x="1798590" y="4366915"/>
            <a:ext cx="84138" cy="1587"/>
          </a:xfrm>
          <a:prstGeom prst="line">
            <a:avLst/>
          </a:prstGeom>
          <a:noFill/>
          <a:ln w="19050">
            <a:solidFill>
              <a:schemeClr val="tx1"/>
            </a:solidFill>
            <a:round/>
            <a:headEnd/>
            <a:tailEnd/>
          </a:ln>
        </p:spPr>
        <p:txBody>
          <a:bodyPr/>
          <a:lstStyle/>
          <a:p>
            <a:endParaRPr lang="de-DE"/>
          </a:p>
        </p:txBody>
      </p:sp>
      <p:sp>
        <p:nvSpPr>
          <p:cNvPr id="1767493" name="Line 69"/>
          <p:cNvSpPr>
            <a:spLocks noChangeAspect="1" noChangeShapeType="1"/>
          </p:cNvSpPr>
          <p:nvPr/>
        </p:nvSpPr>
        <p:spPr bwMode="auto">
          <a:xfrm>
            <a:off x="1798590" y="3997027"/>
            <a:ext cx="84138" cy="1588"/>
          </a:xfrm>
          <a:prstGeom prst="line">
            <a:avLst/>
          </a:prstGeom>
          <a:noFill/>
          <a:ln w="19050">
            <a:solidFill>
              <a:schemeClr val="tx1"/>
            </a:solidFill>
            <a:round/>
            <a:headEnd/>
            <a:tailEnd/>
          </a:ln>
        </p:spPr>
        <p:txBody>
          <a:bodyPr/>
          <a:lstStyle/>
          <a:p>
            <a:endParaRPr lang="de-DE"/>
          </a:p>
        </p:txBody>
      </p:sp>
      <p:sp>
        <p:nvSpPr>
          <p:cNvPr id="1767494" name="Line 70"/>
          <p:cNvSpPr>
            <a:spLocks noChangeAspect="1" noChangeShapeType="1"/>
          </p:cNvSpPr>
          <p:nvPr/>
        </p:nvSpPr>
        <p:spPr bwMode="auto">
          <a:xfrm>
            <a:off x="1798590" y="3627140"/>
            <a:ext cx="84138" cy="1587"/>
          </a:xfrm>
          <a:prstGeom prst="line">
            <a:avLst/>
          </a:prstGeom>
          <a:noFill/>
          <a:ln w="19050">
            <a:solidFill>
              <a:schemeClr val="tx1"/>
            </a:solidFill>
            <a:round/>
            <a:headEnd/>
            <a:tailEnd/>
          </a:ln>
        </p:spPr>
        <p:txBody>
          <a:bodyPr/>
          <a:lstStyle/>
          <a:p>
            <a:endParaRPr lang="de-DE"/>
          </a:p>
        </p:txBody>
      </p:sp>
      <p:sp>
        <p:nvSpPr>
          <p:cNvPr id="1767495" name="Line 71"/>
          <p:cNvSpPr>
            <a:spLocks noChangeAspect="1" noChangeShapeType="1"/>
          </p:cNvSpPr>
          <p:nvPr/>
        </p:nvSpPr>
        <p:spPr bwMode="auto">
          <a:xfrm>
            <a:off x="1798590" y="3258840"/>
            <a:ext cx="84138" cy="1587"/>
          </a:xfrm>
          <a:prstGeom prst="line">
            <a:avLst/>
          </a:prstGeom>
          <a:noFill/>
          <a:ln w="19050">
            <a:solidFill>
              <a:schemeClr val="tx1"/>
            </a:solidFill>
            <a:round/>
            <a:headEnd/>
            <a:tailEnd/>
          </a:ln>
        </p:spPr>
        <p:txBody>
          <a:bodyPr/>
          <a:lstStyle/>
          <a:p>
            <a:endParaRPr lang="de-DE"/>
          </a:p>
        </p:txBody>
      </p:sp>
      <p:sp>
        <p:nvSpPr>
          <p:cNvPr id="1767496" name="Line 72"/>
          <p:cNvSpPr>
            <a:spLocks noChangeAspect="1" noChangeShapeType="1"/>
          </p:cNvSpPr>
          <p:nvPr/>
        </p:nvSpPr>
        <p:spPr bwMode="auto">
          <a:xfrm>
            <a:off x="1798590" y="2887365"/>
            <a:ext cx="84138" cy="1587"/>
          </a:xfrm>
          <a:prstGeom prst="line">
            <a:avLst/>
          </a:prstGeom>
          <a:noFill/>
          <a:ln w="19050">
            <a:solidFill>
              <a:schemeClr val="tx1"/>
            </a:solidFill>
            <a:round/>
            <a:headEnd/>
            <a:tailEnd/>
          </a:ln>
        </p:spPr>
        <p:txBody>
          <a:bodyPr/>
          <a:lstStyle/>
          <a:p>
            <a:endParaRPr lang="de-DE"/>
          </a:p>
        </p:txBody>
      </p:sp>
      <p:sp>
        <p:nvSpPr>
          <p:cNvPr id="1767497" name="Line 73"/>
          <p:cNvSpPr>
            <a:spLocks noChangeAspect="1" noChangeShapeType="1"/>
          </p:cNvSpPr>
          <p:nvPr/>
        </p:nvSpPr>
        <p:spPr bwMode="auto">
          <a:xfrm>
            <a:off x="1798590" y="2519065"/>
            <a:ext cx="84138" cy="1587"/>
          </a:xfrm>
          <a:prstGeom prst="line">
            <a:avLst/>
          </a:prstGeom>
          <a:noFill/>
          <a:ln w="19050">
            <a:solidFill>
              <a:schemeClr val="tx1"/>
            </a:solidFill>
            <a:round/>
            <a:headEnd/>
            <a:tailEnd/>
          </a:ln>
        </p:spPr>
        <p:txBody>
          <a:bodyPr/>
          <a:lstStyle/>
          <a:p>
            <a:endParaRPr lang="de-DE"/>
          </a:p>
        </p:txBody>
      </p:sp>
      <p:sp>
        <p:nvSpPr>
          <p:cNvPr id="1767498" name="Line 74"/>
          <p:cNvSpPr>
            <a:spLocks noChangeAspect="1" noChangeShapeType="1"/>
          </p:cNvSpPr>
          <p:nvPr/>
        </p:nvSpPr>
        <p:spPr bwMode="auto">
          <a:xfrm flipV="1">
            <a:off x="2408190" y="5844877"/>
            <a:ext cx="1588" cy="77788"/>
          </a:xfrm>
          <a:prstGeom prst="line">
            <a:avLst/>
          </a:prstGeom>
          <a:noFill/>
          <a:ln w="19050">
            <a:solidFill>
              <a:schemeClr val="tx1"/>
            </a:solidFill>
            <a:round/>
            <a:headEnd/>
            <a:tailEnd/>
          </a:ln>
        </p:spPr>
        <p:txBody>
          <a:bodyPr/>
          <a:lstStyle/>
          <a:p>
            <a:endParaRPr lang="de-DE"/>
          </a:p>
        </p:txBody>
      </p:sp>
      <p:sp>
        <p:nvSpPr>
          <p:cNvPr id="1767499" name="Line 75"/>
          <p:cNvSpPr>
            <a:spLocks noChangeAspect="1" noChangeShapeType="1"/>
          </p:cNvSpPr>
          <p:nvPr/>
        </p:nvSpPr>
        <p:spPr bwMode="auto">
          <a:xfrm flipV="1">
            <a:off x="2935240" y="5844877"/>
            <a:ext cx="3175" cy="77788"/>
          </a:xfrm>
          <a:prstGeom prst="line">
            <a:avLst/>
          </a:prstGeom>
          <a:noFill/>
          <a:ln w="19050">
            <a:solidFill>
              <a:schemeClr val="tx1"/>
            </a:solidFill>
            <a:round/>
            <a:headEnd/>
            <a:tailEnd/>
          </a:ln>
        </p:spPr>
        <p:txBody>
          <a:bodyPr/>
          <a:lstStyle/>
          <a:p>
            <a:endParaRPr lang="de-DE"/>
          </a:p>
        </p:txBody>
      </p:sp>
      <p:sp>
        <p:nvSpPr>
          <p:cNvPr id="1767500" name="Line 76"/>
          <p:cNvSpPr>
            <a:spLocks noChangeAspect="1" noChangeShapeType="1"/>
          </p:cNvSpPr>
          <p:nvPr/>
        </p:nvSpPr>
        <p:spPr bwMode="auto">
          <a:xfrm flipV="1">
            <a:off x="3462290" y="5844877"/>
            <a:ext cx="1588" cy="77788"/>
          </a:xfrm>
          <a:prstGeom prst="line">
            <a:avLst/>
          </a:prstGeom>
          <a:noFill/>
          <a:ln w="19050">
            <a:solidFill>
              <a:schemeClr val="tx1"/>
            </a:solidFill>
            <a:round/>
            <a:headEnd/>
            <a:tailEnd/>
          </a:ln>
        </p:spPr>
        <p:txBody>
          <a:bodyPr/>
          <a:lstStyle/>
          <a:p>
            <a:endParaRPr lang="de-DE"/>
          </a:p>
        </p:txBody>
      </p:sp>
      <p:sp>
        <p:nvSpPr>
          <p:cNvPr id="1767501" name="Line 77"/>
          <p:cNvSpPr>
            <a:spLocks noChangeAspect="1" noChangeShapeType="1"/>
          </p:cNvSpPr>
          <p:nvPr/>
        </p:nvSpPr>
        <p:spPr bwMode="auto">
          <a:xfrm flipV="1">
            <a:off x="3989340" y="5844877"/>
            <a:ext cx="1588" cy="77788"/>
          </a:xfrm>
          <a:prstGeom prst="line">
            <a:avLst/>
          </a:prstGeom>
          <a:noFill/>
          <a:ln w="19050">
            <a:solidFill>
              <a:schemeClr val="tx1"/>
            </a:solidFill>
            <a:round/>
            <a:headEnd/>
            <a:tailEnd/>
          </a:ln>
        </p:spPr>
        <p:txBody>
          <a:bodyPr/>
          <a:lstStyle/>
          <a:p>
            <a:endParaRPr lang="de-DE"/>
          </a:p>
        </p:txBody>
      </p:sp>
      <p:sp>
        <p:nvSpPr>
          <p:cNvPr id="1767502" name="Line 78"/>
          <p:cNvSpPr>
            <a:spLocks noChangeAspect="1" noChangeShapeType="1"/>
          </p:cNvSpPr>
          <p:nvPr/>
        </p:nvSpPr>
        <p:spPr bwMode="auto">
          <a:xfrm flipV="1">
            <a:off x="4514803" y="5844877"/>
            <a:ext cx="3175" cy="77788"/>
          </a:xfrm>
          <a:prstGeom prst="line">
            <a:avLst/>
          </a:prstGeom>
          <a:noFill/>
          <a:ln w="19050">
            <a:solidFill>
              <a:schemeClr val="tx1"/>
            </a:solidFill>
            <a:round/>
            <a:headEnd/>
            <a:tailEnd/>
          </a:ln>
        </p:spPr>
        <p:txBody>
          <a:bodyPr/>
          <a:lstStyle/>
          <a:p>
            <a:endParaRPr lang="de-DE"/>
          </a:p>
        </p:txBody>
      </p:sp>
      <p:sp>
        <p:nvSpPr>
          <p:cNvPr id="1767503" name="Line 79"/>
          <p:cNvSpPr>
            <a:spLocks noChangeAspect="1" noChangeShapeType="1"/>
          </p:cNvSpPr>
          <p:nvPr/>
        </p:nvSpPr>
        <p:spPr bwMode="auto">
          <a:xfrm flipV="1">
            <a:off x="5043440" y="5844877"/>
            <a:ext cx="1588" cy="77788"/>
          </a:xfrm>
          <a:prstGeom prst="line">
            <a:avLst/>
          </a:prstGeom>
          <a:noFill/>
          <a:ln w="19050">
            <a:solidFill>
              <a:schemeClr val="tx1"/>
            </a:solidFill>
            <a:round/>
            <a:headEnd/>
            <a:tailEnd/>
          </a:ln>
        </p:spPr>
        <p:txBody>
          <a:bodyPr/>
          <a:lstStyle/>
          <a:p>
            <a:endParaRPr lang="de-DE"/>
          </a:p>
        </p:txBody>
      </p:sp>
      <p:sp>
        <p:nvSpPr>
          <p:cNvPr id="1767504" name="Line 80"/>
          <p:cNvSpPr>
            <a:spLocks noChangeAspect="1" noChangeShapeType="1"/>
          </p:cNvSpPr>
          <p:nvPr/>
        </p:nvSpPr>
        <p:spPr bwMode="auto">
          <a:xfrm flipV="1">
            <a:off x="5570490" y="5844877"/>
            <a:ext cx="3175" cy="77788"/>
          </a:xfrm>
          <a:prstGeom prst="line">
            <a:avLst/>
          </a:prstGeom>
          <a:noFill/>
          <a:ln w="19050">
            <a:solidFill>
              <a:schemeClr val="tx1"/>
            </a:solidFill>
            <a:round/>
            <a:headEnd/>
            <a:tailEnd/>
          </a:ln>
        </p:spPr>
        <p:txBody>
          <a:bodyPr/>
          <a:lstStyle/>
          <a:p>
            <a:endParaRPr lang="de-DE"/>
          </a:p>
        </p:txBody>
      </p:sp>
      <p:sp>
        <p:nvSpPr>
          <p:cNvPr id="1767505" name="Line 81"/>
          <p:cNvSpPr>
            <a:spLocks noChangeAspect="1" noChangeShapeType="1"/>
          </p:cNvSpPr>
          <p:nvPr/>
        </p:nvSpPr>
        <p:spPr bwMode="auto">
          <a:xfrm flipV="1">
            <a:off x="6097540" y="5844877"/>
            <a:ext cx="1588" cy="77788"/>
          </a:xfrm>
          <a:prstGeom prst="line">
            <a:avLst/>
          </a:prstGeom>
          <a:noFill/>
          <a:ln w="19050">
            <a:solidFill>
              <a:schemeClr val="tx1"/>
            </a:solidFill>
            <a:round/>
            <a:headEnd/>
            <a:tailEnd/>
          </a:ln>
        </p:spPr>
        <p:txBody>
          <a:bodyPr/>
          <a:lstStyle/>
          <a:p>
            <a:endParaRPr lang="de-DE"/>
          </a:p>
        </p:txBody>
      </p:sp>
      <p:sp>
        <p:nvSpPr>
          <p:cNvPr id="1767506" name="Line 82"/>
          <p:cNvSpPr>
            <a:spLocks noChangeAspect="1" noChangeShapeType="1"/>
          </p:cNvSpPr>
          <p:nvPr/>
        </p:nvSpPr>
        <p:spPr bwMode="auto">
          <a:xfrm flipV="1">
            <a:off x="6624590" y="5844877"/>
            <a:ext cx="1588" cy="77788"/>
          </a:xfrm>
          <a:prstGeom prst="line">
            <a:avLst/>
          </a:prstGeom>
          <a:noFill/>
          <a:ln w="19050">
            <a:solidFill>
              <a:schemeClr val="tx1"/>
            </a:solidFill>
            <a:round/>
            <a:headEnd/>
            <a:tailEnd/>
          </a:ln>
        </p:spPr>
        <p:txBody>
          <a:bodyPr/>
          <a:lstStyle/>
          <a:p>
            <a:endParaRPr lang="de-DE"/>
          </a:p>
        </p:txBody>
      </p:sp>
      <p:sp>
        <p:nvSpPr>
          <p:cNvPr id="1767507" name="Line 83"/>
          <p:cNvSpPr>
            <a:spLocks noChangeAspect="1" noChangeShapeType="1"/>
          </p:cNvSpPr>
          <p:nvPr/>
        </p:nvSpPr>
        <p:spPr bwMode="auto">
          <a:xfrm flipV="1">
            <a:off x="8204153" y="5844877"/>
            <a:ext cx="3175" cy="77788"/>
          </a:xfrm>
          <a:prstGeom prst="line">
            <a:avLst/>
          </a:prstGeom>
          <a:noFill/>
          <a:ln w="19050">
            <a:solidFill>
              <a:schemeClr val="tx1"/>
            </a:solidFill>
            <a:round/>
            <a:headEnd/>
            <a:tailEnd/>
          </a:ln>
        </p:spPr>
        <p:txBody>
          <a:bodyPr/>
          <a:lstStyle/>
          <a:p>
            <a:endParaRPr lang="de-DE"/>
          </a:p>
        </p:txBody>
      </p:sp>
      <p:sp>
        <p:nvSpPr>
          <p:cNvPr id="1767508" name="Rectangle 84"/>
          <p:cNvSpPr>
            <a:spLocks noChangeAspect="1" noChangeArrowheads="1"/>
          </p:cNvSpPr>
          <p:nvPr/>
        </p:nvSpPr>
        <p:spPr bwMode="auto">
          <a:xfrm>
            <a:off x="1604915" y="5713115"/>
            <a:ext cx="127000" cy="274637"/>
          </a:xfrm>
          <a:prstGeom prst="rect">
            <a:avLst/>
          </a:prstGeom>
          <a:noFill/>
          <a:ln w="31750">
            <a:noFill/>
            <a:miter lim="800000"/>
            <a:headEnd/>
            <a:tailEnd/>
          </a:ln>
        </p:spPr>
        <p:txBody>
          <a:bodyPr wrap="none" lIns="0" tIns="0" rIns="0" bIns="0">
            <a:spAutoFit/>
          </a:bodyPr>
          <a:lstStyle/>
          <a:p>
            <a:r>
              <a:rPr lang="en-US" sz="1800" b="1"/>
              <a:t>0</a:t>
            </a:r>
          </a:p>
        </p:txBody>
      </p:sp>
      <p:sp>
        <p:nvSpPr>
          <p:cNvPr id="1767509" name="Rectangle 85"/>
          <p:cNvSpPr>
            <a:spLocks noChangeAspect="1" noChangeArrowheads="1"/>
          </p:cNvSpPr>
          <p:nvPr/>
        </p:nvSpPr>
        <p:spPr bwMode="auto">
          <a:xfrm>
            <a:off x="1477915" y="5344815"/>
            <a:ext cx="254000" cy="274637"/>
          </a:xfrm>
          <a:prstGeom prst="rect">
            <a:avLst/>
          </a:prstGeom>
          <a:noFill/>
          <a:ln w="31750">
            <a:noFill/>
            <a:miter lim="800000"/>
            <a:headEnd/>
            <a:tailEnd/>
          </a:ln>
        </p:spPr>
        <p:txBody>
          <a:bodyPr wrap="none" lIns="0" tIns="0" rIns="0" bIns="0">
            <a:spAutoFit/>
          </a:bodyPr>
          <a:lstStyle/>
          <a:p>
            <a:r>
              <a:rPr lang="en-US" sz="1800" b="1"/>
              <a:t>50</a:t>
            </a:r>
          </a:p>
        </p:txBody>
      </p:sp>
      <p:sp>
        <p:nvSpPr>
          <p:cNvPr id="1767510" name="Rectangle 86"/>
          <p:cNvSpPr>
            <a:spLocks noChangeAspect="1" noChangeArrowheads="1"/>
          </p:cNvSpPr>
          <p:nvPr/>
        </p:nvSpPr>
        <p:spPr bwMode="auto">
          <a:xfrm>
            <a:off x="1350915" y="4974927"/>
            <a:ext cx="381000" cy="274638"/>
          </a:xfrm>
          <a:prstGeom prst="rect">
            <a:avLst/>
          </a:prstGeom>
          <a:noFill/>
          <a:ln w="31750">
            <a:noFill/>
            <a:miter lim="800000"/>
            <a:headEnd/>
            <a:tailEnd/>
          </a:ln>
        </p:spPr>
        <p:txBody>
          <a:bodyPr wrap="none" lIns="0" tIns="0" rIns="0" bIns="0">
            <a:spAutoFit/>
          </a:bodyPr>
          <a:lstStyle/>
          <a:p>
            <a:r>
              <a:rPr lang="en-US" sz="1800" b="1"/>
              <a:t>100</a:t>
            </a:r>
          </a:p>
        </p:txBody>
      </p:sp>
      <p:sp>
        <p:nvSpPr>
          <p:cNvPr id="1767511" name="Rectangle 87"/>
          <p:cNvSpPr>
            <a:spLocks noChangeAspect="1" noChangeArrowheads="1"/>
          </p:cNvSpPr>
          <p:nvPr/>
        </p:nvSpPr>
        <p:spPr bwMode="auto">
          <a:xfrm>
            <a:off x="1350915" y="4603452"/>
            <a:ext cx="381000" cy="274638"/>
          </a:xfrm>
          <a:prstGeom prst="rect">
            <a:avLst/>
          </a:prstGeom>
          <a:noFill/>
          <a:ln w="31750">
            <a:noFill/>
            <a:miter lim="800000"/>
            <a:headEnd/>
            <a:tailEnd/>
          </a:ln>
        </p:spPr>
        <p:txBody>
          <a:bodyPr wrap="none" lIns="0" tIns="0" rIns="0" bIns="0">
            <a:spAutoFit/>
          </a:bodyPr>
          <a:lstStyle/>
          <a:p>
            <a:r>
              <a:rPr lang="en-US" sz="1800" b="1"/>
              <a:t>150</a:t>
            </a:r>
          </a:p>
        </p:txBody>
      </p:sp>
      <p:sp>
        <p:nvSpPr>
          <p:cNvPr id="1767512" name="Rectangle 88"/>
          <p:cNvSpPr>
            <a:spLocks noChangeAspect="1" noChangeArrowheads="1"/>
          </p:cNvSpPr>
          <p:nvPr/>
        </p:nvSpPr>
        <p:spPr bwMode="auto">
          <a:xfrm>
            <a:off x="1350915" y="4233565"/>
            <a:ext cx="381000" cy="274637"/>
          </a:xfrm>
          <a:prstGeom prst="rect">
            <a:avLst/>
          </a:prstGeom>
          <a:noFill/>
          <a:ln w="31750">
            <a:noFill/>
            <a:miter lim="800000"/>
            <a:headEnd/>
            <a:tailEnd/>
          </a:ln>
        </p:spPr>
        <p:txBody>
          <a:bodyPr wrap="none" lIns="0" tIns="0" rIns="0" bIns="0">
            <a:spAutoFit/>
          </a:bodyPr>
          <a:lstStyle/>
          <a:p>
            <a:r>
              <a:rPr lang="en-US" sz="1800" b="1"/>
              <a:t>200</a:t>
            </a:r>
          </a:p>
        </p:txBody>
      </p:sp>
      <p:sp>
        <p:nvSpPr>
          <p:cNvPr id="1767513" name="Rectangle 89"/>
          <p:cNvSpPr>
            <a:spLocks noChangeAspect="1" noChangeArrowheads="1"/>
          </p:cNvSpPr>
          <p:nvPr/>
        </p:nvSpPr>
        <p:spPr bwMode="auto">
          <a:xfrm>
            <a:off x="1350915" y="3865265"/>
            <a:ext cx="381000" cy="274637"/>
          </a:xfrm>
          <a:prstGeom prst="rect">
            <a:avLst/>
          </a:prstGeom>
          <a:noFill/>
          <a:ln w="31750">
            <a:noFill/>
            <a:miter lim="800000"/>
            <a:headEnd/>
            <a:tailEnd/>
          </a:ln>
        </p:spPr>
        <p:txBody>
          <a:bodyPr wrap="none" lIns="0" tIns="0" rIns="0" bIns="0">
            <a:spAutoFit/>
          </a:bodyPr>
          <a:lstStyle/>
          <a:p>
            <a:r>
              <a:rPr lang="en-US" sz="1800" b="1"/>
              <a:t>250</a:t>
            </a:r>
          </a:p>
        </p:txBody>
      </p:sp>
      <p:sp>
        <p:nvSpPr>
          <p:cNvPr id="1767514" name="Rectangle 90"/>
          <p:cNvSpPr>
            <a:spLocks noChangeAspect="1" noChangeArrowheads="1"/>
          </p:cNvSpPr>
          <p:nvPr/>
        </p:nvSpPr>
        <p:spPr bwMode="auto">
          <a:xfrm>
            <a:off x="1350915" y="3493790"/>
            <a:ext cx="381000" cy="274637"/>
          </a:xfrm>
          <a:prstGeom prst="rect">
            <a:avLst/>
          </a:prstGeom>
          <a:noFill/>
          <a:ln w="31750">
            <a:noFill/>
            <a:miter lim="800000"/>
            <a:headEnd/>
            <a:tailEnd/>
          </a:ln>
        </p:spPr>
        <p:txBody>
          <a:bodyPr wrap="none" lIns="0" tIns="0" rIns="0" bIns="0">
            <a:spAutoFit/>
          </a:bodyPr>
          <a:lstStyle/>
          <a:p>
            <a:r>
              <a:rPr lang="en-US" sz="1800" b="1"/>
              <a:t>300</a:t>
            </a:r>
          </a:p>
        </p:txBody>
      </p:sp>
      <p:sp>
        <p:nvSpPr>
          <p:cNvPr id="1767515" name="Rectangle 91"/>
          <p:cNvSpPr>
            <a:spLocks noChangeAspect="1" noChangeArrowheads="1"/>
          </p:cNvSpPr>
          <p:nvPr/>
        </p:nvSpPr>
        <p:spPr bwMode="auto">
          <a:xfrm>
            <a:off x="1350915" y="3123902"/>
            <a:ext cx="381000" cy="274638"/>
          </a:xfrm>
          <a:prstGeom prst="rect">
            <a:avLst/>
          </a:prstGeom>
          <a:noFill/>
          <a:ln w="31750">
            <a:noFill/>
            <a:miter lim="800000"/>
            <a:headEnd/>
            <a:tailEnd/>
          </a:ln>
        </p:spPr>
        <p:txBody>
          <a:bodyPr wrap="none" lIns="0" tIns="0" rIns="0" bIns="0">
            <a:spAutoFit/>
          </a:bodyPr>
          <a:lstStyle/>
          <a:p>
            <a:r>
              <a:rPr lang="en-US" sz="1800" b="1"/>
              <a:t>350</a:t>
            </a:r>
          </a:p>
        </p:txBody>
      </p:sp>
      <p:sp>
        <p:nvSpPr>
          <p:cNvPr id="1767516" name="Rectangle 92"/>
          <p:cNvSpPr>
            <a:spLocks noChangeAspect="1" noChangeArrowheads="1"/>
          </p:cNvSpPr>
          <p:nvPr/>
        </p:nvSpPr>
        <p:spPr bwMode="auto">
          <a:xfrm>
            <a:off x="1350915" y="2755602"/>
            <a:ext cx="381000" cy="274638"/>
          </a:xfrm>
          <a:prstGeom prst="rect">
            <a:avLst/>
          </a:prstGeom>
          <a:noFill/>
          <a:ln w="31750">
            <a:noFill/>
            <a:miter lim="800000"/>
            <a:headEnd/>
            <a:tailEnd/>
          </a:ln>
        </p:spPr>
        <p:txBody>
          <a:bodyPr wrap="none" lIns="0" tIns="0" rIns="0" bIns="0">
            <a:spAutoFit/>
          </a:bodyPr>
          <a:lstStyle/>
          <a:p>
            <a:r>
              <a:rPr lang="en-US" sz="1800" b="1"/>
              <a:t>400</a:t>
            </a:r>
          </a:p>
        </p:txBody>
      </p:sp>
      <p:sp>
        <p:nvSpPr>
          <p:cNvPr id="1767517" name="Rectangle 93"/>
          <p:cNvSpPr>
            <a:spLocks noChangeAspect="1" noChangeArrowheads="1"/>
          </p:cNvSpPr>
          <p:nvPr/>
        </p:nvSpPr>
        <p:spPr bwMode="auto">
          <a:xfrm>
            <a:off x="1350915" y="2385715"/>
            <a:ext cx="381000" cy="274637"/>
          </a:xfrm>
          <a:prstGeom prst="rect">
            <a:avLst/>
          </a:prstGeom>
          <a:noFill/>
          <a:ln w="31750">
            <a:noFill/>
            <a:miter lim="800000"/>
            <a:headEnd/>
            <a:tailEnd/>
          </a:ln>
        </p:spPr>
        <p:txBody>
          <a:bodyPr wrap="none" lIns="0" tIns="0" rIns="0" bIns="0">
            <a:spAutoFit/>
          </a:bodyPr>
          <a:lstStyle/>
          <a:p>
            <a:r>
              <a:rPr lang="en-US" sz="1800" b="1"/>
              <a:t>450</a:t>
            </a:r>
          </a:p>
        </p:txBody>
      </p:sp>
      <p:sp>
        <p:nvSpPr>
          <p:cNvPr id="1767518" name="Rectangle 94"/>
          <p:cNvSpPr>
            <a:spLocks noChangeAspect="1" noChangeArrowheads="1"/>
          </p:cNvSpPr>
          <p:nvPr/>
        </p:nvSpPr>
        <p:spPr bwMode="auto">
          <a:xfrm>
            <a:off x="1811290" y="6000452"/>
            <a:ext cx="127000" cy="274638"/>
          </a:xfrm>
          <a:prstGeom prst="rect">
            <a:avLst/>
          </a:prstGeom>
          <a:noFill/>
          <a:ln w="31750">
            <a:noFill/>
            <a:miter lim="800000"/>
            <a:headEnd/>
            <a:tailEnd/>
          </a:ln>
        </p:spPr>
        <p:txBody>
          <a:bodyPr wrap="none" lIns="0" tIns="0" rIns="0" bIns="0">
            <a:spAutoFit/>
          </a:bodyPr>
          <a:lstStyle/>
          <a:p>
            <a:r>
              <a:rPr lang="en-US" sz="1800" b="1"/>
              <a:t>0</a:t>
            </a:r>
            <a:endParaRPr lang="en-US" sz="2400"/>
          </a:p>
        </p:txBody>
      </p:sp>
      <p:sp>
        <p:nvSpPr>
          <p:cNvPr id="1767519" name="Rectangle 95"/>
          <p:cNvSpPr>
            <a:spLocks noChangeAspect="1" noChangeArrowheads="1"/>
          </p:cNvSpPr>
          <p:nvPr/>
        </p:nvSpPr>
        <p:spPr bwMode="auto">
          <a:xfrm>
            <a:off x="2349453" y="6000452"/>
            <a:ext cx="127000" cy="274638"/>
          </a:xfrm>
          <a:prstGeom prst="rect">
            <a:avLst/>
          </a:prstGeom>
          <a:noFill/>
          <a:ln w="31750">
            <a:noFill/>
            <a:miter lim="800000"/>
            <a:headEnd/>
            <a:tailEnd/>
          </a:ln>
        </p:spPr>
        <p:txBody>
          <a:bodyPr wrap="none" lIns="0" tIns="0" rIns="0" bIns="0">
            <a:spAutoFit/>
          </a:bodyPr>
          <a:lstStyle/>
          <a:p>
            <a:r>
              <a:rPr lang="en-US" sz="1800" b="1"/>
              <a:t>4</a:t>
            </a:r>
            <a:endParaRPr lang="en-US" sz="2400"/>
          </a:p>
        </p:txBody>
      </p:sp>
      <p:sp>
        <p:nvSpPr>
          <p:cNvPr id="1767520" name="Rectangle 96"/>
          <p:cNvSpPr>
            <a:spLocks noChangeAspect="1" noChangeArrowheads="1"/>
          </p:cNvSpPr>
          <p:nvPr/>
        </p:nvSpPr>
        <p:spPr bwMode="auto">
          <a:xfrm>
            <a:off x="2879678" y="6000452"/>
            <a:ext cx="127000" cy="274638"/>
          </a:xfrm>
          <a:prstGeom prst="rect">
            <a:avLst/>
          </a:prstGeom>
          <a:noFill/>
          <a:ln w="31750">
            <a:noFill/>
            <a:miter lim="800000"/>
            <a:headEnd/>
            <a:tailEnd/>
          </a:ln>
        </p:spPr>
        <p:txBody>
          <a:bodyPr wrap="none" lIns="0" tIns="0" rIns="0" bIns="0">
            <a:spAutoFit/>
          </a:bodyPr>
          <a:lstStyle/>
          <a:p>
            <a:r>
              <a:rPr lang="en-US" sz="1800" b="1"/>
              <a:t>8</a:t>
            </a:r>
            <a:endParaRPr lang="en-US" sz="2400"/>
          </a:p>
        </p:txBody>
      </p:sp>
      <p:sp>
        <p:nvSpPr>
          <p:cNvPr id="1767521" name="Rectangle 97"/>
          <p:cNvSpPr>
            <a:spLocks noChangeAspect="1" noChangeArrowheads="1"/>
          </p:cNvSpPr>
          <p:nvPr/>
        </p:nvSpPr>
        <p:spPr bwMode="auto">
          <a:xfrm>
            <a:off x="3347990" y="6000452"/>
            <a:ext cx="254000" cy="274638"/>
          </a:xfrm>
          <a:prstGeom prst="rect">
            <a:avLst/>
          </a:prstGeom>
          <a:noFill/>
          <a:ln w="31750">
            <a:noFill/>
            <a:miter lim="800000"/>
            <a:headEnd/>
            <a:tailEnd/>
          </a:ln>
        </p:spPr>
        <p:txBody>
          <a:bodyPr wrap="none" lIns="0" tIns="0" rIns="0" bIns="0">
            <a:spAutoFit/>
          </a:bodyPr>
          <a:lstStyle/>
          <a:p>
            <a:r>
              <a:rPr lang="en-US" sz="1800" b="1"/>
              <a:t>12</a:t>
            </a:r>
            <a:endParaRPr lang="en-US" sz="2400"/>
          </a:p>
        </p:txBody>
      </p:sp>
      <p:sp>
        <p:nvSpPr>
          <p:cNvPr id="1767522" name="Rectangle 98"/>
          <p:cNvSpPr>
            <a:spLocks noChangeAspect="1" noChangeArrowheads="1"/>
          </p:cNvSpPr>
          <p:nvPr/>
        </p:nvSpPr>
        <p:spPr bwMode="auto">
          <a:xfrm>
            <a:off x="3867103" y="6000452"/>
            <a:ext cx="254000" cy="274638"/>
          </a:xfrm>
          <a:prstGeom prst="rect">
            <a:avLst/>
          </a:prstGeom>
          <a:noFill/>
          <a:ln w="31750">
            <a:noFill/>
            <a:miter lim="800000"/>
            <a:headEnd/>
            <a:tailEnd/>
          </a:ln>
        </p:spPr>
        <p:txBody>
          <a:bodyPr wrap="none" lIns="0" tIns="0" rIns="0" bIns="0">
            <a:spAutoFit/>
          </a:bodyPr>
          <a:lstStyle/>
          <a:p>
            <a:r>
              <a:rPr lang="en-US" sz="1800" b="1"/>
              <a:t>16</a:t>
            </a:r>
            <a:endParaRPr lang="en-US" sz="2400"/>
          </a:p>
        </p:txBody>
      </p:sp>
      <p:sp>
        <p:nvSpPr>
          <p:cNvPr id="1767523" name="Rectangle 99"/>
          <p:cNvSpPr>
            <a:spLocks noChangeAspect="1" noChangeArrowheads="1"/>
          </p:cNvSpPr>
          <p:nvPr/>
        </p:nvSpPr>
        <p:spPr bwMode="auto">
          <a:xfrm>
            <a:off x="4411615" y="6000452"/>
            <a:ext cx="254000" cy="274638"/>
          </a:xfrm>
          <a:prstGeom prst="rect">
            <a:avLst/>
          </a:prstGeom>
          <a:noFill/>
          <a:ln w="31750">
            <a:noFill/>
            <a:miter lim="800000"/>
            <a:headEnd/>
            <a:tailEnd/>
          </a:ln>
        </p:spPr>
        <p:txBody>
          <a:bodyPr wrap="none" lIns="0" tIns="0" rIns="0" bIns="0">
            <a:spAutoFit/>
          </a:bodyPr>
          <a:lstStyle/>
          <a:p>
            <a:r>
              <a:rPr lang="en-US" sz="1800" b="1"/>
              <a:t>20</a:t>
            </a:r>
            <a:endParaRPr lang="en-US" sz="2400"/>
          </a:p>
        </p:txBody>
      </p:sp>
      <p:sp>
        <p:nvSpPr>
          <p:cNvPr id="1767524" name="Rectangle 100"/>
          <p:cNvSpPr>
            <a:spLocks noChangeAspect="1" noChangeArrowheads="1"/>
          </p:cNvSpPr>
          <p:nvPr/>
        </p:nvSpPr>
        <p:spPr bwMode="auto">
          <a:xfrm>
            <a:off x="4925965" y="6000452"/>
            <a:ext cx="254000" cy="274638"/>
          </a:xfrm>
          <a:prstGeom prst="rect">
            <a:avLst/>
          </a:prstGeom>
          <a:noFill/>
          <a:ln w="31750">
            <a:noFill/>
            <a:miter lim="800000"/>
            <a:headEnd/>
            <a:tailEnd/>
          </a:ln>
        </p:spPr>
        <p:txBody>
          <a:bodyPr wrap="none" lIns="0" tIns="0" rIns="0" bIns="0">
            <a:spAutoFit/>
          </a:bodyPr>
          <a:lstStyle/>
          <a:p>
            <a:r>
              <a:rPr lang="en-US" sz="1800" b="1"/>
              <a:t>24</a:t>
            </a:r>
            <a:endParaRPr lang="en-US" sz="2400"/>
          </a:p>
        </p:txBody>
      </p:sp>
      <p:sp>
        <p:nvSpPr>
          <p:cNvPr id="1767525" name="Rectangle 101"/>
          <p:cNvSpPr>
            <a:spLocks noChangeAspect="1" noChangeArrowheads="1"/>
          </p:cNvSpPr>
          <p:nvPr/>
        </p:nvSpPr>
        <p:spPr bwMode="auto">
          <a:xfrm>
            <a:off x="5456190" y="6000452"/>
            <a:ext cx="254000" cy="274638"/>
          </a:xfrm>
          <a:prstGeom prst="rect">
            <a:avLst/>
          </a:prstGeom>
          <a:noFill/>
          <a:ln w="31750">
            <a:noFill/>
            <a:miter lim="800000"/>
            <a:headEnd/>
            <a:tailEnd/>
          </a:ln>
        </p:spPr>
        <p:txBody>
          <a:bodyPr wrap="none" lIns="0" tIns="0" rIns="0" bIns="0">
            <a:spAutoFit/>
          </a:bodyPr>
          <a:lstStyle/>
          <a:p>
            <a:r>
              <a:rPr lang="en-US" sz="1800" b="1"/>
              <a:t>28</a:t>
            </a:r>
            <a:endParaRPr lang="en-US" sz="2400"/>
          </a:p>
        </p:txBody>
      </p:sp>
      <p:sp>
        <p:nvSpPr>
          <p:cNvPr id="1767526" name="Rectangle 102"/>
          <p:cNvSpPr>
            <a:spLocks noChangeAspect="1" noChangeArrowheads="1"/>
          </p:cNvSpPr>
          <p:nvPr/>
        </p:nvSpPr>
        <p:spPr bwMode="auto">
          <a:xfrm>
            <a:off x="5970540" y="6000452"/>
            <a:ext cx="254000" cy="274638"/>
          </a:xfrm>
          <a:prstGeom prst="rect">
            <a:avLst/>
          </a:prstGeom>
          <a:noFill/>
          <a:ln w="31750">
            <a:noFill/>
            <a:miter lim="800000"/>
            <a:headEnd/>
            <a:tailEnd/>
          </a:ln>
        </p:spPr>
        <p:txBody>
          <a:bodyPr wrap="none" lIns="0" tIns="0" rIns="0" bIns="0">
            <a:spAutoFit/>
          </a:bodyPr>
          <a:lstStyle/>
          <a:p>
            <a:r>
              <a:rPr lang="en-US" sz="1800" b="1"/>
              <a:t>32</a:t>
            </a:r>
            <a:endParaRPr lang="en-US" sz="2400"/>
          </a:p>
        </p:txBody>
      </p:sp>
      <p:sp>
        <p:nvSpPr>
          <p:cNvPr id="1767527" name="Rectangle 103"/>
          <p:cNvSpPr>
            <a:spLocks noChangeAspect="1" noChangeArrowheads="1"/>
          </p:cNvSpPr>
          <p:nvPr/>
        </p:nvSpPr>
        <p:spPr bwMode="auto">
          <a:xfrm>
            <a:off x="6503940" y="6000452"/>
            <a:ext cx="254000" cy="274638"/>
          </a:xfrm>
          <a:prstGeom prst="rect">
            <a:avLst/>
          </a:prstGeom>
          <a:noFill/>
          <a:ln w="31750">
            <a:noFill/>
            <a:miter lim="800000"/>
            <a:headEnd/>
            <a:tailEnd/>
          </a:ln>
        </p:spPr>
        <p:txBody>
          <a:bodyPr wrap="none" lIns="0" tIns="0" rIns="0" bIns="0">
            <a:spAutoFit/>
          </a:bodyPr>
          <a:lstStyle/>
          <a:p>
            <a:r>
              <a:rPr lang="en-US" sz="1800" b="1"/>
              <a:t>36</a:t>
            </a:r>
            <a:endParaRPr lang="en-US" sz="2400"/>
          </a:p>
        </p:txBody>
      </p:sp>
      <p:sp>
        <p:nvSpPr>
          <p:cNvPr id="1767528" name="Rectangle 104"/>
          <p:cNvSpPr>
            <a:spLocks noChangeAspect="1" noChangeArrowheads="1"/>
          </p:cNvSpPr>
          <p:nvPr/>
        </p:nvSpPr>
        <p:spPr bwMode="auto">
          <a:xfrm>
            <a:off x="7029403" y="6000452"/>
            <a:ext cx="254000" cy="274638"/>
          </a:xfrm>
          <a:prstGeom prst="rect">
            <a:avLst/>
          </a:prstGeom>
          <a:noFill/>
          <a:ln w="31750">
            <a:noFill/>
            <a:miter lim="800000"/>
            <a:headEnd/>
            <a:tailEnd/>
          </a:ln>
        </p:spPr>
        <p:txBody>
          <a:bodyPr wrap="none" lIns="0" tIns="0" rIns="0" bIns="0">
            <a:spAutoFit/>
          </a:bodyPr>
          <a:lstStyle/>
          <a:p>
            <a:r>
              <a:rPr lang="en-US" sz="1800" b="1"/>
              <a:t>40</a:t>
            </a:r>
            <a:endParaRPr lang="en-US" sz="2400"/>
          </a:p>
        </p:txBody>
      </p:sp>
      <p:sp>
        <p:nvSpPr>
          <p:cNvPr id="1767529" name="Rectangle 105"/>
          <p:cNvSpPr>
            <a:spLocks noChangeAspect="1" noChangeArrowheads="1"/>
          </p:cNvSpPr>
          <p:nvPr/>
        </p:nvSpPr>
        <p:spPr bwMode="auto">
          <a:xfrm>
            <a:off x="4565603" y="6322715"/>
            <a:ext cx="889000" cy="274637"/>
          </a:xfrm>
          <a:prstGeom prst="rect">
            <a:avLst/>
          </a:prstGeom>
          <a:noFill/>
          <a:ln w="31750">
            <a:noFill/>
            <a:miter lim="800000"/>
            <a:headEnd/>
            <a:tailEnd/>
          </a:ln>
        </p:spPr>
        <p:txBody>
          <a:bodyPr wrap="none" lIns="0" tIns="0" rIns="0" bIns="0">
            <a:spAutoFit/>
          </a:bodyPr>
          <a:lstStyle/>
          <a:p>
            <a:r>
              <a:rPr lang="en-US" sz="1800" b="1"/>
              <a:t>Time (h)</a:t>
            </a:r>
            <a:endParaRPr lang="en-US" sz="1800"/>
          </a:p>
        </p:txBody>
      </p:sp>
      <p:sp>
        <p:nvSpPr>
          <p:cNvPr id="1767530" name="Rectangle 106"/>
          <p:cNvSpPr>
            <a:spLocks noChangeAspect="1" noChangeArrowheads="1"/>
          </p:cNvSpPr>
          <p:nvPr/>
        </p:nvSpPr>
        <p:spPr bwMode="auto">
          <a:xfrm rot="16200000">
            <a:off x="-586655" y="3842236"/>
            <a:ext cx="3233738" cy="549275"/>
          </a:xfrm>
          <a:prstGeom prst="rect">
            <a:avLst/>
          </a:prstGeom>
          <a:noFill/>
          <a:ln w="31750">
            <a:noFill/>
            <a:miter lim="800000"/>
            <a:headEnd/>
            <a:tailEnd/>
          </a:ln>
        </p:spPr>
        <p:txBody>
          <a:bodyPr lIns="0" tIns="0" rIns="0" bIns="0">
            <a:spAutoFit/>
          </a:bodyPr>
          <a:lstStyle/>
          <a:p>
            <a:pPr algn="ctr"/>
            <a:r>
              <a:rPr lang="en-US" sz="1800" b="1"/>
              <a:t>Posaconazole Plasma Concentration (ng/mL)</a:t>
            </a:r>
          </a:p>
        </p:txBody>
      </p:sp>
      <p:sp>
        <p:nvSpPr>
          <p:cNvPr id="1767531" name="Rectangle 107"/>
          <p:cNvSpPr>
            <a:spLocks noChangeAspect="1" noChangeArrowheads="1"/>
          </p:cNvSpPr>
          <p:nvPr/>
        </p:nvSpPr>
        <p:spPr bwMode="auto">
          <a:xfrm>
            <a:off x="7550103" y="6011565"/>
            <a:ext cx="254000" cy="274637"/>
          </a:xfrm>
          <a:prstGeom prst="rect">
            <a:avLst/>
          </a:prstGeom>
          <a:noFill/>
          <a:ln w="31750">
            <a:noFill/>
            <a:miter lim="800000"/>
            <a:headEnd/>
            <a:tailEnd/>
          </a:ln>
        </p:spPr>
        <p:txBody>
          <a:bodyPr wrap="none" lIns="0" tIns="0" rIns="0" bIns="0">
            <a:spAutoFit/>
          </a:bodyPr>
          <a:lstStyle/>
          <a:p>
            <a:r>
              <a:rPr lang="en-US" sz="1800" b="1"/>
              <a:t>44</a:t>
            </a:r>
            <a:endParaRPr lang="en-US" sz="2400"/>
          </a:p>
        </p:txBody>
      </p:sp>
      <p:sp>
        <p:nvSpPr>
          <p:cNvPr id="1767532" name="Rectangle 108"/>
          <p:cNvSpPr>
            <a:spLocks noChangeAspect="1" noChangeArrowheads="1"/>
          </p:cNvSpPr>
          <p:nvPr/>
        </p:nvSpPr>
        <p:spPr bwMode="auto">
          <a:xfrm>
            <a:off x="8093028" y="6011565"/>
            <a:ext cx="254000" cy="274637"/>
          </a:xfrm>
          <a:prstGeom prst="rect">
            <a:avLst/>
          </a:prstGeom>
          <a:noFill/>
          <a:ln w="31750">
            <a:noFill/>
            <a:miter lim="800000"/>
            <a:headEnd/>
            <a:tailEnd/>
          </a:ln>
        </p:spPr>
        <p:txBody>
          <a:bodyPr wrap="none" lIns="0" tIns="0" rIns="0" bIns="0">
            <a:spAutoFit/>
          </a:bodyPr>
          <a:lstStyle/>
          <a:p>
            <a:r>
              <a:rPr lang="en-US" sz="1800" b="1"/>
              <a:t>48</a:t>
            </a:r>
            <a:endParaRPr lang="en-US" sz="2400"/>
          </a:p>
        </p:txBody>
      </p:sp>
      <p:sp>
        <p:nvSpPr>
          <p:cNvPr id="1767533" name="Line 109"/>
          <p:cNvSpPr>
            <a:spLocks noChangeAspect="1" noChangeShapeType="1"/>
          </p:cNvSpPr>
          <p:nvPr/>
        </p:nvSpPr>
        <p:spPr bwMode="auto">
          <a:xfrm flipV="1">
            <a:off x="7150053" y="5844877"/>
            <a:ext cx="1587" cy="77788"/>
          </a:xfrm>
          <a:prstGeom prst="line">
            <a:avLst/>
          </a:prstGeom>
          <a:noFill/>
          <a:ln w="19050">
            <a:solidFill>
              <a:schemeClr val="tx1"/>
            </a:solidFill>
            <a:round/>
            <a:headEnd/>
            <a:tailEnd/>
          </a:ln>
        </p:spPr>
        <p:txBody>
          <a:bodyPr/>
          <a:lstStyle/>
          <a:p>
            <a:endParaRPr lang="de-DE"/>
          </a:p>
        </p:txBody>
      </p:sp>
      <p:sp>
        <p:nvSpPr>
          <p:cNvPr id="1767534" name="Line 110"/>
          <p:cNvSpPr>
            <a:spLocks noChangeAspect="1" noChangeShapeType="1"/>
          </p:cNvSpPr>
          <p:nvPr/>
        </p:nvSpPr>
        <p:spPr bwMode="auto">
          <a:xfrm flipV="1">
            <a:off x="7677103" y="5844877"/>
            <a:ext cx="1587" cy="77788"/>
          </a:xfrm>
          <a:prstGeom prst="line">
            <a:avLst/>
          </a:prstGeom>
          <a:noFill/>
          <a:ln w="19050">
            <a:solidFill>
              <a:schemeClr val="tx1"/>
            </a:solidFill>
            <a:round/>
            <a:headEnd/>
            <a:tailEnd/>
          </a:ln>
        </p:spPr>
        <p:txBody>
          <a:bodyPr/>
          <a:lstStyle/>
          <a:p>
            <a:endParaRPr lang="de-DE"/>
          </a:p>
        </p:txBody>
      </p:sp>
      <p:sp>
        <p:nvSpPr>
          <p:cNvPr id="1767535" name="Text Box 111"/>
          <p:cNvSpPr txBox="1">
            <a:spLocks noChangeArrowheads="1"/>
          </p:cNvSpPr>
          <p:nvPr/>
        </p:nvSpPr>
        <p:spPr bwMode="auto">
          <a:xfrm rot="5400000">
            <a:off x="-1967481" y="4613520"/>
            <a:ext cx="4211960" cy="276999"/>
          </a:xfrm>
          <a:prstGeom prst="rect">
            <a:avLst/>
          </a:prstGeom>
          <a:noFill/>
          <a:ln w="9525">
            <a:noFill/>
            <a:miter lim="800000"/>
            <a:headEnd/>
            <a:tailEnd/>
          </a:ln>
          <a:effectLst/>
        </p:spPr>
        <p:txBody>
          <a:bodyPr wrap="square">
            <a:spAutoFit/>
          </a:bodyPr>
          <a:lstStyle/>
          <a:p>
            <a:pPr algn="r">
              <a:spcBef>
                <a:spcPct val="50000"/>
              </a:spcBef>
            </a:pPr>
            <a:r>
              <a:rPr lang="en-US" sz="1200" dirty="0" err="1">
                <a:solidFill>
                  <a:schemeClr val="bg1">
                    <a:lumMod val="50000"/>
                  </a:schemeClr>
                </a:solidFill>
              </a:rPr>
              <a:t>Ezzet</a:t>
            </a:r>
            <a:r>
              <a:rPr lang="en-US" sz="1200" dirty="0">
                <a:solidFill>
                  <a:schemeClr val="bg1">
                    <a:lumMod val="50000"/>
                  </a:schemeClr>
                </a:solidFill>
              </a:rPr>
              <a:t> F et al. </a:t>
            </a:r>
            <a:r>
              <a:rPr lang="en-US" sz="1200" i="1" dirty="0" err="1">
                <a:solidFill>
                  <a:schemeClr val="bg1">
                    <a:lumMod val="50000"/>
                  </a:schemeClr>
                </a:solidFill>
                <a:cs typeface="Times New Roman" pitchFamily="18" charset="0"/>
              </a:rPr>
              <a:t>Clin</a:t>
            </a:r>
            <a:r>
              <a:rPr lang="en-US" sz="1200" i="1" dirty="0">
                <a:solidFill>
                  <a:schemeClr val="bg1">
                    <a:lumMod val="50000"/>
                  </a:schemeClr>
                </a:solidFill>
                <a:cs typeface="Times New Roman" pitchFamily="18" charset="0"/>
              </a:rPr>
              <a:t> </a:t>
            </a:r>
            <a:r>
              <a:rPr lang="en-US" sz="1200" i="1" dirty="0" err="1">
                <a:solidFill>
                  <a:schemeClr val="bg1">
                    <a:lumMod val="50000"/>
                  </a:schemeClr>
                </a:solidFill>
                <a:cs typeface="Times New Roman" pitchFamily="18" charset="0"/>
              </a:rPr>
              <a:t>Pharmacokinet</a:t>
            </a:r>
            <a:r>
              <a:rPr lang="en-US" sz="1200" dirty="0">
                <a:solidFill>
                  <a:schemeClr val="bg1">
                    <a:lumMod val="50000"/>
                  </a:schemeClr>
                </a:solidFill>
                <a:cs typeface="Times New Roman" pitchFamily="18" charset="0"/>
              </a:rPr>
              <a:t>. 2005;44:211-220.</a:t>
            </a:r>
          </a:p>
        </p:txBody>
      </p:sp>
      <p:sp>
        <p:nvSpPr>
          <p:cNvPr id="1767536" name="Line 112"/>
          <p:cNvSpPr>
            <a:spLocks noChangeAspect="1" noChangeShapeType="1"/>
          </p:cNvSpPr>
          <p:nvPr/>
        </p:nvSpPr>
        <p:spPr bwMode="auto">
          <a:xfrm>
            <a:off x="1800178" y="5827415"/>
            <a:ext cx="84137" cy="1587"/>
          </a:xfrm>
          <a:prstGeom prst="line">
            <a:avLst/>
          </a:prstGeom>
          <a:noFill/>
          <a:ln w="19050">
            <a:solidFill>
              <a:schemeClr val="tx1"/>
            </a:solidFill>
            <a:round/>
            <a:headEnd/>
            <a:tailEnd/>
          </a:ln>
        </p:spPr>
        <p:txBody>
          <a:bodyPr/>
          <a:lstStyle/>
          <a:p>
            <a:endParaRPr lang="de-DE"/>
          </a:p>
        </p:txBody>
      </p:sp>
      <p:sp>
        <p:nvSpPr>
          <p:cNvPr id="1767537" name="Line 113"/>
          <p:cNvSpPr>
            <a:spLocks noChangeAspect="1" noChangeShapeType="1"/>
          </p:cNvSpPr>
          <p:nvPr/>
        </p:nvSpPr>
        <p:spPr bwMode="auto">
          <a:xfrm flipV="1">
            <a:off x="1882728" y="5844877"/>
            <a:ext cx="1587" cy="77788"/>
          </a:xfrm>
          <a:prstGeom prst="line">
            <a:avLst/>
          </a:prstGeom>
          <a:noFill/>
          <a:ln w="19050">
            <a:solidFill>
              <a:schemeClr val="tx1"/>
            </a:solidFill>
            <a:round/>
            <a:headEnd/>
            <a:tailEnd/>
          </a:ln>
        </p:spPr>
        <p:txBody>
          <a:bodyPr/>
          <a:lstStyle/>
          <a:p>
            <a:endParaRPr lang="de-DE"/>
          </a:p>
        </p:txBody>
      </p:sp>
      <p:sp>
        <p:nvSpPr>
          <p:cNvPr id="1767538" name="Rectangle 114"/>
          <p:cNvSpPr>
            <a:spLocks noChangeAspect="1" noChangeArrowheads="1"/>
          </p:cNvSpPr>
          <p:nvPr/>
        </p:nvSpPr>
        <p:spPr bwMode="auto">
          <a:xfrm>
            <a:off x="1890665" y="5770265"/>
            <a:ext cx="119063" cy="119062"/>
          </a:xfrm>
          <a:prstGeom prst="rect">
            <a:avLst/>
          </a:prstGeom>
          <a:solidFill>
            <a:srgbClr val="FF00FF"/>
          </a:solidFill>
          <a:ln w="28575">
            <a:solidFill>
              <a:srgbClr val="FF00FF"/>
            </a:solidFill>
            <a:miter lim="800000"/>
            <a:headEnd/>
            <a:tailEnd/>
          </a:ln>
        </p:spPr>
        <p:txBody>
          <a:bodyPr/>
          <a:lstStyle/>
          <a:p>
            <a:endParaRPr lang="de-DE"/>
          </a:p>
        </p:txBody>
      </p:sp>
    </p:spTree>
    <p:extLst>
      <p:ext uri="{BB962C8B-B14F-4D97-AF65-F5344CB8AC3E}">
        <p14:creationId xmlns:p14="http://schemas.microsoft.com/office/powerpoint/2010/main" val="8725964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31179" y="1574218"/>
            <a:ext cx="6253189" cy="5239158"/>
          </a:xfrm>
          <a:prstGeom prst="rect">
            <a:avLst/>
          </a:prstGeom>
          <a:noFill/>
          <a:ln w="9525">
            <a:noFill/>
            <a:miter lim="800000"/>
            <a:headEnd/>
            <a:tailEnd/>
          </a:ln>
        </p:spPr>
      </p:pic>
      <p:sp>
        <p:nvSpPr>
          <p:cNvPr id="3" name="Rechteck 2"/>
          <p:cNvSpPr/>
          <p:nvPr/>
        </p:nvSpPr>
        <p:spPr>
          <a:xfrm>
            <a:off x="395536" y="0"/>
            <a:ext cx="8748464" cy="1200328"/>
          </a:xfrm>
          <a:prstGeom prst="rect">
            <a:avLst/>
          </a:prstGeom>
          <a:solidFill>
            <a:schemeClr val="bg1"/>
          </a:solidFill>
        </p:spPr>
        <p:txBody>
          <a:bodyPr wrap="square">
            <a:spAutoFit/>
          </a:bodyPr>
          <a:lstStyle/>
          <a:p>
            <a:r>
              <a:rPr lang="en-US" sz="2400" b="1" smtClean="0">
                <a:solidFill>
                  <a:srgbClr val="008000"/>
                </a:solidFill>
              </a:rPr>
              <a:t>Mean posaconazole plasma concentration-time profile on day 10 in patients receiving 400 mg b.i.d., 600 mg b.i.d., or 800 mg q.d. posaconazole oral suspension.</a:t>
            </a:r>
            <a:endParaRPr lang="en-US" sz="2400" b="1">
              <a:solidFill>
                <a:srgbClr val="008000"/>
              </a:solidFill>
            </a:endParaRPr>
          </a:p>
        </p:txBody>
      </p:sp>
      <p:sp>
        <p:nvSpPr>
          <p:cNvPr id="4" name="Textfeld 3"/>
          <p:cNvSpPr txBox="1"/>
          <p:nvPr/>
        </p:nvSpPr>
        <p:spPr>
          <a:xfrm rot="5400000">
            <a:off x="-1601268" y="4918177"/>
            <a:ext cx="3571868" cy="307777"/>
          </a:xfrm>
          <a:prstGeom prst="rect">
            <a:avLst/>
          </a:prstGeom>
          <a:noFill/>
        </p:spPr>
        <p:txBody>
          <a:bodyPr wrap="square" rtlCol="0">
            <a:spAutoFit/>
          </a:bodyPr>
          <a:lstStyle/>
          <a:p>
            <a:pPr algn="r"/>
            <a:r>
              <a:rPr lang="en-US" sz="1400" smtClean="0">
                <a:solidFill>
                  <a:schemeClr val="bg1">
                    <a:lumMod val="50000"/>
                  </a:schemeClr>
                </a:solidFill>
              </a:rPr>
              <a:t>Ullmann AJ et al. AAC 2006</a:t>
            </a:r>
            <a:endParaRPr lang="en-US" sz="1400">
              <a:solidFill>
                <a:schemeClr val="bg1">
                  <a:lumMod val="50000"/>
                </a:schemeClr>
              </a:solidFill>
            </a:endParaRPr>
          </a:p>
        </p:txBody>
      </p:sp>
    </p:spTree>
    <p:extLst>
      <p:ext uri="{BB962C8B-B14F-4D97-AF65-F5344CB8AC3E}">
        <p14:creationId xmlns:p14="http://schemas.microsoft.com/office/powerpoint/2010/main" val="249915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22" name="Picture 2"/>
          <p:cNvPicPr>
            <a:picLocks noChangeAspect="1" noChangeArrowheads="1"/>
          </p:cNvPicPr>
          <p:nvPr/>
        </p:nvPicPr>
        <p:blipFill>
          <a:blip r:embed="rId3" cstate="print"/>
          <a:srcRect/>
          <a:stretch>
            <a:fillRect/>
          </a:stretch>
        </p:blipFill>
        <p:spPr bwMode="auto">
          <a:xfrm>
            <a:off x="714348" y="2428868"/>
            <a:ext cx="7805584" cy="3152789"/>
          </a:xfrm>
          <a:prstGeom prst="rect">
            <a:avLst/>
          </a:prstGeom>
          <a:noFill/>
          <a:ln w="9525">
            <a:noFill/>
            <a:miter lim="800000"/>
            <a:headEnd/>
            <a:tailEnd/>
          </a:ln>
          <a:effectLst/>
        </p:spPr>
      </p:pic>
      <p:sp>
        <p:nvSpPr>
          <p:cNvPr id="3" name="Rectangle 7"/>
          <p:cNvSpPr>
            <a:spLocks noChangeArrowheads="1"/>
          </p:cNvSpPr>
          <p:nvPr/>
        </p:nvSpPr>
        <p:spPr bwMode="auto">
          <a:xfrm rot="5400000">
            <a:off x="-1290245" y="5290756"/>
            <a:ext cx="2857488" cy="276999"/>
          </a:xfrm>
          <a:prstGeom prst="rect">
            <a:avLst/>
          </a:prstGeom>
          <a:noFill/>
          <a:ln w="9525">
            <a:noFill/>
            <a:miter lim="800000"/>
            <a:headEnd/>
            <a:tailEnd/>
          </a:ln>
          <a:effectLst/>
        </p:spPr>
        <p:txBody>
          <a:bodyPr wrap="square">
            <a:spAutoFit/>
          </a:bodyPr>
          <a:lstStyle/>
          <a:p>
            <a:pPr algn="r" eaLnBrk="0" hangingPunct="0"/>
            <a:r>
              <a:rPr lang="en-US" sz="1200" dirty="0">
                <a:solidFill>
                  <a:schemeClr val="bg1">
                    <a:lumMod val="50000"/>
                  </a:schemeClr>
                </a:solidFill>
                <a:latin typeface="Arial" charset="0"/>
              </a:rPr>
              <a:t>Walsh et al. </a:t>
            </a:r>
            <a:r>
              <a:rPr lang="en-US" sz="1200" dirty="0" smtClean="0">
                <a:solidFill>
                  <a:schemeClr val="bg1">
                    <a:lumMod val="50000"/>
                  </a:schemeClr>
                </a:solidFill>
                <a:latin typeface="Arial" charset="0"/>
              </a:rPr>
              <a:t>CID 2007</a:t>
            </a:r>
            <a:endParaRPr lang="en-US" sz="1200" dirty="0">
              <a:solidFill>
                <a:schemeClr val="bg1">
                  <a:lumMod val="50000"/>
                </a:schemeClr>
              </a:solidFill>
              <a:latin typeface="Arial" charset="0"/>
            </a:endParaRPr>
          </a:p>
        </p:txBody>
      </p:sp>
      <p:sp>
        <p:nvSpPr>
          <p:cNvPr id="4" name="Rectangle 2"/>
          <p:cNvSpPr>
            <a:spLocks noChangeArrowheads="1"/>
          </p:cNvSpPr>
          <p:nvPr/>
        </p:nvSpPr>
        <p:spPr bwMode="auto">
          <a:xfrm>
            <a:off x="395536" y="116632"/>
            <a:ext cx="8293800" cy="758825"/>
          </a:xfrm>
          <a:prstGeom prst="rect">
            <a:avLst/>
          </a:prstGeom>
          <a:noFill/>
          <a:ln w="12700">
            <a:noFill/>
            <a:miter lim="800000"/>
            <a:headEnd/>
            <a:tailEnd/>
          </a:ln>
          <a:effectLst/>
        </p:spPr>
        <p:txBody>
          <a:bodyPr lIns="90487" tIns="44450" rIns="90487" bIns="44450" anchor="ctr"/>
          <a:lstStyle/>
          <a:p>
            <a:r>
              <a:rPr lang="en-US" sz="3600" b="1" dirty="0" smtClean="0">
                <a:solidFill>
                  <a:srgbClr val="008000"/>
                </a:solidFill>
                <a:latin typeface="Arial" charset="0"/>
              </a:rPr>
              <a:t>Response</a:t>
            </a:r>
            <a:r>
              <a:rPr lang="en-US" sz="3600" b="1" dirty="0">
                <a:solidFill>
                  <a:srgbClr val="008000"/>
                </a:solidFill>
                <a:latin typeface="Arial" charset="0"/>
              </a:rPr>
              <a:t/>
            </a:r>
            <a:br>
              <a:rPr lang="en-US" sz="3600" b="1" dirty="0">
                <a:solidFill>
                  <a:srgbClr val="008000"/>
                </a:solidFill>
                <a:latin typeface="Arial" charset="0"/>
              </a:rPr>
            </a:br>
            <a:r>
              <a:rPr lang="en-US" sz="2000" i="1" dirty="0" smtClean="0">
                <a:solidFill>
                  <a:srgbClr val="0000FF"/>
                </a:solidFill>
                <a:latin typeface="Arial" charset="0"/>
              </a:rPr>
              <a:t>Pharmacokinetic</a:t>
            </a:r>
            <a:endParaRPr lang="en-US" sz="2800" i="1" dirty="0">
              <a:solidFill>
                <a:srgbClr val="0000FF"/>
              </a:solidFill>
              <a:latin typeface="Arial" charset="0"/>
            </a:endParaRPr>
          </a:p>
        </p:txBody>
      </p:sp>
    </p:spTree>
    <p:extLst>
      <p:ext uri="{BB962C8B-B14F-4D97-AF65-F5344CB8AC3E}">
        <p14:creationId xmlns:p14="http://schemas.microsoft.com/office/powerpoint/2010/main" val="150641424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23528" y="141288"/>
            <a:ext cx="8696325" cy="954107"/>
          </a:xfrm>
          <a:prstGeom prst="rect">
            <a:avLst/>
          </a:prstGeom>
          <a:solidFill>
            <a:schemeClr val="bg1"/>
          </a:solidFill>
          <a:ln w="9525">
            <a:noFill/>
            <a:miter lim="800000"/>
            <a:headEnd/>
            <a:tailEnd/>
          </a:ln>
        </p:spPr>
        <p:txBody>
          <a:bodyPr wrap="square">
            <a:spAutoFit/>
          </a:bodyPr>
          <a:lstStyle/>
          <a:p>
            <a:pPr>
              <a:defRPr/>
            </a:pPr>
            <a:r>
              <a:rPr lang="en-US" sz="2800" b="1" dirty="0">
                <a:solidFill>
                  <a:srgbClr val="008000"/>
                </a:solidFill>
                <a:latin typeface="Arial"/>
                <a:ea typeface="ＭＳ Ｐゴシック" pitchFamily="34" charset="-128"/>
                <a:cs typeface="+mn-cs"/>
              </a:rPr>
              <a:t>Posaconazole</a:t>
            </a:r>
          </a:p>
          <a:p>
            <a:pPr>
              <a:defRPr/>
            </a:pPr>
            <a:r>
              <a:rPr lang="en-US" sz="2800" b="1" dirty="0">
                <a:solidFill>
                  <a:srgbClr val="008000"/>
                </a:solidFill>
                <a:latin typeface="Arial"/>
                <a:ea typeface="ＭＳ Ｐゴシック" pitchFamily="34" charset="-128"/>
                <a:cs typeface="+mn-cs"/>
              </a:rPr>
              <a:t>Serum Levels and Clinical Outcomes</a:t>
            </a:r>
          </a:p>
        </p:txBody>
      </p:sp>
      <p:sp>
        <p:nvSpPr>
          <p:cNvPr id="11267" name="TextBox 4"/>
          <p:cNvSpPr txBox="1">
            <a:spLocks noChangeArrowheads="1"/>
          </p:cNvSpPr>
          <p:nvPr/>
        </p:nvSpPr>
        <p:spPr bwMode="auto">
          <a:xfrm>
            <a:off x="88900" y="1790700"/>
            <a:ext cx="4579938" cy="922338"/>
          </a:xfrm>
          <a:prstGeom prst="rect">
            <a:avLst/>
          </a:prstGeom>
          <a:noFill/>
          <a:ln w="9525">
            <a:solidFill>
              <a:srgbClr val="FF0000"/>
            </a:solidFill>
            <a:miter lim="800000"/>
            <a:headEnd/>
            <a:tailEnd/>
          </a:ln>
        </p:spPr>
        <p:txBody>
          <a:bodyPr>
            <a:spAutoFit/>
          </a:bodyPr>
          <a:lstStyle/>
          <a:p>
            <a:r>
              <a:rPr lang="en-US" smtClean="0">
                <a:latin typeface="Corbel" pitchFamily="34" charset="0"/>
                <a:ea typeface="ＭＳ Ｐゴシック" pitchFamily="34" charset="-128"/>
                <a:cs typeface="+mn-cs"/>
              </a:rPr>
              <a:t>Comparison of posaconazole and fluconazole / itraconazole as prophylaxis for IFI in patients with neutropenia</a:t>
            </a:r>
            <a:r>
              <a:rPr lang="en-US" baseline="30000" smtClean="0">
                <a:latin typeface="Corbel" pitchFamily="34" charset="0"/>
                <a:ea typeface="ＭＳ Ｐゴシック" pitchFamily="34" charset="-128"/>
                <a:cs typeface="+mn-cs"/>
              </a:rPr>
              <a:t>1</a:t>
            </a:r>
            <a:endParaRPr lang="en-US" sz="1200" baseline="30000" smtClean="0">
              <a:latin typeface="Corbel" pitchFamily="34" charset="0"/>
              <a:ea typeface="ＭＳ Ｐゴシック" pitchFamily="34" charset="-128"/>
              <a:cs typeface="+mn-cs"/>
            </a:endParaRPr>
          </a:p>
        </p:txBody>
      </p:sp>
      <p:sp>
        <p:nvSpPr>
          <p:cNvPr id="11268" name="TextBox 6"/>
          <p:cNvSpPr txBox="1">
            <a:spLocks noChangeArrowheads="1"/>
          </p:cNvSpPr>
          <p:nvPr/>
        </p:nvSpPr>
        <p:spPr bwMode="auto">
          <a:xfrm>
            <a:off x="4929188" y="2019300"/>
            <a:ext cx="3121484" cy="830997"/>
          </a:xfrm>
          <a:prstGeom prst="rect">
            <a:avLst/>
          </a:prstGeom>
          <a:noFill/>
          <a:ln w="9525">
            <a:noFill/>
            <a:miter lim="800000"/>
            <a:headEnd/>
            <a:tailEnd/>
          </a:ln>
        </p:spPr>
        <p:txBody>
          <a:bodyPr wrap="none">
            <a:spAutoFit/>
          </a:bodyPr>
          <a:lstStyle/>
          <a:p>
            <a:pPr marL="0" lvl="1"/>
            <a:r>
              <a:rPr lang="en-US" sz="2000" smtClean="0">
                <a:ea typeface="ＭＳ Ｐゴシック" pitchFamily="34" charset="-128"/>
                <a:cs typeface="+mn-cs"/>
              </a:rPr>
              <a:t>*C</a:t>
            </a:r>
            <a:r>
              <a:rPr lang="en-US" sz="2000" baseline="-25000" smtClean="0">
                <a:ea typeface="ＭＳ Ｐゴシック" pitchFamily="34" charset="-128"/>
                <a:cs typeface="+mn-cs"/>
              </a:rPr>
              <a:t>avg</a:t>
            </a:r>
            <a:r>
              <a:rPr lang="de-DE" sz="2400" smtClean="0">
                <a:ea typeface="ＭＳ Ｐゴシック" pitchFamily="34" charset="-128"/>
                <a:cs typeface="+mn-cs"/>
              </a:rPr>
              <a:t>: 583 </a:t>
            </a:r>
            <a:r>
              <a:rPr lang="en-US" sz="2400" smtClean="0">
                <a:ea typeface="ＭＳ Ｐゴシック" pitchFamily="34" charset="-128"/>
                <a:cs typeface="+mn-cs"/>
              </a:rPr>
              <a:t>±</a:t>
            </a:r>
            <a:r>
              <a:rPr lang="de-DE" sz="2400" smtClean="0">
                <a:ea typeface="ＭＳ Ｐゴシック" pitchFamily="34" charset="-128"/>
                <a:cs typeface="+mn-cs"/>
              </a:rPr>
              <a:t> 381 ng/ml</a:t>
            </a:r>
            <a:endParaRPr lang="de-DE" sz="1600" baseline="30000" smtClean="0">
              <a:ea typeface="ＭＳ Ｐゴシック" pitchFamily="34" charset="-128"/>
              <a:cs typeface="+mn-cs"/>
            </a:endParaRPr>
          </a:p>
          <a:p>
            <a:endParaRPr lang="en-US" sz="2400" smtClean="0">
              <a:latin typeface="Corbel" pitchFamily="34" charset="0"/>
              <a:ea typeface="ＭＳ Ｐゴシック" pitchFamily="34" charset="-128"/>
              <a:cs typeface="+mn-cs"/>
            </a:endParaRPr>
          </a:p>
        </p:txBody>
      </p:sp>
      <p:sp>
        <p:nvSpPr>
          <p:cNvPr id="11269" name="TextBox 7"/>
          <p:cNvSpPr txBox="1">
            <a:spLocks noChangeArrowheads="1"/>
          </p:cNvSpPr>
          <p:nvPr/>
        </p:nvSpPr>
        <p:spPr bwMode="auto">
          <a:xfrm>
            <a:off x="4954588" y="3937000"/>
            <a:ext cx="3378165" cy="830997"/>
          </a:xfrm>
          <a:prstGeom prst="rect">
            <a:avLst/>
          </a:prstGeom>
          <a:noFill/>
          <a:ln w="9525">
            <a:noFill/>
            <a:miter lim="800000"/>
            <a:headEnd/>
            <a:tailEnd/>
          </a:ln>
        </p:spPr>
        <p:txBody>
          <a:bodyPr wrap="none">
            <a:spAutoFit/>
          </a:bodyPr>
          <a:lstStyle/>
          <a:p>
            <a:pPr marL="0" lvl="1"/>
            <a:r>
              <a:rPr lang="en-US" sz="2000" dirty="0" smtClean="0">
                <a:solidFill>
                  <a:srgbClr val="000000"/>
                </a:solidFill>
                <a:ea typeface="ＭＳ Ｐゴシック" pitchFamily="34" charset="-128"/>
                <a:cs typeface="+mn-cs"/>
              </a:rPr>
              <a:t>*</a:t>
            </a:r>
            <a:r>
              <a:rPr lang="en-US" sz="2000" dirty="0" err="1" smtClean="0">
                <a:solidFill>
                  <a:srgbClr val="000000"/>
                </a:solidFill>
                <a:ea typeface="ＭＳ Ｐゴシック" pitchFamily="34" charset="-128"/>
                <a:cs typeface="+mn-cs"/>
              </a:rPr>
              <a:t>C</a:t>
            </a:r>
            <a:r>
              <a:rPr lang="en-US" sz="2000" baseline="-25000" dirty="0" err="1" smtClean="0">
                <a:solidFill>
                  <a:srgbClr val="000000"/>
                </a:solidFill>
                <a:ea typeface="ＭＳ Ｐゴシック" pitchFamily="34" charset="-128"/>
                <a:cs typeface="+mn-cs"/>
              </a:rPr>
              <a:t>avg</a:t>
            </a:r>
            <a:r>
              <a:rPr lang="en-US" sz="2400" dirty="0" smtClean="0">
                <a:solidFill>
                  <a:srgbClr val="000000"/>
                </a:solidFill>
                <a:ea typeface="ＭＳ Ｐゴシック" pitchFamily="34" charset="-128"/>
                <a:cs typeface="+mn-cs"/>
              </a:rPr>
              <a:t>: 1,103 ± 744 </a:t>
            </a:r>
            <a:r>
              <a:rPr lang="en-US" sz="2400" dirty="0" err="1" smtClean="0">
                <a:solidFill>
                  <a:srgbClr val="000000"/>
                </a:solidFill>
                <a:ea typeface="ＭＳ Ｐゴシック" pitchFamily="34" charset="-128"/>
                <a:cs typeface="+mn-cs"/>
              </a:rPr>
              <a:t>ng</a:t>
            </a:r>
            <a:r>
              <a:rPr lang="en-US" sz="2400" dirty="0" smtClean="0">
                <a:solidFill>
                  <a:srgbClr val="000000"/>
                </a:solidFill>
                <a:ea typeface="ＭＳ Ｐゴシック" pitchFamily="34" charset="-128"/>
                <a:cs typeface="+mn-cs"/>
              </a:rPr>
              <a:t>/ml</a:t>
            </a:r>
            <a:endParaRPr lang="en-US" sz="1600" baseline="30000" dirty="0" smtClean="0">
              <a:solidFill>
                <a:srgbClr val="000000"/>
              </a:solidFill>
              <a:ea typeface="ＭＳ Ｐゴシック" pitchFamily="34" charset="-128"/>
              <a:cs typeface="+mn-cs"/>
            </a:endParaRPr>
          </a:p>
          <a:p>
            <a:endParaRPr lang="en-US" sz="2400" dirty="0" smtClean="0">
              <a:solidFill>
                <a:srgbClr val="000000"/>
              </a:solidFill>
              <a:latin typeface="Corbel" pitchFamily="34" charset="0"/>
              <a:ea typeface="ＭＳ Ｐゴシック" pitchFamily="34" charset="-128"/>
              <a:cs typeface="+mn-cs"/>
            </a:endParaRPr>
          </a:p>
        </p:txBody>
      </p:sp>
      <p:sp>
        <p:nvSpPr>
          <p:cNvPr id="11" name="TextBox 10"/>
          <p:cNvSpPr txBox="1">
            <a:spLocks noChangeArrowheads="1"/>
          </p:cNvSpPr>
          <p:nvPr/>
        </p:nvSpPr>
        <p:spPr bwMode="auto">
          <a:xfrm>
            <a:off x="2835275" y="5245100"/>
            <a:ext cx="5316538" cy="400050"/>
          </a:xfrm>
          <a:prstGeom prst="rect">
            <a:avLst/>
          </a:prstGeom>
          <a:solidFill>
            <a:srgbClr val="FF0000"/>
          </a:solidFill>
          <a:ln w="9525">
            <a:solidFill>
              <a:srgbClr val="FF0000"/>
            </a:solidFill>
            <a:miter lim="800000"/>
            <a:headEnd/>
            <a:tailEnd/>
          </a:ln>
        </p:spPr>
        <p:txBody>
          <a:bodyPr wrap="none">
            <a:spAutoFit/>
          </a:bodyPr>
          <a:lstStyle/>
          <a:p>
            <a:pPr marL="0" lvl="1"/>
            <a:r>
              <a:rPr lang="en-US" sz="2000" smtClean="0">
                <a:solidFill>
                  <a:srgbClr val="FFFFFF"/>
                </a:solidFill>
                <a:ea typeface="ＭＳ Ｐゴシック" pitchFamily="34" charset="-128"/>
                <a:cs typeface="+mn-cs"/>
              </a:rPr>
              <a:t>MIC</a:t>
            </a:r>
            <a:r>
              <a:rPr lang="en-US" sz="2000" baseline="-25000" smtClean="0">
                <a:solidFill>
                  <a:srgbClr val="FFFFFF"/>
                </a:solidFill>
                <a:ea typeface="ＭＳ Ｐゴシック" pitchFamily="34" charset="-128"/>
                <a:cs typeface="+mn-cs"/>
              </a:rPr>
              <a:t>90</a:t>
            </a:r>
            <a:r>
              <a:rPr lang="en-US" sz="2000" smtClean="0">
                <a:solidFill>
                  <a:srgbClr val="FFFFFF"/>
                </a:solidFill>
                <a:ea typeface="ＭＳ Ｐゴシック" pitchFamily="34" charset="-128"/>
                <a:cs typeface="+mn-cs"/>
              </a:rPr>
              <a:t> </a:t>
            </a:r>
            <a:r>
              <a:rPr lang="en-US" smtClean="0">
                <a:solidFill>
                  <a:srgbClr val="FFFFFF"/>
                </a:solidFill>
                <a:ea typeface="ＭＳ Ｐゴシック" pitchFamily="34" charset="-128"/>
                <a:cs typeface="+mn-cs"/>
              </a:rPr>
              <a:t>for</a:t>
            </a:r>
            <a:r>
              <a:rPr lang="en-US" sz="2000" smtClean="0">
                <a:solidFill>
                  <a:srgbClr val="FFFFFF"/>
                </a:solidFill>
                <a:ea typeface="ＭＳ Ｐゴシック" pitchFamily="34" charset="-128"/>
                <a:cs typeface="+mn-cs"/>
              </a:rPr>
              <a:t> most </a:t>
            </a:r>
            <a:r>
              <a:rPr lang="en-US" sz="2000" i="1" smtClean="0">
                <a:solidFill>
                  <a:srgbClr val="FFFFFF"/>
                </a:solidFill>
                <a:ea typeface="ＭＳ Ｐゴシック" pitchFamily="34" charset="-128"/>
                <a:cs typeface="+mn-cs"/>
              </a:rPr>
              <a:t>Aspergillus</a:t>
            </a:r>
            <a:r>
              <a:rPr lang="en-US" sz="2000" smtClean="0">
                <a:solidFill>
                  <a:srgbClr val="FFFFFF"/>
                </a:solidFill>
                <a:ea typeface="ＭＳ Ｐゴシック" pitchFamily="34" charset="-128"/>
                <a:cs typeface="+mn-cs"/>
              </a:rPr>
              <a:t> </a:t>
            </a:r>
            <a:r>
              <a:rPr lang="en-US" sz="2000" i="1" smtClean="0">
                <a:solidFill>
                  <a:srgbClr val="FFFFFF"/>
                </a:solidFill>
                <a:ea typeface="ＭＳ Ｐゴシック" pitchFamily="34" charset="-128"/>
                <a:cs typeface="+mn-cs"/>
              </a:rPr>
              <a:t>spp.</a:t>
            </a:r>
            <a:r>
              <a:rPr lang="en-US" sz="2000" smtClean="0">
                <a:solidFill>
                  <a:srgbClr val="FFFFFF"/>
                </a:solidFill>
                <a:ea typeface="ＭＳ Ｐゴシック" pitchFamily="34" charset="-128"/>
                <a:cs typeface="+mn-cs"/>
              </a:rPr>
              <a:t> is ~500ng/ml</a:t>
            </a:r>
            <a:endParaRPr lang="en-US" sz="2000" baseline="30000" smtClean="0">
              <a:solidFill>
                <a:srgbClr val="FFFFFF"/>
              </a:solidFill>
              <a:ea typeface="ＭＳ Ｐゴシック" pitchFamily="34" charset="-128"/>
              <a:cs typeface="+mn-cs"/>
            </a:endParaRPr>
          </a:p>
        </p:txBody>
      </p:sp>
      <p:sp>
        <p:nvSpPr>
          <p:cNvPr id="11271" name="TextBox 11"/>
          <p:cNvSpPr txBox="1">
            <a:spLocks noChangeArrowheads="1"/>
          </p:cNvSpPr>
          <p:nvPr/>
        </p:nvSpPr>
        <p:spPr bwMode="auto">
          <a:xfrm>
            <a:off x="155575" y="3825875"/>
            <a:ext cx="4579938" cy="646113"/>
          </a:xfrm>
          <a:prstGeom prst="rect">
            <a:avLst/>
          </a:prstGeom>
          <a:noFill/>
          <a:ln w="9525">
            <a:solidFill>
              <a:srgbClr val="FF0000"/>
            </a:solidFill>
            <a:miter lim="800000"/>
            <a:headEnd/>
            <a:tailEnd/>
          </a:ln>
        </p:spPr>
        <p:txBody>
          <a:bodyPr>
            <a:spAutoFit/>
          </a:bodyPr>
          <a:lstStyle/>
          <a:p>
            <a:r>
              <a:rPr lang="en-US" smtClean="0">
                <a:latin typeface="Corbel" pitchFamily="34" charset="0"/>
                <a:ea typeface="ＭＳ Ｐゴシック" pitchFamily="34" charset="-128"/>
                <a:cs typeface="+mn-cs"/>
              </a:rPr>
              <a:t>Comparison of posaconazole and fluconazole as prophylaxis for IFI in patients with GVHD</a:t>
            </a:r>
            <a:endParaRPr lang="en-US" sz="1200" baseline="30000" smtClean="0">
              <a:latin typeface="Corbel" pitchFamily="34" charset="0"/>
              <a:ea typeface="ＭＳ Ｐゴシック" pitchFamily="34" charset="-128"/>
              <a:cs typeface="+mn-cs"/>
            </a:endParaRPr>
          </a:p>
        </p:txBody>
      </p:sp>
      <p:sp>
        <p:nvSpPr>
          <p:cNvPr id="13" name="TextBox 12"/>
          <p:cNvSpPr txBox="1"/>
          <p:nvPr/>
        </p:nvSpPr>
        <p:spPr>
          <a:xfrm>
            <a:off x="0" y="6126163"/>
            <a:ext cx="4000500" cy="708025"/>
          </a:xfrm>
          <a:prstGeom prst="rect">
            <a:avLst/>
          </a:prstGeom>
          <a:noFill/>
        </p:spPr>
        <p:txBody>
          <a:bodyPr wrap="none">
            <a:spAutoFit/>
          </a:bodyPr>
          <a:lstStyle/>
          <a:p>
            <a:pPr fontAlgn="auto">
              <a:spcBef>
                <a:spcPts val="0"/>
              </a:spcBef>
              <a:spcAft>
                <a:spcPts val="0"/>
              </a:spcAft>
              <a:defRPr/>
            </a:pPr>
            <a:r>
              <a:rPr lang="en-US" sz="1000" dirty="0">
                <a:solidFill>
                  <a:srgbClr val="000000"/>
                </a:solidFill>
                <a:latin typeface="Arial"/>
                <a:ea typeface="ＭＳ Ｐゴシック" charset="-128"/>
                <a:cs typeface="+mn-cs"/>
              </a:rPr>
              <a:t>1.Cornely et al. </a:t>
            </a:r>
            <a:r>
              <a:rPr lang="en-US" sz="1000" i="1" dirty="0">
                <a:solidFill>
                  <a:srgbClr val="000000"/>
                </a:solidFill>
                <a:latin typeface="Arial"/>
                <a:ea typeface="ＭＳ Ｐゴシック" charset="-128"/>
                <a:cs typeface="+mn-cs"/>
              </a:rPr>
              <a:t>NEJM</a:t>
            </a:r>
            <a:r>
              <a:rPr lang="en-US" sz="1000" dirty="0">
                <a:solidFill>
                  <a:srgbClr val="000000"/>
                </a:solidFill>
                <a:latin typeface="Arial"/>
                <a:ea typeface="ＭＳ Ｐゴシック" charset="-128"/>
                <a:cs typeface="+mn-cs"/>
              </a:rPr>
              <a:t> 2007;356:348-359</a:t>
            </a:r>
          </a:p>
          <a:p>
            <a:pPr fontAlgn="auto">
              <a:spcBef>
                <a:spcPts val="0"/>
              </a:spcBef>
              <a:spcAft>
                <a:spcPts val="0"/>
              </a:spcAft>
              <a:defRPr/>
            </a:pPr>
            <a:r>
              <a:rPr lang="en-US" sz="1000" dirty="0">
                <a:solidFill>
                  <a:srgbClr val="000000"/>
                </a:solidFill>
                <a:latin typeface="Arial"/>
                <a:ea typeface="ＭＳ Ｐゴシック" charset="-128"/>
                <a:cs typeface="+mn-cs"/>
              </a:rPr>
              <a:t>2</a:t>
            </a:r>
            <a:r>
              <a:rPr lang="en-US" sz="1000" dirty="0" smtClean="0">
                <a:solidFill>
                  <a:srgbClr val="000000"/>
                </a:solidFill>
                <a:latin typeface="Arial"/>
                <a:ea typeface="ＭＳ Ｐゴシック" charset="-128"/>
                <a:cs typeface="+mn-cs"/>
              </a:rPr>
              <a:t>. </a:t>
            </a:r>
            <a:r>
              <a:rPr lang="en-US" sz="1000" dirty="0" err="1" smtClean="0">
                <a:solidFill>
                  <a:srgbClr val="000000"/>
                </a:solidFill>
                <a:latin typeface="Arial"/>
                <a:ea typeface="ＭＳ Ｐゴシック" charset="-128"/>
                <a:cs typeface="+mn-cs"/>
              </a:rPr>
              <a:t>Ullmann</a:t>
            </a:r>
            <a:r>
              <a:rPr lang="en-US" sz="1000" dirty="0" smtClean="0">
                <a:solidFill>
                  <a:srgbClr val="000000"/>
                </a:solidFill>
                <a:latin typeface="Arial"/>
                <a:ea typeface="ＭＳ Ｐゴシック" charset="-128"/>
                <a:cs typeface="+mn-cs"/>
              </a:rPr>
              <a:t> </a:t>
            </a:r>
            <a:r>
              <a:rPr lang="en-US" sz="1000" dirty="0">
                <a:solidFill>
                  <a:srgbClr val="000000"/>
                </a:solidFill>
                <a:latin typeface="Arial"/>
                <a:ea typeface="ＭＳ Ｐゴシック" charset="-128"/>
                <a:cs typeface="+mn-cs"/>
              </a:rPr>
              <a:t>et al. </a:t>
            </a:r>
            <a:r>
              <a:rPr lang="en-US" sz="1000" i="1" dirty="0">
                <a:solidFill>
                  <a:srgbClr val="000000"/>
                </a:solidFill>
                <a:latin typeface="Arial"/>
                <a:ea typeface="ＭＳ Ｐゴシック" charset="-128"/>
                <a:cs typeface="+mn-cs"/>
              </a:rPr>
              <a:t>NEJM</a:t>
            </a:r>
            <a:r>
              <a:rPr lang="en-US" sz="1000" dirty="0">
                <a:solidFill>
                  <a:srgbClr val="000000"/>
                </a:solidFill>
                <a:latin typeface="Arial"/>
                <a:ea typeface="ＭＳ Ｐゴシック" charset="-128"/>
                <a:cs typeface="+mn-cs"/>
              </a:rPr>
              <a:t> 2007;356:335-347</a:t>
            </a:r>
          </a:p>
          <a:p>
            <a:pPr fontAlgn="auto">
              <a:spcBef>
                <a:spcPts val="0"/>
              </a:spcBef>
              <a:spcAft>
                <a:spcPts val="0"/>
              </a:spcAft>
              <a:defRPr/>
            </a:pPr>
            <a:r>
              <a:rPr lang="en-US" sz="1000" dirty="0">
                <a:solidFill>
                  <a:srgbClr val="000000"/>
                </a:solidFill>
                <a:latin typeface="Arial"/>
                <a:ea typeface="ＭＳ Ｐゴシック" charset="-128"/>
                <a:cs typeface="+mn-cs"/>
              </a:rPr>
              <a:t>3. Jang et al. </a:t>
            </a:r>
            <a:r>
              <a:rPr lang="en-US" sz="1000" i="1" dirty="0">
                <a:solidFill>
                  <a:srgbClr val="000000"/>
                </a:solidFill>
                <a:latin typeface="Arial"/>
                <a:ea typeface="ＭＳ Ｐゴシック" charset="-128"/>
                <a:cs typeface="+mn-cs"/>
              </a:rPr>
              <a:t>Clin Pharm &amp; Ther </a:t>
            </a:r>
            <a:r>
              <a:rPr lang="en-US" sz="1000" dirty="0">
                <a:solidFill>
                  <a:srgbClr val="000000"/>
                </a:solidFill>
                <a:latin typeface="Arial"/>
                <a:ea typeface="ＭＳ Ｐゴシック" charset="-128"/>
                <a:cs typeface="+mn-cs"/>
              </a:rPr>
              <a:t>2010;88:115-119</a:t>
            </a:r>
          </a:p>
          <a:p>
            <a:pPr fontAlgn="auto">
              <a:spcBef>
                <a:spcPts val="0"/>
              </a:spcBef>
              <a:spcAft>
                <a:spcPts val="0"/>
              </a:spcAft>
              <a:defRPr/>
            </a:pPr>
            <a:r>
              <a:rPr lang="en-US" sz="1000" dirty="0">
                <a:solidFill>
                  <a:srgbClr val="000000"/>
                </a:solidFill>
                <a:latin typeface="Arial"/>
                <a:ea typeface="ＭＳ Ｐゴシック" charset="-128"/>
                <a:cs typeface="+mn-cs"/>
              </a:rPr>
              <a:t>4. Sabatelli et al. </a:t>
            </a:r>
            <a:r>
              <a:rPr lang="en-US" sz="1000" i="1" dirty="0">
                <a:solidFill>
                  <a:srgbClr val="000000"/>
                </a:solidFill>
                <a:latin typeface="Arial"/>
                <a:ea typeface="ＭＳ Ｐゴシック" charset="-128"/>
                <a:cs typeface="+mn-cs"/>
              </a:rPr>
              <a:t>Antimicrob Agents Chemother </a:t>
            </a:r>
            <a:r>
              <a:rPr lang="en-US" sz="1000" dirty="0">
                <a:solidFill>
                  <a:srgbClr val="000000"/>
                </a:solidFill>
                <a:latin typeface="Arial"/>
                <a:ea typeface="ＭＳ Ｐゴシック" charset="-128"/>
                <a:cs typeface="+mn-cs"/>
              </a:rPr>
              <a:t>2006;50:2009-2015</a:t>
            </a:r>
          </a:p>
        </p:txBody>
      </p:sp>
    </p:spTree>
    <p:extLst>
      <p:ext uri="{BB962C8B-B14F-4D97-AF65-F5344CB8AC3E}">
        <p14:creationId xmlns:p14="http://schemas.microsoft.com/office/powerpoint/2010/main" val="298257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5800" y="2130425"/>
            <a:ext cx="7772400" cy="492443"/>
          </a:xfrm>
        </p:spPr>
        <p:txBody>
          <a:bodyPr/>
          <a:lstStyle/>
          <a:p>
            <a:r>
              <a:rPr lang="en-US" sz="3200" b="1" dirty="0" smtClean="0"/>
              <a:t>Some data from the “real world”</a:t>
            </a:r>
            <a:endParaRPr lang="en-US" sz="3200" b="1" dirty="0"/>
          </a:p>
        </p:txBody>
      </p:sp>
    </p:spTree>
    <p:extLst>
      <p:ext uri="{BB962C8B-B14F-4D97-AF65-F5344CB8AC3E}">
        <p14:creationId xmlns:p14="http://schemas.microsoft.com/office/powerpoint/2010/main" val="216698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rcRect t="-105" b="-105"/>
          <a:stretch>
            <a:fillRect/>
          </a:stretch>
        </p:blipFill>
        <p:spPr/>
      </p:pic>
      <p:sp>
        <p:nvSpPr>
          <p:cNvPr id="5" name="Textfeld 4"/>
          <p:cNvSpPr txBox="1"/>
          <p:nvPr/>
        </p:nvSpPr>
        <p:spPr>
          <a:xfrm>
            <a:off x="2627784" y="1484784"/>
            <a:ext cx="6696744" cy="2308324"/>
          </a:xfrm>
          <a:prstGeom prst="rect">
            <a:avLst/>
          </a:prstGeom>
          <a:noFill/>
        </p:spPr>
        <p:txBody>
          <a:bodyPr wrap="square" rtlCol="0">
            <a:spAutoFit/>
          </a:bodyPr>
          <a:lstStyle/>
          <a:p>
            <a:r>
              <a:rPr lang="en-US" sz="2400" dirty="0" smtClean="0"/>
              <a:t>N=72, with &gt;1 sample</a:t>
            </a:r>
          </a:p>
          <a:p>
            <a:r>
              <a:rPr lang="en-US" sz="2400" dirty="0" smtClean="0"/>
              <a:t>17% developed breakthrough IFI</a:t>
            </a:r>
          </a:p>
          <a:p>
            <a:r>
              <a:rPr lang="en-US" sz="2400" dirty="0" smtClean="0"/>
              <a:t>median 289 mg/mL (range: 50 – 471 </a:t>
            </a:r>
            <a:r>
              <a:rPr lang="en-US" sz="2400" dirty="0" err="1" smtClean="0"/>
              <a:t>ng</a:t>
            </a:r>
            <a:r>
              <a:rPr lang="en-US" sz="2400" dirty="0" smtClean="0"/>
              <a:t>/mL)</a:t>
            </a:r>
          </a:p>
          <a:p>
            <a:r>
              <a:rPr lang="en-US" sz="2400" dirty="0" smtClean="0"/>
              <a:t>versus</a:t>
            </a:r>
          </a:p>
          <a:p>
            <a:r>
              <a:rPr lang="en-US" sz="2400" dirty="0" smtClean="0"/>
              <a:t>median 485 </a:t>
            </a:r>
            <a:r>
              <a:rPr lang="en-US" sz="2400" dirty="0" err="1" smtClean="0"/>
              <a:t>ng</a:t>
            </a:r>
            <a:r>
              <a:rPr lang="en-US" sz="2400" dirty="0" smtClean="0"/>
              <a:t>/mL (0 - 2035 </a:t>
            </a:r>
            <a:r>
              <a:rPr lang="en-US" sz="2400" dirty="0" err="1" smtClean="0"/>
              <a:t>ng</a:t>
            </a:r>
            <a:r>
              <a:rPr lang="en-US" sz="2400" dirty="0" smtClean="0"/>
              <a:t>/mL)</a:t>
            </a:r>
          </a:p>
          <a:p>
            <a:endParaRPr lang="en-US" sz="2400" dirty="0"/>
          </a:p>
        </p:txBody>
      </p:sp>
      <p:sp>
        <p:nvSpPr>
          <p:cNvPr id="2" name="Titel 1"/>
          <p:cNvSpPr>
            <a:spLocks noGrp="1"/>
          </p:cNvSpPr>
          <p:nvPr>
            <p:ph type="title"/>
          </p:nvPr>
        </p:nvSpPr>
        <p:spPr>
          <a:xfrm>
            <a:off x="273050" y="180975"/>
            <a:ext cx="8624888" cy="707886"/>
          </a:xfrm>
          <a:solidFill>
            <a:srgbClr val="FFFFFF"/>
          </a:solidFill>
        </p:spPr>
        <p:txBody>
          <a:bodyPr/>
          <a:lstStyle/>
          <a:p>
            <a:r>
              <a:rPr lang="en-US" b="1" smtClean="0"/>
              <a:t>Predicted probability of breakthrough fungal infection determined from logistic regression</a:t>
            </a:r>
            <a:endParaRPr lang="en-US" b="1"/>
          </a:p>
        </p:txBody>
      </p:sp>
      <p:sp>
        <p:nvSpPr>
          <p:cNvPr id="6" name="Textfeld 5"/>
          <p:cNvSpPr txBox="1"/>
          <p:nvPr/>
        </p:nvSpPr>
        <p:spPr>
          <a:xfrm rot="5400000">
            <a:off x="-1481680" y="5099320"/>
            <a:ext cx="3240360" cy="276999"/>
          </a:xfrm>
          <a:prstGeom prst="rect">
            <a:avLst/>
          </a:prstGeom>
          <a:noFill/>
        </p:spPr>
        <p:txBody>
          <a:bodyPr wrap="square" rtlCol="0">
            <a:spAutoFit/>
          </a:bodyPr>
          <a:lstStyle/>
          <a:p>
            <a:pPr algn="r"/>
            <a:r>
              <a:rPr lang="en-US" sz="1200" smtClean="0">
                <a:solidFill>
                  <a:srgbClr val="7F7F7F"/>
                </a:solidFill>
              </a:rPr>
              <a:t>Dolton et al AAC 2012</a:t>
            </a:r>
            <a:endParaRPr lang="en-US" sz="1200">
              <a:solidFill>
                <a:srgbClr val="7F7F7F"/>
              </a:solidFill>
            </a:endParaRPr>
          </a:p>
        </p:txBody>
      </p:sp>
    </p:spTree>
    <p:extLst>
      <p:ext uri="{BB962C8B-B14F-4D97-AF65-F5344CB8AC3E}">
        <p14:creationId xmlns:p14="http://schemas.microsoft.com/office/powerpoint/2010/main" val="185066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smtClean="0"/>
              <a:t>TDM = therapeutic drug monitoring</a:t>
            </a:r>
            <a:endParaRPr lang="en-US" b="1"/>
          </a:p>
        </p:txBody>
      </p:sp>
      <p:sp>
        <p:nvSpPr>
          <p:cNvPr id="3" name="Inhaltsplatzhalter 2"/>
          <p:cNvSpPr>
            <a:spLocks noGrp="1"/>
          </p:cNvSpPr>
          <p:nvPr>
            <p:ph idx="1"/>
          </p:nvPr>
        </p:nvSpPr>
        <p:spPr>
          <a:xfrm>
            <a:off x="251520" y="1484784"/>
            <a:ext cx="8674993" cy="4639791"/>
          </a:xfrm>
        </p:spPr>
        <p:txBody>
          <a:bodyPr/>
          <a:lstStyle/>
          <a:p>
            <a:r>
              <a:rPr lang="en-US" sz="3200" dirty="0" smtClean="0"/>
              <a:t>Important to adjust dosage for toxicity</a:t>
            </a:r>
          </a:p>
          <a:p>
            <a:endParaRPr lang="en-US" sz="3200" dirty="0" smtClean="0"/>
          </a:p>
          <a:p>
            <a:pPr marL="0" indent="0">
              <a:buNone/>
            </a:pPr>
            <a:r>
              <a:rPr lang="en-US" sz="3200" dirty="0" smtClean="0"/>
              <a:t>and/or</a:t>
            </a:r>
          </a:p>
          <a:p>
            <a:endParaRPr lang="en-US" sz="3200" dirty="0" smtClean="0"/>
          </a:p>
          <a:p>
            <a:r>
              <a:rPr lang="en-US" sz="3200" dirty="0" smtClean="0"/>
              <a:t>Adjust dosage for efficacy</a:t>
            </a:r>
          </a:p>
          <a:p>
            <a:endParaRPr lang="en-US" sz="3200" dirty="0" smtClean="0"/>
          </a:p>
          <a:p>
            <a:r>
              <a:rPr lang="en-US" sz="3200" b="1" dirty="0"/>
              <a:t>o</a:t>
            </a:r>
            <a:r>
              <a:rPr lang="en-US" sz="3200" b="1" dirty="0" smtClean="0"/>
              <a:t>r just for academic purposes?</a:t>
            </a:r>
          </a:p>
          <a:p>
            <a:endParaRPr lang="en-US" sz="3200" b="1" dirty="0"/>
          </a:p>
        </p:txBody>
      </p:sp>
    </p:spTree>
    <p:extLst>
      <p:ext uri="{BB962C8B-B14F-4D97-AF65-F5344CB8AC3E}">
        <p14:creationId xmlns:p14="http://schemas.microsoft.com/office/powerpoint/2010/main" val="413443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114300" y="1821656"/>
            <a:ext cx="8915400" cy="3911600"/>
          </a:xfrm>
          <a:prstGeom prst="rect">
            <a:avLst/>
          </a:prstGeom>
        </p:spPr>
      </p:pic>
      <p:sp>
        <p:nvSpPr>
          <p:cNvPr id="3" name="Rechteck 2"/>
          <p:cNvSpPr/>
          <p:nvPr/>
        </p:nvSpPr>
        <p:spPr>
          <a:xfrm>
            <a:off x="323528" y="116632"/>
            <a:ext cx="8748464" cy="954107"/>
          </a:xfrm>
          <a:prstGeom prst="rect">
            <a:avLst/>
          </a:prstGeom>
          <a:solidFill>
            <a:srgbClr val="FFFFFF"/>
          </a:solidFill>
        </p:spPr>
        <p:txBody>
          <a:bodyPr wrap="square">
            <a:spAutoFit/>
          </a:bodyPr>
          <a:lstStyle/>
          <a:p>
            <a:r>
              <a:rPr lang="en-US" sz="2800" b="1" dirty="0" smtClean="0">
                <a:solidFill>
                  <a:srgbClr val="2D9849"/>
                </a:solidFill>
              </a:rPr>
              <a:t>Posaconazole serum concentration - response relationship for patients receiving prophylaxis</a:t>
            </a:r>
            <a:endParaRPr lang="en-US" sz="2800" b="1" dirty="0">
              <a:solidFill>
                <a:srgbClr val="2D9849"/>
              </a:solidFill>
            </a:endParaRPr>
          </a:p>
        </p:txBody>
      </p:sp>
      <p:sp>
        <p:nvSpPr>
          <p:cNvPr id="4" name="Textfeld 3"/>
          <p:cNvSpPr txBox="1"/>
          <p:nvPr/>
        </p:nvSpPr>
        <p:spPr>
          <a:xfrm>
            <a:off x="0" y="6536377"/>
            <a:ext cx="8676456" cy="276999"/>
          </a:xfrm>
          <a:prstGeom prst="rect">
            <a:avLst/>
          </a:prstGeom>
          <a:noFill/>
        </p:spPr>
        <p:txBody>
          <a:bodyPr wrap="square" rtlCol="0">
            <a:spAutoFit/>
          </a:bodyPr>
          <a:lstStyle/>
          <a:p>
            <a:r>
              <a:rPr lang="de-DE" sz="1200" dirty="0" smtClean="0">
                <a:solidFill>
                  <a:schemeClr val="tx1">
                    <a:lumMod val="50000"/>
                    <a:lumOff val="50000"/>
                  </a:schemeClr>
                </a:solidFill>
              </a:rPr>
              <a:t>Jang HS et al. </a:t>
            </a:r>
            <a:r>
              <a:rPr lang="de-DE" sz="1200" dirty="0">
                <a:solidFill>
                  <a:schemeClr val="tx1">
                    <a:lumMod val="50000"/>
                    <a:lumOff val="50000"/>
                  </a:schemeClr>
                </a:solidFill>
              </a:rPr>
              <a:t>Clinical </a:t>
            </a:r>
            <a:r>
              <a:rPr lang="de-DE" sz="1200" dirty="0" err="1">
                <a:solidFill>
                  <a:schemeClr val="tx1">
                    <a:lumMod val="50000"/>
                    <a:lumOff val="50000"/>
                  </a:schemeClr>
                </a:solidFill>
              </a:rPr>
              <a:t>pharmacology</a:t>
            </a:r>
            <a:r>
              <a:rPr lang="de-DE" sz="1200" dirty="0">
                <a:solidFill>
                  <a:schemeClr val="tx1">
                    <a:lumMod val="50000"/>
                    <a:lumOff val="50000"/>
                  </a:schemeClr>
                </a:solidFill>
              </a:rPr>
              <a:t> &amp; </a:t>
            </a:r>
            <a:r>
              <a:rPr lang="de-DE" sz="1200" dirty="0" err="1" smtClean="0">
                <a:solidFill>
                  <a:schemeClr val="tx1">
                    <a:lumMod val="50000"/>
                    <a:lumOff val="50000"/>
                  </a:schemeClr>
                </a:solidFill>
              </a:rPr>
              <a:t>Therapeutics</a:t>
            </a:r>
            <a:r>
              <a:rPr lang="de-DE" sz="1200" dirty="0" smtClean="0">
                <a:solidFill>
                  <a:schemeClr val="tx1">
                    <a:lumMod val="50000"/>
                    <a:lumOff val="50000"/>
                  </a:schemeClr>
                </a:solidFill>
              </a:rPr>
              <a:t> 2010 </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593806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635000"/>
            <a:ext cx="9144000" cy="5570002"/>
          </a:xfrm>
          <a:prstGeom prst="rect">
            <a:avLst/>
          </a:prstGeom>
        </p:spPr>
      </p:pic>
      <p:sp>
        <p:nvSpPr>
          <p:cNvPr id="3" name="Rechteck 2"/>
          <p:cNvSpPr/>
          <p:nvPr/>
        </p:nvSpPr>
        <p:spPr>
          <a:xfrm>
            <a:off x="0" y="1484784"/>
            <a:ext cx="9144000" cy="1152128"/>
          </a:xfrm>
          <a:prstGeom prst="rect">
            <a:avLst/>
          </a:prstGeom>
          <a:solidFill>
            <a:srgbClr val="FFFF00">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hteck 3"/>
          <p:cNvSpPr/>
          <p:nvPr/>
        </p:nvSpPr>
        <p:spPr>
          <a:xfrm>
            <a:off x="35496" y="3731435"/>
            <a:ext cx="9144000" cy="201622"/>
          </a:xfrm>
          <a:prstGeom prst="rect">
            <a:avLst/>
          </a:prstGeom>
          <a:solidFill>
            <a:srgbClr val="FFFF00">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hteck 4"/>
          <p:cNvSpPr/>
          <p:nvPr/>
        </p:nvSpPr>
        <p:spPr>
          <a:xfrm>
            <a:off x="35496" y="5027578"/>
            <a:ext cx="9144000" cy="489654"/>
          </a:xfrm>
          <a:prstGeom prst="rect">
            <a:avLst/>
          </a:prstGeom>
          <a:solidFill>
            <a:srgbClr val="FFFF00">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feld 5"/>
          <p:cNvSpPr txBox="1"/>
          <p:nvPr/>
        </p:nvSpPr>
        <p:spPr>
          <a:xfrm>
            <a:off x="0" y="6525344"/>
            <a:ext cx="8676456" cy="276999"/>
          </a:xfrm>
          <a:prstGeom prst="rect">
            <a:avLst/>
          </a:prstGeom>
          <a:noFill/>
        </p:spPr>
        <p:txBody>
          <a:bodyPr wrap="square" rtlCol="0">
            <a:spAutoFit/>
          </a:bodyPr>
          <a:lstStyle/>
          <a:p>
            <a:r>
              <a:rPr lang="en-US" sz="1200" smtClean="0">
                <a:solidFill>
                  <a:prstClr val="black">
                    <a:lumMod val="50000"/>
                    <a:lumOff val="50000"/>
                  </a:prstClr>
                </a:solidFill>
              </a:rPr>
              <a:t>Cornely OA; Ullmann AJ Clinical Pharmacology &amp; Therapeutics 2011 </a:t>
            </a:r>
            <a:endParaRPr lang="en-US" sz="1200">
              <a:solidFill>
                <a:prstClr val="black">
                  <a:lumMod val="50000"/>
                  <a:lumOff val="50000"/>
                </a:prstClr>
              </a:solidFill>
            </a:endParaRPr>
          </a:p>
        </p:txBody>
      </p:sp>
      <p:sp>
        <p:nvSpPr>
          <p:cNvPr id="7" name="Textfeld 6"/>
          <p:cNvSpPr txBox="1"/>
          <p:nvPr/>
        </p:nvSpPr>
        <p:spPr>
          <a:xfrm rot="19864160">
            <a:off x="1019921" y="3356992"/>
            <a:ext cx="6264696" cy="523220"/>
          </a:xfrm>
          <a:prstGeom prst="rect">
            <a:avLst/>
          </a:prstGeom>
          <a:solidFill>
            <a:srgbClr val="FFFF00"/>
          </a:solidFill>
        </p:spPr>
        <p:txBody>
          <a:bodyPr wrap="square" rtlCol="0">
            <a:spAutoFit/>
          </a:bodyPr>
          <a:lstStyle/>
          <a:p>
            <a:pPr algn="ctr"/>
            <a:r>
              <a:rPr lang="de-DE" sz="2800" b="1" dirty="0" smtClean="0">
                <a:solidFill>
                  <a:srgbClr val="FF0000"/>
                </a:solidFill>
              </a:rPr>
              <a:t>So </a:t>
            </a:r>
            <a:r>
              <a:rPr lang="de-DE" sz="2800" b="1" dirty="0" err="1" smtClean="0">
                <a:solidFill>
                  <a:srgbClr val="FF0000"/>
                </a:solidFill>
              </a:rPr>
              <a:t>why</a:t>
            </a:r>
            <a:r>
              <a:rPr lang="de-DE" sz="2800" b="1" dirty="0" smtClean="0">
                <a:solidFill>
                  <a:srgbClr val="FF0000"/>
                </a:solidFill>
              </a:rPr>
              <a:t> </a:t>
            </a:r>
            <a:r>
              <a:rPr lang="de-DE" sz="2800" b="1" dirty="0" err="1" smtClean="0">
                <a:solidFill>
                  <a:srgbClr val="FF0000"/>
                </a:solidFill>
              </a:rPr>
              <a:t>did</a:t>
            </a:r>
            <a:r>
              <a:rPr lang="de-DE" sz="2800" b="1" dirty="0" smtClean="0">
                <a:solidFill>
                  <a:srgbClr val="FF0000"/>
                </a:solidFill>
              </a:rPr>
              <a:t> </a:t>
            </a:r>
            <a:r>
              <a:rPr lang="de-DE" sz="2800" b="1" dirty="0" err="1" smtClean="0">
                <a:solidFill>
                  <a:srgbClr val="FF0000"/>
                </a:solidFill>
              </a:rPr>
              <a:t>prophylaxis</a:t>
            </a:r>
            <a:r>
              <a:rPr lang="de-DE" sz="2800" b="1" dirty="0" smtClean="0">
                <a:solidFill>
                  <a:srgbClr val="FF0000"/>
                </a:solidFill>
              </a:rPr>
              <a:t> </a:t>
            </a:r>
            <a:r>
              <a:rPr lang="de-DE" sz="2800" b="1" dirty="0" err="1" smtClean="0">
                <a:solidFill>
                  <a:srgbClr val="FF0000"/>
                </a:solidFill>
              </a:rPr>
              <a:t>work</a:t>
            </a:r>
            <a:r>
              <a:rPr lang="de-DE" sz="2800" b="1" dirty="0" smtClean="0">
                <a:solidFill>
                  <a:srgbClr val="FF0000"/>
                </a:solidFill>
              </a:rPr>
              <a:t>?</a:t>
            </a:r>
            <a:endParaRPr lang="de-DE" sz="2800" b="1" dirty="0">
              <a:solidFill>
                <a:srgbClr val="FF0000"/>
              </a:solidFill>
            </a:endParaRPr>
          </a:p>
        </p:txBody>
      </p:sp>
    </p:spTree>
    <p:extLst>
      <p:ext uri="{BB962C8B-B14F-4D97-AF65-F5344CB8AC3E}">
        <p14:creationId xmlns:p14="http://schemas.microsoft.com/office/powerpoint/2010/main" val="25336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5"/>
          <p:cNvSpPr txBox="1">
            <a:spLocks noChangeArrowheads="1"/>
          </p:cNvSpPr>
          <p:nvPr/>
        </p:nvSpPr>
        <p:spPr bwMode="auto">
          <a:xfrm>
            <a:off x="395536" y="44624"/>
            <a:ext cx="8352928" cy="1143000"/>
          </a:xfrm>
          <a:prstGeom prst="rect">
            <a:avLst/>
          </a:prstGeom>
          <a:solidFill>
            <a:srgbClr val="FFFFFF"/>
          </a:solidFill>
          <a:ln>
            <a:noFill/>
          </a:ln>
          <a:effectLst/>
          <a:extLst/>
        </p:spPr>
        <p:txBody>
          <a:bodyPr anchor="ctr"/>
          <a:lstStyle/>
          <a:p>
            <a:pPr fontAlgn="auto">
              <a:lnSpc>
                <a:spcPct val="90000"/>
              </a:lnSpc>
              <a:spcBef>
                <a:spcPct val="5000"/>
              </a:spcBef>
              <a:spcAft>
                <a:spcPct val="25000"/>
              </a:spcAft>
              <a:defRPr/>
            </a:pPr>
            <a:r>
              <a:rPr lang="en-US" sz="3800" b="1" dirty="0">
                <a:solidFill>
                  <a:srgbClr val="008000"/>
                </a:solidFill>
                <a:latin typeface="Arial"/>
                <a:ea typeface="ＭＳ Ｐゴシック" pitchFamily="8" charset="-128"/>
                <a:cs typeface="+mn-cs"/>
              </a:rPr>
              <a:t>Pharmacokinetics and Intracellular Concentrations </a:t>
            </a:r>
          </a:p>
        </p:txBody>
      </p:sp>
      <p:sp>
        <p:nvSpPr>
          <p:cNvPr id="14339" name="Text Box 7"/>
          <p:cNvSpPr txBox="1">
            <a:spLocks noChangeArrowheads="1"/>
          </p:cNvSpPr>
          <p:nvPr/>
        </p:nvSpPr>
        <p:spPr bwMode="auto">
          <a:xfrm>
            <a:off x="0" y="6483350"/>
            <a:ext cx="4292600" cy="369888"/>
          </a:xfrm>
          <a:prstGeom prst="rect">
            <a:avLst/>
          </a:prstGeom>
          <a:noFill/>
          <a:ln w="9525">
            <a:noFill/>
            <a:miter lim="800000"/>
            <a:headEnd/>
            <a:tailEnd/>
          </a:ln>
        </p:spPr>
        <p:txBody>
          <a:bodyPr>
            <a:spAutoFit/>
          </a:bodyPr>
          <a:lstStyle/>
          <a:p>
            <a:pPr eaLnBrk="0" hangingPunct="0"/>
            <a:r>
              <a:rPr lang="en-US" sz="900" smtClean="0">
                <a:ea typeface="ＭＳ Ｐゴシック" pitchFamily="34" charset="-128"/>
                <a:cs typeface="+mn-cs"/>
              </a:rPr>
              <a:t>1. Conte et al, </a:t>
            </a:r>
            <a:r>
              <a:rPr lang="en-US" sz="900" i="1" smtClean="0">
                <a:ea typeface="ＭＳ Ｐゴシック" pitchFamily="34" charset="-128"/>
                <a:cs typeface="+mn-cs"/>
              </a:rPr>
              <a:t>Antimicrob Agents Chemother </a:t>
            </a:r>
            <a:r>
              <a:rPr lang="en-US" sz="900" smtClean="0">
                <a:ea typeface="ＭＳ Ｐゴシック" pitchFamily="34" charset="-128"/>
                <a:cs typeface="+mn-cs"/>
              </a:rPr>
              <a:t>2008;53(2):703-707</a:t>
            </a:r>
          </a:p>
          <a:p>
            <a:pPr eaLnBrk="0" hangingPunct="0"/>
            <a:r>
              <a:rPr lang="en-US" sz="900" smtClean="0">
                <a:ea typeface="ＭＳ Ｐゴシック" pitchFamily="34" charset="-128"/>
                <a:cs typeface="+mn-cs"/>
              </a:rPr>
              <a:t>2. Crandon et al. </a:t>
            </a:r>
            <a:r>
              <a:rPr lang="en-US" sz="900" i="1" smtClean="0">
                <a:ea typeface="ＭＳ Ｐゴシック" pitchFamily="34" charset="-128"/>
                <a:cs typeface="+mn-cs"/>
              </a:rPr>
              <a:t>Antimicrob Agents Chemothe</a:t>
            </a:r>
            <a:r>
              <a:rPr lang="en-US" sz="900" smtClean="0">
                <a:ea typeface="ＭＳ Ｐゴシック" pitchFamily="34" charset="-128"/>
                <a:cs typeface="+mn-cs"/>
              </a:rPr>
              <a:t>r  2009;53:5102-5107 </a:t>
            </a:r>
          </a:p>
        </p:txBody>
      </p:sp>
      <p:graphicFrame>
        <p:nvGraphicFramePr>
          <p:cNvPr id="5" name="Table 4"/>
          <p:cNvGraphicFramePr>
            <a:graphicFrameLocks noGrp="1"/>
          </p:cNvGraphicFramePr>
          <p:nvPr>
            <p:extLst>
              <p:ext uri="{D42A27DB-BD31-4B8C-83A1-F6EECF244321}">
                <p14:modId xmlns:p14="http://schemas.microsoft.com/office/powerpoint/2010/main" val="644769299"/>
              </p:ext>
            </p:extLst>
          </p:nvPr>
        </p:nvGraphicFramePr>
        <p:xfrm>
          <a:off x="1422400" y="1866900"/>
          <a:ext cx="7244946" cy="2057400"/>
        </p:xfrm>
        <a:graphic>
          <a:graphicData uri="http://schemas.openxmlformats.org/drawingml/2006/table">
            <a:tbl>
              <a:tblPr firstRow="1" bandRow="1">
                <a:tableStyleId>{2D5ABB26-0587-4C30-8999-92F81FD0307C}</a:tableStyleId>
              </a:tblPr>
              <a:tblGrid>
                <a:gridCol w="2414982"/>
                <a:gridCol w="2414982"/>
                <a:gridCol w="2414982"/>
              </a:tblGrid>
              <a:tr h="655320">
                <a:tc>
                  <a:txBody>
                    <a:bodyPr/>
                    <a:lstStyle/>
                    <a:p>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err="1" smtClean="0">
                          <a:solidFill>
                            <a:schemeClr val="tx1"/>
                          </a:solidFill>
                        </a:rPr>
                        <a:t>Posaconazole</a:t>
                      </a:r>
                      <a:r>
                        <a:rPr lang="en-US" sz="2000" baseline="30000" dirty="0" smtClean="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Voriconazole</a:t>
                      </a:r>
                      <a:r>
                        <a:rPr lang="en-US" sz="2000" baseline="30000" dirty="0" smtClean="0">
                          <a:solidFill>
                            <a:schemeClr val="tx1"/>
                          </a:solidFill>
                          <a:latin typeface="Lucida Grande"/>
                          <a:ea typeface="Lucida Grande"/>
                          <a:cs typeface="Lucida Grande"/>
                        </a:rPr>
                        <a:t>⌃</a:t>
                      </a:r>
                      <a:r>
                        <a:rPr lang="en-US" sz="2000" baseline="30000" dirty="0" smtClean="0">
                          <a:solidFill>
                            <a:schemeClr val="tx1"/>
                          </a:solidFill>
                        </a:rPr>
                        <a:t>2</a:t>
                      </a:r>
                      <a:endParaRPr lang="en-US" sz="2000" baseline="30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000" b="1" dirty="0" smtClean="0">
                          <a:solidFill>
                            <a:schemeClr val="tx1"/>
                          </a:solidFill>
                        </a:rPr>
                        <a:t>Plasma</a:t>
                      </a:r>
                    </a:p>
                    <a:p>
                      <a:endParaRPr lang="en-US" sz="2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2.08 µg/ml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2.2 </a:t>
                      </a:r>
                      <a:r>
                        <a:rPr lang="en-US" sz="2000" dirty="0" smtClean="0">
                          <a:solidFill>
                            <a:schemeClr val="tx1"/>
                          </a:solidFill>
                        </a:rPr>
                        <a:t>µg/ml</a:t>
                      </a:r>
                    </a:p>
                    <a:p>
                      <a:pPr algn="ct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solidFill>
                            <a:schemeClr val="tx1"/>
                          </a:solidFill>
                        </a:rPr>
                        <a:t>Alveolar</a:t>
                      </a:r>
                      <a:r>
                        <a:rPr lang="en-US" sz="2000" b="1" baseline="0" dirty="0" smtClean="0">
                          <a:solidFill>
                            <a:schemeClr val="tx1"/>
                          </a:solidFill>
                        </a:rPr>
                        <a:t> cells</a:t>
                      </a:r>
                      <a:endParaRPr lang="en-US" sz="2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87.7 µg/ml</a:t>
                      </a:r>
                    </a:p>
                    <a:p>
                      <a:pPr algn="ct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14.4 </a:t>
                      </a:r>
                      <a:r>
                        <a:rPr lang="en-US" sz="2000" dirty="0" smtClean="0">
                          <a:solidFill>
                            <a:schemeClr val="tx1"/>
                          </a:solidFill>
                        </a:rPr>
                        <a:t>µg/ml</a:t>
                      </a:r>
                    </a:p>
                    <a:p>
                      <a:pPr algn="ctr"/>
                      <a:endParaRPr 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4358" name="TextBox 10"/>
          <p:cNvSpPr txBox="1">
            <a:spLocks noChangeArrowheads="1"/>
          </p:cNvSpPr>
          <p:nvPr/>
        </p:nvSpPr>
        <p:spPr bwMode="auto">
          <a:xfrm>
            <a:off x="479425" y="5067300"/>
            <a:ext cx="8110538" cy="1016000"/>
          </a:xfrm>
          <a:prstGeom prst="rect">
            <a:avLst/>
          </a:prstGeom>
          <a:noFill/>
          <a:ln w="9525">
            <a:noFill/>
            <a:miter lim="800000"/>
            <a:headEnd/>
            <a:tailEnd/>
          </a:ln>
        </p:spPr>
        <p:txBody>
          <a:bodyPr wrap="none">
            <a:spAutoFit/>
          </a:bodyPr>
          <a:lstStyle/>
          <a:p>
            <a:pPr marL="285750" indent="-285750">
              <a:buFont typeface="Arial" pitchFamily="34" charset="0"/>
              <a:buChar char="•"/>
            </a:pPr>
            <a:r>
              <a:rPr lang="en-US" sz="2400" smtClean="0">
                <a:latin typeface="Corbel" pitchFamily="34" charset="0"/>
                <a:ea typeface="ＭＳ Ｐゴシック" pitchFamily="34" charset="-128"/>
                <a:cs typeface="+mn-cs"/>
              </a:rPr>
              <a:t>Plasma C</a:t>
            </a:r>
            <a:r>
              <a:rPr lang="en-US" sz="2400" baseline="-25000" smtClean="0">
                <a:latin typeface="Corbel" pitchFamily="34" charset="0"/>
                <a:ea typeface="ＭＳ Ｐゴシック" pitchFamily="34" charset="-128"/>
                <a:cs typeface="+mn-cs"/>
              </a:rPr>
              <a:t>max</a:t>
            </a:r>
            <a:r>
              <a:rPr lang="en-US" sz="2400" smtClean="0">
                <a:latin typeface="Corbel" pitchFamily="34" charset="0"/>
                <a:ea typeface="ＭＳ Ｐゴシック" pitchFamily="34" charset="-128"/>
                <a:cs typeface="+mn-cs"/>
              </a:rPr>
              <a:t> of voriconazole is greater than for posaconazole</a:t>
            </a:r>
          </a:p>
          <a:p>
            <a:pPr marL="285750" indent="-285750">
              <a:buFont typeface="Arial" pitchFamily="34" charset="0"/>
              <a:buChar char="•"/>
            </a:pPr>
            <a:endParaRPr lang="en-US" sz="1100" smtClean="0">
              <a:latin typeface="Corbel" pitchFamily="34" charset="0"/>
              <a:ea typeface="ＭＳ Ｐゴシック" pitchFamily="34" charset="-128"/>
              <a:cs typeface="+mn-cs"/>
            </a:endParaRPr>
          </a:p>
          <a:p>
            <a:pPr marL="285750" indent="-285750">
              <a:buFont typeface="Arial" pitchFamily="34" charset="0"/>
              <a:buChar char="•"/>
            </a:pPr>
            <a:r>
              <a:rPr lang="en-US" sz="2400" u="sng" smtClean="0">
                <a:latin typeface="Corbel" pitchFamily="34" charset="0"/>
                <a:ea typeface="ＭＳ Ｐゴシック" pitchFamily="34" charset="-128"/>
                <a:cs typeface="+mn-cs"/>
              </a:rPr>
              <a:t>BUT</a:t>
            </a:r>
            <a:r>
              <a:rPr lang="en-US" sz="2400" smtClean="0">
                <a:latin typeface="Corbel" pitchFamily="34" charset="0"/>
                <a:ea typeface="ＭＳ Ｐゴシック" pitchFamily="34" charset="-128"/>
                <a:cs typeface="+mn-cs"/>
              </a:rPr>
              <a:t> posaconazole concentrates highly inside alveolar cells</a:t>
            </a:r>
          </a:p>
        </p:txBody>
      </p:sp>
      <p:sp>
        <p:nvSpPr>
          <p:cNvPr id="14359" name="TextBox 3"/>
          <p:cNvSpPr txBox="1">
            <a:spLocks noChangeArrowheads="1"/>
          </p:cNvSpPr>
          <p:nvPr/>
        </p:nvSpPr>
        <p:spPr bwMode="auto">
          <a:xfrm>
            <a:off x="1403350" y="4075113"/>
            <a:ext cx="4083050" cy="554037"/>
          </a:xfrm>
          <a:prstGeom prst="rect">
            <a:avLst/>
          </a:prstGeom>
          <a:noFill/>
          <a:ln w="9525">
            <a:noFill/>
            <a:miter lim="800000"/>
            <a:headEnd/>
            <a:tailEnd/>
          </a:ln>
        </p:spPr>
        <p:txBody>
          <a:bodyPr wrap="none">
            <a:spAutoFit/>
          </a:bodyPr>
          <a:lstStyle/>
          <a:p>
            <a:r>
              <a:rPr lang="en-US" sz="1000" baseline="30000" smtClean="0">
                <a:latin typeface="Corbel" pitchFamily="34" charset="0"/>
                <a:ea typeface="ＭＳ Ｐゴシック" pitchFamily="34" charset="-128"/>
                <a:cs typeface="+mn-cs"/>
              </a:rPr>
              <a:t>*</a:t>
            </a:r>
            <a:r>
              <a:rPr lang="en-US" sz="1000" smtClean="0">
                <a:latin typeface="Corbel" pitchFamily="34" charset="0"/>
                <a:ea typeface="ＭＳ Ｐゴシック" pitchFamily="34" charset="-128"/>
                <a:cs typeface="+mn-cs"/>
              </a:rPr>
              <a:t> Posaconazole: 14 doses of 400mg (bd) over 8 days</a:t>
            </a:r>
          </a:p>
          <a:p>
            <a:r>
              <a:rPr lang="en-US" sz="1000" baseline="30000" smtClean="0">
                <a:latin typeface="Lucida Grande"/>
                <a:ea typeface="Lucida Grande"/>
                <a:cs typeface="Lucida Grande"/>
              </a:rPr>
              <a:t>⌃</a:t>
            </a:r>
            <a:r>
              <a:rPr lang="en-US" sz="1000" smtClean="0">
                <a:latin typeface="Corbel" pitchFamily="34" charset="0"/>
                <a:ea typeface="ＭＳ Ｐゴシック" pitchFamily="34" charset="-128"/>
                <a:cs typeface="+mn-cs"/>
              </a:rPr>
              <a:t>Voriconazole: IV loading dose of 6mg/kg bd on day 1; </a:t>
            </a:r>
          </a:p>
          <a:p>
            <a:r>
              <a:rPr lang="en-US" sz="1000" smtClean="0">
                <a:latin typeface="Corbel" pitchFamily="34" charset="0"/>
                <a:ea typeface="ＭＳ Ｐゴシック" pitchFamily="34" charset="-128"/>
                <a:cs typeface="+mn-cs"/>
              </a:rPr>
              <a:t>  maintenance dose of 4mg/kg bd on day 2; single dose of 4mg/kg on day 3</a:t>
            </a:r>
          </a:p>
        </p:txBody>
      </p:sp>
      <p:sp>
        <p:nvSpPr>
          <p:cNvPr id="7" name="Textfeld 6"/>
          <p:cNvSpPr txBox="1"/>
          <p:nvPr/>
        </p:nvSpPr>
        <p:spPr>
          <a:xfrm rot="20576319">
            <a:off x="3078591" y="985590"/>
            <a:ext cx="5362875" cy="2062103"/>
          </a:xfrm>
          <a:prstGeom prst="rect">
            <a:avLst/>
          </a:prstGeom>
          <a:solidFill>
            <a:srgbClr val="FFFF00"/>
          </a:solidFill>
        </p:spPr>
        <p:txBody>
          <a:bodyPr wrap="square" rtlCol="0">
            <a:spAutoFit/>
          </a:bodyPr>
          <a:lstStyle/>
          <a:p>
            <a:pPr algn="ctr"/>
            <a:r>
              <a:rPr lang="en-US" sz="3200" dirty="0" smtClean="0">
                <a:solidFill>
                  <a:srgbClr val="FF0000"/>
                </a:solidFill>
                <a:ea typeface="ＭＳ Ｐゴシック" charset="-128"/>
              </a:rPr>
              <a:t>Posaconazole AUC/MIC: up </a:t>
            </a:r>
            <a:r>
              <a:rPr lang="en-US" sz="3200" dirty="0">
                <a:solidFill>
                  <a:srgbClr val="FF0000"/>
                </a:solidFill>
                <a:ea typeface="ＭＳ Ｐゴシック" charset="-128"/>
              </a:rPr>
              <a:t>to </a:t>
            </a:r>
            <a:r>
              <a:rPr lang="en-US" sz="3200" dirty="0" smtClean="0">
                <a:solidFill>
                  <a:srgbClr val="FF0000"/>
                </a:solidFill>
                <a:ea typeface="ＭＳ Ｐゴシック" charset="-128"/>
              </a:rPr>
              <a:t>several 100 </a:t>
            </a:r>
            <a:r>
              <a:rPr lang="en-US" sz="3200" dirty="0">
                <a:solidFill>
                  <a:srgbClr val="FF0000"/>
                </a:solidFill>
                <a:ea typeface="ＭＳ Ｐゴシック" charset="-128"/>
              </a:rPr>
              <a:t>fold </a:t>
            </a:r>
            <a:r>
              <a:rPr lang="en-US" sz="3200" dirty="0" smtClean="0">
                <a:solidFill>
                  <a:srgbClr val="FF0000"/>
                </a:solidFill>
                <a:ea typeface="ＭＳ Ｐゴシック" charset="-128"/>
              </a:rPr>
              <a:t>higher in the cell </a:t>
            </a:r>
            <a:r>
              <a:rPr lang="en-US" sz="3200" dirty="0" err="1" smtClean="0">
                <a:solidFill>
                  <a:srgbClr val="FF0000"/>
                </a:solidFill>
                <a:ea typeface="ＭＳ Ｐゴシック" charset="-128"/>
              </a:rPr>
              <a:t>membran</a:t>
            </a:r>
            <a:r>
              <a:rPr lang="en-US" sz="3200" dirty="0" smtClean="0">
                <a:solidFill>
                  <a:srgbClr val="FF0000"/>
                </a:solidFill>
                <a:ea typeface="ＭＳ Ｐゴシック" charset="-128"/>
              </a:rPr>
              <a:t> compared to serum</a:t>
            </a:r>
            <a:endParaRPr lang="de-DE" sz="3200" dirty="0">
              <a:solidFill>
                <a:srgbClr val="FF0000"/>
              </a:solidFill>
            </a:endParaRPr>
          </a:p>
        </p:txBody>
      </p:sp>
    </p:spTree>
    <p:extLst>
      <p:ext uri="{BB962C8B-B14F-4D97-AF65-F5344CB8AC3E}">
        <p14:creationId xmlns:p14="http://schemas.microsoft.com/office/powerpoint/2010/main" val="3466239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Posaconazole TDM Issues</a:t>
            </a:r>
            <a:endParaRPr lang="en-US"/>
          </a:p>
        </p:txBody>
      </p:sp>
      <p:sp>
        <p:nvSpPr>
          <p:cNvPr id="3" name="Inhaltsplatzhalter 2"/>
          <p:cNvSpPr>
            <a:spLocks noGrp="1"/>
          </p:cNvSpPr>
          <p:nvPr>
            <p:ph idx="1"/>
          </p:nvPr>
        </p:nvSpPr>
        <p:spPr/>
        <p:txBody>
          <a:bodyPr/>
          <a:lstStyle/>
          <a:p>
            <a:pPr>
              <a:lnSpc>
                <a:spcPct val="120000"/>
              </a:lnSpc>
            </a:pPr>
            <a:r>
              <a:rPr lang="en-US" sz="2400" dirty="0" smtClean="0"/>
              <a:t>Higher plasma concentration of posaconazole is associated with improved clinical response in patients with established invasive fungal disease</a:t>
            </a:r>
          </a:p>
          <a:p>
            <a:pPr>
              <a:lnSpc>
                <a:spcPct val="120000"/>
              </a:lnSpc>
            </a:pPr>
            <a:r>
              <a:rPr lang="en-US" sz="2400" dirty="0" smtClean="0"/>
              <a:t>Predictors of low plasma posaconazole exposure is well established</a:t>
            </a:r>
          </a:p>
          <a:p>
            <a:pPr>
              <a:lnSpc>
                <a:spcPct val="120000"/>
              </a:lnSpc>
            </a:pPr>
            <a:r>
              <a:rPr lang="en-US" sz="2400" dirty="0" smtClean="0"/>
              <a:t>TDM in prophylaxis seems to be different due to higher exposure posaconazole in host cell members. </a:t>
            </a:r>
          </a:p>
          <a:p>
            <a:pPr>
              <a:lnSpc>
                <a:spcPct val="120000"/>
              </a:lnSpc>
            </a:pPr>
            <a:r>
              <a:rPr lang="en-US" sz="2400" dirty="0" smtClean="0"/>
              <a:t>TDM at day +3 may predict steady-state concentrations</a:t>
            </a:r>
          </a:p>
          <a:p>
            <a:pPr>
              <a:lnSpc>
                <a:spcPct val="120000"/>
              </a:lnSpc>
            </a:pPr>
            <a:r>
              <a:rPr lang="en-US" sz="2400" dirty="0" smtClean="0"/>
              <a:t>Adjusting dosage above a cumulative daily dose of 800mg does not provide higher exposure =&gt; making TDM a challenge </a:t>
            </a:r>
            <a:endParaRPr lang="en-US" sz="2400" dirty="0"/>
          </a:p>
        </p:txBody>
      </p:sp>
    </p:spTree>
    <p:extLst>
      <p:ext uri="{BB962C8B-B14F-4D97-AF65-F5344CB8AC3E}">
        <p14:creationId xmlns:p14="http://schemas.microsoft.com/office/powerpoint/2010/main" val="219543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624888" cy="350838"/>
          </a:xfrm>
        </p:spPr>
        <p:txBody>
          <a:bodyPr/>
          <a:lstStyle/>
          <a:p>
            <a:r>
              <a:rPr lang="de-DE" b="1" dirty="0" smtClean="0"/>
              <a:t>Summary</a:t>
            </a:r>
            <a:endParaRPr lang="de-DE" b="1"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88519439"/>
              </p:ext>
            </p:extLst>
          </p:nvPr>
        </p:nvGraphicFramePr>
        <p:xfrm>
          <a:off x="323528" y="908720"/>
          <a:ext cx="8672515" cy="5247640"/>
        </p:xfrm>
        <a:graphic>
          <a:graphicData uri="http://schemas.openxmlformats.org/drawingml/2006/table">
            <a:tbl>
              <a:tblPr firstRow="1" bandRow="1">
                <a:tableStyleId>{5C22544A-7EE6-4342-B048-85BDC9FD1C3A}</a:tableStyleId>
              </a:tblPr>
              <a:tblGrid>
                <a:gridCol w="1734503"/>
                <a:gridCol w="1734503"/>
                <a:gridCol w="1734503"/>
                <a:gridCol w="1734503"/>
                <a:gridCol w="1734503"/>
              </a:tblGrid>
              <a:tr h="370840">
                <a:tc>
                  <a:txBody>
                    <a:bodyPr/>
                    <a:lstStyle/>
                    <a:p>
                      <a:pPr algn="l" fontAlgn="b"/>
                      <a:endParaRPr lang="de-DE" sz="2400" b="1" i="0" u="none" strike="noStrike" dirty="0">
                        <a:solidFill>
                          <a:srgbClr val="000000"/>
                        </a:solidFill>
                        <a:effectLst/>
                        <a:latin typeface="Calibri"/>
                      </a:endParaRPr>
                    </a:p>
                  </a:txBody>
                  <a:tcPr marL="12700" marR="12700" marT="12700" marB="0" anchor="b"/>
                </a:tc>
                <a:tc>
                  <a:txBody>
                    <a:bodyPr/>
                    <a:lstStyle/>
                    <a:p>
                      <a:pPr algn="l" fontAlgn="b"/>
                      <a:endParaRPr lang="de-DE" sz="2400" b="1" i="0" u="none" strike="noStrike">
                        <a:solidFill>
                          <a:srgbClr val="000000"/>
                        </a:solidFill>
                        <a:effectLst/>
                        <a:latin typeface="Calibri"/>
                      </a:endParaRPr>
                    </a:p>
                  </a:txBody>
                  <a:tcPr marL="12700" marR="12700" marT="12700" marB="0" anchor="b"/>
                </a:tc>
                <a:tc gridSpan="2">
                  <a:txBody>
                    <a:bodyPr/>
                    <a:lstStyle/>
                    <a:p>
                      <a:pPr algn="ctr" fontAlgn="b"/>
                      <a:r>
                        <a:rPr lang="de-DE" sz="2400" b="1" i="0" u="none" strike="noStrike">
                          <a:solidFill>
                            <a:srgbClr val="000000"/>
                          </a:solidFill>
                          <a:effectLst/>
                          <a:latin typeface="Calibri"/>
                        </a:rPr>
                        <a:t>Concentration outcome</a:t>
                      </a:r>
                    </a:p>
                  </a:txBody>
                  <a:tcPr marL="12700" marR="12700" marT="12700" marB="0" anchor="b"/>
                </a:tc>
                <a:tc hMerge="1">
                  <a:txBody>
                    <a:bodyPr/>
                    <a:lstStyle/>
                    <a:p>
                      <a:endParaRPr lang="de-DE"/>
                    </a:p>
                  </a:txBody>
                  <a:tcPr/>
                </a:tc>
                <a:tc>
                  <a:txBody>
                    <a:bodyPr/>
                    <a:lstStyle/>
                    <a:p>
                      <a:pPr algn="ctr" fontAlgn="b"/>
                      <a:endParaRPr lang="de-DE" sz="2400" b="1" i="0" u="none" strike="noStrike">
                        <a:solidFill>
                          <a:srgbClr val="000000"/>
                        </a:solidFill>
                        <a:effectLst/>
                        <a:latin typeface="Calibri"/>
                      </a:endParaRPr>
                    </a:p>
                  </a:txBody>
                  <a:tcPr marL="12700" marR="12700" marT="12700" marB="0" anchor="b"/>
                </a:tc>
              </a:tr>
              <a:tr h="370840">
                <a:tc>
                  <a:txBody>
                    <a:bodyPr/>
                    <a:lstStyle/>
                    <a:p>
                      <a:pPr algn="l" fontAlgn="b"/>
                      <a:r>
                        <a:rPr lang="de-DE" sz="2400" b="1" i="0" u="none" strike="noStrike" dirty="0">
                          <a:solidFill>
                            <a:srgbClr val="000000"/>
                          </a:solidFill>
                          <a:effectLst/>
                          <a:latin typeface="Calibri"/>
                        </a:rPr>
                        <a:t>Agent</a:t>
                      </a:r>
                    </a:p>
                  </a:txBody>
                  <a:tcPr marL="12700" marR="12700" marT="12700" marB="0" anchor="b"/>
                </a:tc>
                <a:tc>
                  <a:txBody>
                    <a:bodyPr/>
                    <a:lstStyle/>
                    <a:p>
                      <a:pPr algn="l" fontAlgn="b"/>
                      <a:r>
                        <a:rPr lang="de-DE" sz="2400" b="1" i="0" u="none" strike="noStrike">
                          <a:solidFill>
                            <a:srgbClr val="000000"/>
                          </a:solidFill>
                          <a:effectLst/>
                          <a:latin typeface="Calibri"/>
                        </a:rPr>
                        <a:t>Assay</a:t>
                      </a:r>
                    </a:p>
                  </a:txBody>
                  <a:tcPr marL="12700" marR="12700" marT="12700" marB="0" anchor="b"/>
                </a:tc>
                <a:tc>
                  <a:txBody>
                    <a:bodyPr/>
                    <a:lstStyle/>
                    <a:p>
                      <a:pPr algn="ctr" fontAlgn="b"/>
                      <a:r>
                        <a:rPr lang="de-DE" sz="2400" b="1" i="0" u="none" strike="noStrike">
                          <a:solidFill>
                            <a:srgbClr val="000000"/>
                          </a:solidFill>
                          <a:effectLst/>
                          <a:latin typeface="Calibri"/>
                        </a:rPr>
                        <a:t>Toxicity</a:t>
                      </a:r>
                    </a:p>
                  </a:txBody>
                  <a:tcPr marL="12700" marR="12700" marT="12700" marB="0" anchor="b"/>
                </a:tc>
                <a:tc>
                  <a:txBody>
                    <a:bodyPr/>
                    <a:lstStyle/>
                    <a:p>
                      <a:pPr algn="ctr" fontAlgn="b"/>
                      <a:r>
                        <a:rPr lang="de-DE" sz="2400" b="1" i="0" u="none" strike="noStrike">
                          <a:solidFill>
                            <a:srgbClr val="000000"/>
                          </a:solidFill>
                          <a:effectLst/>
                          <a:latin typeface="Calibri"/>
                        </a:rPr>
                        <a:t>Efficacy</a:t>
                      </a:r>
                    </a:p>
                  </a:txBody>
                  <a:tcPr marL="12700" marR="12700" marT="12700" marB="0" anchor="b"/>
                </a:tc>
                <a:tc>
                  <a:txBody>
                    <a:bodyPr/>
                    <a:lstStyle/>
                    <a:p>
                      <a:pPr algn="ctr" fontAlgn="b"/>
                      <a:r>
                        <a:rPr lang="de-DE" sz="2400" b="1" i="0" u="none" strike="noStrike" dirty="0">
                          <a:solidFill>
                            <a:srgbClr val="000000"/>
                          </a:solidFill>
                          <a:effectLst/>
                          <a:latin typeface="Calibri"/>
                        </a:rPr>
                        <a:t>PK </a:t>
                      </a:r>
                      <a:r>
                        <a:rPr lang="de-DE" sz="2400" b="1" i="0" u="none" strike="noStrike" dirty="0" err="1">
                          <a:solidFill>
                            <a:srgbClr val="000000"/>
                          </a:solidFill>
                          <a:effectLst/>
                          <a:latin typeface="Calibri"/>
                        </a:rPr>
                        <a:t>Variability</a:t>
                      </a:r>
                      <a:endParaRPr lang="de-DE" sz="2400" b="1" i="0" u="none" strike="noStrike" dirty="0">
                        <a:solidFill>
                          <a:srgbClr val="000000"/>
                        </a:solidFill>
                        <a:effectLst/>
                        <a:latin typeface="Calibri"/>
                      </a:endParaRPr>
                    </a:p>
                  </a:txBody>
                  <a:tcPr marL="12700" marR="12700" marT="12700" marB="0" anchor="b"/>
                </a:tc>
              </a:tr>
              <a:tr h="370840">
                <a:tc>
                  <a:txBody>
                    <a:bodyPr/>
                    <a:lstStyle/>
                    <a:p>
                      <a:pPr algn="l" fontAlgn="b"/>
                      <a:r>
                        <a:rPr lang="de-DE" sz="2400" b="0" i="0" u="none" strike="noStrike" dirty="0">
                          <a:solidFill>
                            <a:srgbClr val="000000"/>
                          </a:solidFill>
                          <a:effectLst/>
                          <a:latin typeface="Calibri"/>
                        </a:rPr>
                        <a:t>5-FC</a:t>
                      </a:r>
                    </a:p>
                  </a:txBody>
                  <a:tcPr marL="12700" marR="12700" marT="12700" marB="0" anchor="b"/>
                </a:tc>
                <a:tc>
                  <a:txBody>
                    <a:bodyPr/>
                    <a:lstStyle/>
                    <a:p>
                      <a:pPr algn="l" fontAlgn="b"/>
                      <a:r>
                        <a:rPr lang="de-DE" sz="2400" b="0" i="0" u="none" strike="noStrike">
                          <a:solidFill>
                            <a:srgbClr val="000000"/>
                          </a:solidFill>
                          <a:effectLst/>
                          <a:latin typeface="Calibri"/>
                        </a:rPr>
                        <a:t>HPLC/BIO/Enz</a:t>
                      </a:r>
                    </a:p>
                  </a:txBody>
                  <a:tcPr marL="12700" marR="12700" marT="12700" marB="0" anchor="b"/>
                </a:tc>
                <a:tc>
                  <a:txBody>
                    <a:bodyPr/>
                    <a:lstStyle/>
                    <a:p>
                      <a:pPr algn="ctr" fontAlgn="b"/>
                      <a:r>
                        <a:rPr lang="de-DE" sz="2400" b="0" i="0" u="none" strike="noStrike" dirty="0">
                          <a:solidFill>
                            <a:srgbClr val="000000"/>
                          </a:solidFill>
                          <a:effectLst/>
                          <a:latin typeface="Calibri"/>
                        </a:rPr>
                        <a:t>Yes</a:t>
                      </a:r>
                    </a:p>
                  </a:txBody>
                  <a:tcPr marL="12700" marR="12700" marT="12700" marB="0" anchor="b"/>
                </a:tc>
                <a:tc>
                  <a:txBody>
                    <a:bodyPr/>
                    <a:lstStyle/>
                    <a:p>
                      <a:pPr algn="ctr" fontAlgn="b"/>
                      <a:r>
                        <a:rPr lang="de-DE" sz="2400" b="0" i="0" u="none" strike="noStrike">
                          <a:solidFill>
                            <a:srgbClr val="000000"/>
                          </a:solidFill>
                          <a:effectLst/>
                          <a:latin typeface="Calibri"/>
                        </a:rPr>
                        <a:t>Yes</a:t>
                      </a:r>
                    </a:p>
                  </a:txBody>
                  <a:tcPr marL="12700" marR="12700" marT="12700" marB="0" anchor="b"/>
                </a:tc>
                <a:tc>
                  <a:txBody>
                    <a:bodyPr/>
                    <a:lstStyle/>
                    <a:p>
                      <a:pPr algn="ctr" fontAlgn="b"/>
                      <a:r>
                        <a:rPr lang="de-DE" sz="2400" b="0" i="0" u="none" strike="noStrike" dirty="0">
                          <a:solidFill>
                            <a:srgbClr val="000000"/>
                          </a:solidFill>
                          <a:effectLst/>
                          <a:latin typeface="Calibri"/>
                        </a:rPr>
                        <a:t>Yes </a:t>
                      </a:r>
                      <a:endParaRPr lang="de-DE" sz="2400" b="0" i="0" u="none" strike="noStrike" dirty="0" smtClean="0">
                        <a:solidFill>
                          <a:srgbClr val="000000"/>
                        </a:solidFill>
                        <a:effectLst/>
                        <a:latin typeface="Calibri"/>
                      </a:endParaRPr>
                    </a:p>
                    <a:p>
                      <a:pPr algn="ctr" fontAlgn="b"/>
                      <a:r>
                        <a:rPr lang="de-DE" sz="2400" b="0" i="0" u="none" strike="noStrike" dirty="0" smtClean="0">
                          <a:solidFill>
                            <a:srgbClr val="000000"/>
                          </a:solidFill>
                          <a:effectLst/>
                          <a:latin typeface="Calibri"/>
                        </a:rPr>
                        <a:t>(</a:t>
                      </a:r>
                      <a:r>
                        <a:rPr lang="de-DE" sz="2400" b="0" i="0" u="none" strike="noStrike" dirty="0">
                          <a:solidFill>
                            <a:srgbClr val="000000"/>
                          </a:solidFill>
                          <a:effectLst/>
                          <a:latin typeface="Calibri"/>
                        </a:rPr>
                        <a:t>renal)</a:t>
                      </a:r>
                    </a:p>
                  </a:txBody>
                  <a:tcPr marL="12700" marR="12700" marT="12700" marB="0" anchor="b"/>
                </a:tc>
              </a:tr>
              <a:tr h="370840">
                <a:tc>
                  <a:txBody>
                    <a:bodyPr/>
                    <a:lstStyle/>
                    <a:p>
                      <a:pPr algn="l" fontAlgn="b"/>
                      <a:r>
                        <a:rPr lang="de-DE" sz="2400" b="0" i="0" u="none" strike="noStrike" dirty="0">
                          <a:solidFill>
                            <a:srgbClr val="000000"/>
                          </a:solidFill>
                          <a:effectLst/>
                          <a:latin typeface="Calibri"/>
                        </a:rPr>
                        <a:t>Itraconazole</a:t>
                      </a:r>
                    </a:p>
                  </a:txBody>
                  <a:tcPr marL="12700" marR="12700" marT="12700" marB="0" anchor="b"/>
                </a:tc>
                <a:tc>
                  <a:txBody>
                    <a:bodyPr/>
                    <a:lstStyle/>
                    <a:p>
                      <a:pPr algn="l" fontAlgn="b"/>
                      <a:r>
                        <a:rPr lang="de-DE" sz="2400" b="0" i="0" u="none" strike="noStrike">
                          <a:solidFill>
                            <a:srgbClr val="000000"/>
                          </a:solidFill>
                          <a:effectLst/>
                          <a:latin typeface="Calibri"/>
                        </a:rPr>
                        <a:t>HPLC/Bio</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c>
                  <a:txBody>
                    <a:bodyPr/>
                    <a:lstStyle/>
                    <a:p>
                      <a:pPr algn="ctr" fontAlgn="b"/>
                      <a:r>
                        <a:rPr lang="de-DE" sz="2400" b="0" i="0" u="none" strike="noStrike">
                          <a:solidFill>
                            <a:srgbClr val="000000"/>
                          </a:solidFill>
                          <a:effectLst/>
                          <a:latin typeface="Calibri"/>
                        </a:rPr>
                        <a:t>Yes</a:t>
                      </a:r>
                    </a:p>
                  </a:txBody>
                  <a:tcPr marL="12700" marR="12700" marT="12700" marB="0" anchor="b"/>
                </a:tc>
                <a:tc>
                  <a:txBody>
                    <a:bodyPr/>
                    <a:lstStyle/>
                    <a:p>
                      <a:pPr algn="ctr" fontAlgn="b"/>
                      <a:r>
                        <a:rPr lang="de-DE" sz="2400" b="0" i="0" u="none" strike="noStrike">
                          <a:solidFill>
                            <a:srgbClr val="000000"/>
                          </a:solidFill>
                          <a:effectLst/>
                          <a:latin typeface="Calibri"/>
                        </a:rPr>
                        <a:t>Yes (absorption)</a:t>
                      </a:r>
                    </a:p>
                  </a:txBody>
                  <a:tcPr marL="12700" marR="12700" marT="12700" marB="0" anchor="b"/>
                </a:tc>
              </a:tr>
              <a:tr h="370840">
                <a:tc>
                  <a:txBody>
                    <a:bodyPr/>
                    <a:lstStyle/>
                    <a:p>
                      <a:pPr algn="l" fontAlgn="b"/>
                      <a:r>
                        <a:rPr lang="de-DE" sz="2400" b="0" i="0" u="none" strike="noStrike">
                          <a:solidFill>
                            <a:srgbClr val="000000"/>
                          </a:solidFill>
                          <a:effectLst/>
                          <a:latin typeface="Calibri"/>
                        </a:rPr>
                        <a:t>Voriconazole</a:t>
                      </a:r>
                    </a:p>
                  </a:txBody>
                  <a:tcPr marL="12700" marR="12700" marT="12700" marB="0" anchor="b"/>
                </a:tc>
                <a:tc>
                  <a:txBody>
                    <a:bodyPr/>
                    <a:lstStyle/>
                    <a:p>
                      <a:pPr algn="l" fontAlgn="b"/>
                      <a:r>
                        <a:rPr lang="de-DE" sz="2400" b="0" i="0" u="none" strike="noStrike">
                          <a:solidFill>
                            <a:srgbClr val="000000"/>
                          </a:solidFill>
                          <a:effectLst/>
                          <a:latin typeface="Calibri"/>
                        </a:rPr>
                        <a:t>HPLC/Bio</a:t>
                      </a:r>
                    </a:p>
                  </a:txBody>
                  <a:tcPr marL="12700" marR="12700" marT="12700" marB="0" anchor="b"/>
                </a:tc>
                <a:tc>
                  <a:txBody>
                    <a:bodyPr/>
                    <a:lstStyle/>
                    <a:p>
                      <a:pPr algn="ctr" fontAlgn="b"/>
                      <a:r>
                        <a:rPr lang="de-DE" sz="2400" b="0" i="0" u="none" strike="noStrike">
                          <a:solidFill>
                            <a:srgbClr val="000000"/>
                          </a:solidFill>
                          <a:effectLst/>
                          <a:latin typeface="Calibri"/>
                        </a:rPr>
                        <a:t>Yes</a:t>
                      </a:r>
                    </a:p>
                  </a:txBody>
                  <a:tcPr marL="12700" marR="12700" marT="12700" marB="0" anchor="b"/>
                </a:tc>
                <a:tc>
                  <a:txBody>
                    <a:bodyPr/>
                    <a:lstStyle/>
                    <a:p>
                      <a:pPr algn="ctr" fontAlgn="b"/>
                      <a:r>
                        <a:rPr lang="de-DE" sz="2400" b="0" i="0" u="none" strike="noStrike">
                          <a:solidFill>
                            <a:srgbClr val="000000"/>
                          </a:solidFill>
                          <a:effectLst/>
                          <a:latin typeface="Calibri"/>
                        </a:rPr>
                        <a:t>Yes</a:t>
                      </a:r>
                    </a:p>
                  </a:txBody>
                  <a:tcPr marL="12700" marR="12700" marT="12700" marB="0" anchor="b"/>
                </a:tc>
                <a:tc>
                  <a:txBody>
                    <a:bodyPr/>
                    <a:lstStyle/>
                    <a:p>
                      <a:pPr algn="ctr" fontAlgn="b"/>
                      <a:r>
                        <a:rPr lang="de-DE" sz="2400" b="0" i="0" u="none" strike="noStrike">
                          <a:solidFill>
                            <a:srgbClr val="000000"/>
                          </a:solidFill>
                          <a:effectLst/>
                          <a:latin typeface="Calibri"/>
                        </a:rPr>
                        <a:t>Yes (metabolism)</a:t>
                      </a:r>
                    </a:p>
                  </a:txBody>
                  <a:tcPr marL="12700" marR="12700" marT="12700" marB="0" anchor="b"/>
                </a:tc>
              </a:tr>
              <a:tr h="370840">
                <a:tc>
                  <a:txBody>
                    <a:bodyPr/>
                    <a:lstStyle/>
                    <a:p>
                      <a:pPr algn="l" fontAlgn="b"/>
                      <a:r>
                        <a:rPr lang="de-DE" sz="2400" b="0" i="0" u="none" strike="noStrike">
                          <a:solidFill>
                            <a:srgbClr val="000000"/>
                          </a:solidFill>
                          <a:effectLst/>
                          <a:latin typeface="Calibri"/>
                        </a:rPr>
                        <a:t>Posaconazole</a:t>
                      </a:r>
                    </a:p>
                  </a:txBody>
                  <a:tcPr marL="12700" marR="12700" marT="12700" marB="0" anchor="b"/>
                </a:tc>
                <a:tc>
                  <a:txBody>
                    <a:bodyPr/>
                    <a:lstStyle/>
                    <a:p>
                      <a:pPr algn="l" fontAlgn="b"/>
                      <a:r>
                        <a:rPr lang="de-DE" sz="2400" b="0" i="0" u="none" strike="noStrike" dirty="0">
                          <a:solidFill>
                            <a:srgbClr val="000000"/>
                          </a:solidFill>
                          <a:effectLst/>
                          <a:latin typeface="Calibri"/>
                        </a:rPr>
                        <a:t>HPLC/Bio</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c>
                  <a:txBody>
                    <a:bodyPr/>
                    <a:lstStyle/>
                    <a:p>
                      <a:pPr algn="ctr" fontAlgn="b"/>
                      <a:r>
                        <a:rPr lang="de-DE" sz="2400" b="0" i="0" u="none" strike="noStrike" dirty="0" smtClean="0">
                          <a:solidFill>
                            <a:srgbClr val="000000"/>
                          </a:solidFill>
                          <a:effectLst/>
                          <a:latin typeface="Calibri"/>
                        </a:rPr>
                        <a:t>Yes </a:t>
                      </a:r>
                      <a:endParaRPr lang="de-DE" sz="2400" b="0" i="0" u="none" strike="noStrike" dirty="0">
                        <a:solidFill>
                          <a:srgbClr val="000000"/>
                        </a:solidFill>
                        <a:effectLst/>
                        <a:latin typeface="Calibri"/>
                      </a:endParaRPr>
                    </a:p>
                  </a:txBody>
                  <a:tcPr marL="12700" marR="12700" marT="12700" marB="0" anchor="b"/>
                </a:tc>
                <a:tc>
                  <a:txBody>
                    <a:bodyPr/>
                    <a:lstStyle/>
                    <a:p>
                      <a:pPr algn="ctr" fontAlgn="b"/>
                      <a:r>
                        <a:rPr lang="de-DE" sz="2400" b="0" i="0" u="none" strike="noStrike">
                          <a:solidFill>
                            <a:srgbClr val="000000"/>
                          </a:solidFill>
                          <a:effectLst/>
                          <a:latin typeface="Calibri"/>
                        </a:rPr>
                        <a:t>Yes (absorption)</a:t>
                      </a:r>
                    </a:p>
                  </a:txBody>
                  <a:tcPr marL="12700" marR="12700" marT="12700" marB="0" anchor="b"/>
                </a:tc>
              </a:tr>
              <a:tr h="370840">
                <a:tc>
                  <a:txBody>
                    <a:bodyPr/>
                    <a:lstStyle/>
                    <a:p>
                      <a:pPr algn="l" fontAlgn="b"/>
                      <a:endParaRPr lang="de-DE" sz="2400" b="0" i="0" u="none" strike="noStrike">
                        <a:solidFill>
                          <a:srgbClr val="000000"/>
                        </a:solidFill>
                        <a:effectLst/>
                        <a:latin typeface="Calibri"/>
                      </a:endParaRPr>
                    </a:p>
                  </a:txBody>
                  <a:tcPr marL="12700" marR="12700" marT="12700" marB="0" anchor="b"/>
                </a:tc>
                <a:tc>
                  <a:txBody>
                    <a:bodyPr/>
                    <a:lstStyle/>
                    <a:p>
                      <a:pPr algn="l" fontAlgn="b"/>
                      <a:endParaRPr lang="de-DE" sz="2400" b="0" i="0" u="none" strike="noStrike">
                        <a:solidFill>
                          <a:srgbClr val="000000"/>
                        </a:solidFill>
                        <a:effectLst/>
                        <a:latin typeface="Calibri"/>
                      </a:endParaRPr>
                    </a:p>
                  </a:txBody>
                  <a:tcPr marL="12700" marR="12700" marT="12700" marB="0" anchor="b"/>
                </a:tc>
                <a:tc>
                  <a:txBody>
                    <a:bodyPr/>
                    <a:lstStyle/>
                    <a:p>
                      <a:pPr algn="ctr" fontAlgn="b"/>
                      <a:endParaRPr lang="de-DE" sz="2400" b="0" i="0" u="none" strike="noStrike">
                        <a:solidFill>
                          <a:srgbClr val="000000"/>
                        </a:solidFill>
                        <a:effectLst/>
                        <a:latin typeface="Calibri"/>
                      </a:endParaRPr>
                    </a:p>
                  </a:txBody>
                  <a:tcPr marL="12700" marR="12700" marT="12700" marB="0" anchor="b"/>
                </a:tc>
                <a:tc>
                  <a:txBody>
                    <a:bodyPr/>
                    <a:lstStyle/>
                    <a:p>
                      <a:pPr algn="ctr" fontAlgn="b"/>
                      <a:endParaRPr lang="de-DE" sz="2400" b="0" i="0" u="none" strike="noStrike">
                        <a:solidFill>
                          <a:srgbClr val="000000"/>
                        </a:solidFill>
                        <a:effectLst/>
                        <a:latin typeface="Calibri"/>
                      </a:endParaRPr>
                    </a:p>
                  </a:txBody>
                  <a:tcPr marL="12700" marR="12700" marT="12700" marB="0" anchor="b"/>
                </a:tc>
                <a:tc>
                  <a:txBody>
                    <a:bodyPr/>
                    <a:lstStyle/>
                    <a:p>
                      <a:pPr algn="ctr" fontAlgn="b"/>
                      <a:endParaRPr lang="de-DE" sz="2400" b="0" i="0" u="none" strike="noStrike">
                        <a:solidFill>
                          <a:srgbClr val="000000"/>
                        </a:solidFill>
                        <a:effectLst/>
                        <a:latin typeface="Calibri"/>
                      </a:endParaRPr>
                    </a:p>
                  </a:txBody>
                  <a:tcPr marL="12700" marR="12700" marT="12700" marB="0" anchor="b"/>
                </a:tc>
              </a:tr>
              <a:tr h="370840">
                <a:tc>
                  <a:txBody>
                    <a:bodyPr/>
                    <a:lstStyle/>
                    <a:p>
                      <a:pPr algn="l" fontAlgn="b"/>
                      <a:r>
                        <a:rPr lang="de-DE" sz="2400" b="0" i="0" u="none" strike="noStrike">
                          <a:solidFill>
                            <a:srgbClr val="000000"/>
                          </a:solidFill>
                          <a:effectLst/>
                          <a:latin typeface="Calibri"/>
                        </a:rPr>
                        <a:t>AmB</a:t>
                      </a:r>
                    </a:p>
                  </a:txBody>
                  <a:tcPr marL="12700" marR="12700" marT="12700" marB="0" anchor="b"/>
                </a:tc>
                <a:tc>
                  <a:txBody>
                    <a:bodyPr/>
                    <a:lstStyle/>
                    <a:p>
                      <a:pPr algn="l" fontAlgn="b"/>
                      <a:r>
                        <a:rPr lang="de-DE" sz="2400" b="0" i="0" u="none" strike="noStrike">
                          <a:solidFill>
                            <a:srgbClr val="000000"/>
                          </a:solidFill>
                          <a:effectLst/>
                          <a:latin typeface="Calibri"/>
                        </a:rPr>
                        <a:t>HPLC/Bio</a:t>
                      </a:r>
                    </a:p>
                  </a:txBody>
                  <a:tcPr marL="12700" marR="12700" marT="12700" marB="0" anchor="b"/>
                </a:tc>
                <a:tc>
                  <a:txBody>
                    <a:bodyPr/>
                    <a:lstStyle/>
                    <a:p>
                      <a:pPr algn="ctr" fontAlgn="b"/>
                      <a:r>
                        <a:rPr lang="pt-BR" sz="2400" b="0" i="0" u="none" strike="noStrike">
                          <a:solidFill>
                            <a:srgbClr val="000000"/>
                          </a:solidFill>
                          <a:effectLst/>
                          <a:latin typeface="Calibri"/>
                        </a:rPr>
                        <a:t>No </a:t>
                      </a:r>
                    </a:p>
                  </a:txBody>
                  <a:tcPr marL="12700" marR="12700" marT="12700" marB="0" anchor="b"/>
                </a:tc>
                <a:tc>
                  <a:txBody>
                    <a:bodyPr/>
                    <a:lstStyle/>
                    <a:p>
                      <a:pPr algn="ctr" fontAlgn="b"/>
                      <a:r>
                        <a:rPr lang="de-DE" sz="2400" b="0" i="0" u="none" strike="noStrike">
                          <a:solidFill>
                            <a:srgbClr val="000000"/>
                          </a:solidFill>
                          <a:effectLst/>
                          <a:latin typeface="Calibri"/>
                        </a:rPr>
                        <a:t>Yes(animal)</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r>
              <a:tr h="370840">
                <a:tc>
                  <a:txBody>
                    <a:bodyPr/>
                    <a:lstStyle/>
                    <a:p>
                      <a:pPr algn="l" fontAlgn="b"/>
                      <a:r>
                        <a:rPr lang="de-DE" sz="2300" b="0" i="0" u="none" strike="noStrike" dirty="0">
                          <a:solidFill>
                            <a:srgbClr val="000000"/>
                          </a:solidFill>
                          <a:effectLst/>
                          <a:latin typeface="Calibri"/>
                        </a:rPr>
                        <a:t>Echinocandins</a:t>
                      </a:r>
                    </a:p>
                  </a:txBody>
                  <a:tcPr marL="12700" marR="12700" marT="12700" marB="0" anchor="b"/>
                </a:tc>
                <a:tc>
                  <a:txBody>
                    <a:bodyPr/>
                    <a:lstStyle/>
                    <a:p>
                      <a:pPr algn="l" fontAlgn="b"/>
                      <a:r>
                        <a:rPr lang="de-DE" sz="2400" b="0" i="0" u="none" strike="noStrike">
                          <a:solidFill>
                            <a:srgbClr val="000000"/>
                          </a:solidFill>
                          <a:effectLst/>
                          <a:latin typeface="Calibri"/>
                        </a:rPr>
                        <a:t>HPLC/Bio</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c>
                  <a:txBody>
                    <a:bodyPr/>
                    <a:lstStyle/>
                    <a:p>
                      <a:pPr algn="ctr" fontAlgn="b"/>
                      <a:r>
                        <a:rPr lang="de-DE" sz="2400" b="0" i="0" u="none" strike="noStrike">
                          <a:solidFill>
                            <a:srgbClr val="000000"/>
                          </a:solidFill>
                          <a:effectLst/>
                          <a:latin typeface="Calibri"/>
                        </a:rPr>
                        <a:t>Yes</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r>
              <a:tr h="370840">
                <a:tc>
                  <a:txBody>
                    <a:bodyPr/>
                    <a:lstStyle/>
                    <a:p>
                      <a:pPr algn="l" fontAlgn="b"/>
                      <a:r>
                        <a:rPr lang="de-DE" sz="2400" b="0" i="0" u="none" strike="noStrike" dirty="0" err="1">
                          <a:solidFill>
                            <a:srgbClr val="000000"/>
                          </a:solidFill>
                          <a:effectLst/>
                          <a:latin typeface="Calibri"/>
                        </a:rPr>
                        <a:t>Fluconazole</a:t>
                      </a:r>
                      <a:endParaRPr lang="de-DE" sz="2400" b="0" i="0" u="none" strike="noStrike" dirty="0">
                        <a:solidFill>
                          <a:srgbClr val="000000"/>
                        </a:solidFill>
                        <a:effectLst/>
                        <a:latin typeface="Calibri"/>
                      </a:endParaRPr>
                    </a:p>
                  </a:txBody>
                  <a:tcPr marL="12700" marR="12700" marT="12700" marB="0" anchor="b"/>
                </a:tc>
                <a:tc>
                  <a:txBody>
                    <a:bodyPr/>
                    <a:lstStyle/>
                    <a:p>
                      <a:pPr algn="l" fontAlgn="b"/>
                      <a:r>
                        <a:rPr lang="de-DE" sz="2400" b="0" i="0" u="none" strike="noStrike">
                          <a:solidFill>
                            <a:srgbClr val="000000"/>
                          </a:solidFill>
                          <a:effectLst/>
                          <a:latin typeface="Calibri"/>
                        </a:rPr>
                        <a:t>HPLC/Bio</a:t>
                      </a:r>
                    </a:p>
                  </a:txBody>
                  <a:tcPr marL="12700" marR="12700" marT="12700" marB="0" anchor="b"/>
                </a:tc>
                <a:tc>
                  <a:txBody>
                    <a:bodyPr/>
                    <a:lstStyle/>
                    <a:p>
                      <a:pPr algn="ctr" fontAlgn="b"/>
                      <a:r>
                        <a:rPr lang="de-DE" sz="2400" b="0" i="0" u="none" strike="noStrike">
                          <a:solidFill>
                            <a:srgbClr val="000000"/>
                          </a:solidFill>
                          <a:effectLst/>
                          <a:latin typeface="Calibri"/>
                        </a:rPr>
                        <a:t>No</a:t>
                      </a:r>
                    </a:p>
                  </a:txBody>
                  <a:tcPr marL="12700" marR="12700" marT="12700" marB="0" anchor="b"/>
                </a:tc>
                <a:tc>
                  <a:txBody>
                    <a:bodyPr/>
                    <a:lstStyle/>
                    <a:p>
                      <a:pPr algn="ctr" fontAlgn="b"/>
                      <a:r>
                        <a:rPr lang="de-DE" sz="2400" b="0" i="0" u="none" strike="noStrike">
                          <a:solidFill>
                            <a:srgbClr val="000000"/>
                          </a:solidFill>
                          <a:effectLst/>
                          <a:latin typeface="Calibri"/>
                        </a:rPr>
                        <a:t>Yes (animal)</a:t>
                      </a:r>
                    </a:p>
                  </a:txBody>
                  <a:tcPr marL="12700" marR="12700" marT="12700" marB="0" anchor="b"/>
                </a:tc>
                <a:tc>
                  <a:txBody>
                    <a:bodyPr/>
                    <a:lstStyle/>
                    <a:p>
                      <a:pPr algn="ctr" fontAlgn="b"/>
                      <a:r>
                        <a:rPr lang="de-DE" sz="2400" b="0" i="0" u="none" strike="noStrike" dirty="0" err="1">
                          <a:solidFill>
                            <a:srgbClr val="000000"/>
                          </a:solidFill>
                          <a:effectLst/>
                          <a:latin typeface="Calibri"/>
                        </a:rPr>
                        <a:t>No</a:t>
                      </a:r>
                      <a:endParaRPr lang="de-DE" sz="2400" b="0" i="0" u="none" strike="noStrike" dirty="0">
                        <a:solidFill>
                          <a:srgbClr val="000000"/>
                        </a:solidFill>
                        <a:effectLst/>
                        <a:latin typeface="Calibri"/>
                      </a:endParaRPr>
                    </a:p>
                  </a:txBody>
                  <a:tcPr marL="12700" marR="12700" marT="12700" marB="0" anchor="b"/>
                </a:tc>
              </a:tr>
            </a:tbl>
          </a:graphicData>
        </a:graphic>
      </p:graphicFrame>
      <p:sp>
        <p:nvSpPr>
          <p:cNvPr id="5" name="Textfeld 4"/>
          <p:cNvSpPr txBox="1"/>
          <p:nvPr/>
        </p:nvSpPr>
        <p:spPr>
          <a:xfrm rot="5400000">
            <a:off x="-1625697" y="4935445"/>
            <a:ext cx="3528392" cy="276999"/>
          </a:xfrm>
          <a:prstGeom prst="rect">
            <a:avLst/>
          </a:prstGeom>
          <a:noFill/>
        </p:spPr>
        <p:txBody>
          <a:bodyPr wrap="square" rtlCol="0">
            <a:spAutoFit/>
          </a:bodyPr>
          <a:lstStyle/>
          <a:p>
            <a:pPr algn="r"/>
            <a:r>
              <a:rPr lang="en-US" sz="1200" smtClean="0">
                <a:solidFill>
                  <a:srgbClr val="7F7F7F"/>
                </a:solidFill>
              </a:rPr>
              <a:t>Reviewed in Smith et al. Ther Drug Monit 2008</a:t>
            </a:r>
            <a:endParaRPr lang="en-US" sz="1200">
              <a:solidFill>
                <a:srgbClr val="7F7F7F"/>
              </a:solidFill>
            </a:endParaRPr>
          </a:p>
        </p:txBody>
      </p:sp>
    </p:spTree>
    <p:extLst>
      <p:ext uri="{BB962C8B-B14F-4D97-AF65-F5344CB8AC3E}">
        <p14:creationId xmlns:p14="http://schemas.microsoft.com/office/powerpoint/2010/main" val="74811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0"/>
            <a:ext cx="9144000" cy="515719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0" y="0"/>
            <a:ext cx="1285875" cy="602128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r="3776" b="1569"/>
          <a:stretch>
            <a:fillRect/>
          </a:stretch>
        </p:blipFill>
        <p:spPr bwMode="auto">
          <a:xfrm>
            <a:off x="683568" y="0"/>
            <a:ext cx="5904656" cy="6021288"/>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1619672" y="980728"/>
            <a:ext cx="1371600" cy="104775"/>
          </a:xfrm>
          <a:prstGeom prst="rect">
            <a:avLst/>
          </a:prstGeom>
          <a:noFill/>
          <a:ln w="9525">
            <a:noFill/>
            <a:miter lim="800000"/>
            <a:headEnd/>
            <a:tailEnd/>
          </a:ln>
        </p:spPr>
      </p:pic>
      <p:sp>
        <p:nvSpPr>
          <p:cNvPr id="11" name="Tekstvak 10"/>
          <p:cNvSpPr txBox="1"/>
          <p:nvPr/>
        </p:nvSpPr>
        <p:spPr>
          <a:xfrm>
            <a:off x="3131840" y="4853478"/>
            <a:ext cx="6012160" cy="2031325"/>
          </a:xfrm>
          <a:prstGeom prst="rect">
            <a:avLst/>
          </a:prstGeom>
          <a:noFill/>
        </p:spPr>
        <p:txBody>
          <a:bodyPr wrap="square" rtlCol="0">
            <a:spAutoFit/>
          </a:bodyPr>
          <a:lstStyle/>
          <a:p>
            <a:pPr algn="r"/>
            <a:r>
              <a:rPr lang="nl-NL" sz="3600" b="1" dirty="0"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Save the date!</a:t>
            </a:r>
          </a:p>
          <a:p>
            <a:pPr algn="r"/>
            <a:endParaRPr lang="nl-NL" b="1" dirty="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endParaRPr>
          </a:p>
          <a:p>
            <a:pPr algn="r"/>
            <a:r>
              <a:rPr lang="nl-NL" sz="3600" b="1" dirty="0"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11-14 </a:t>
            </a:r>
            <a:r>
              <a:rPr lang="nl-NL" sz="3600" b="1" dirty="0" err="1"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October</a:t>
            </a:r>
            <a:r>
              <a:rPr lang="nl-NL" sz="3600" b="1" dirty="0"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 2013</a:t>
            </a:r>
          </a:p>
          <a:p>
            <a:pPr algn="r"/>
            <a:r>
              <a:rPr lang="nl-NL" sz="3600" b="1" dirty="0" err="1"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Copenhagen</a:t>
            </a:r>
            <a:r>
              <a:rPr lang="nl-NL" sz="3600" b="1" dirty="0"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 </a:t>
            </a:r>
            <a:r>
              <a:rPr lang="nl-NL" sz="3600" b="1" dirty="0" err="1" smtClean="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rPr>
              <a:t>Denmark</a:t>
            </a:r>
            <a:endParaRPr lang="nl-NL" sz="3600" b="1" dirty="0">
              <a:solidFill>
                <a:schemeClr val="bg1"/>
              </a:solidFill>
              <a:effectLst>
                <a:outerShdw blurRad="38100" dist="38100" dir="2700000" algn="tl">
                  <a:srgbClr val="000000">
                    <a:alpha val="43137"/>
                  </a:srgbClr>
                </a:outerShdw>
              </a:effectLst>
              <a:latin typeface="Bookman Old Style" pitchFamily="18" charset="0"/>
              <a:ea typeface="Arial Unicode MS" pitchFamily="34" charset="-128"/>
              <a:cs typeface="Arial Unicode MS" pitchFamily="34" charset="-128"/>
            </a:endParaRPr>
          </a:p>
        </p:txBody>
      </p:sp>
      <p:pic>
        <p:nvPicPr>
          <p:cNvPr id="1032" name="Picture 8"/>
          <p:cNvPicPr>
            <a:picLocks noChangeAspect="1" noChangeArrowheads="1"/>
          </p:cNvPicPr>
          <p:nvPr/>
        </p:nvPicPr>
        <p:blipFill>
          <a:blip r:embed="rId7" cstate="print"/>
          <a:srcRect/>
          <a:stretch>
            <a:fillRect/>
          </a:stretch>
        </p:blipFill>
        <p:spPr bwMode="auto">
          <a:xfrm>
            <a:off x="4355976" y="245862"/>
            <a:ext cx="2160240" cy="785542"/>
          </a:xfrm>
          <a:prstGeom prst="rect">
            <a:avLst/>
          </a:prstGeom>
          <a:noFill/>
          <a:ln w="9525">
            <a:noFill/>
            <a:miter lim="800000"/>
            <a:headEnd/>
            <a:tailEnd/>
          </a:ln>
        </p:spPr>
      </p:pic>
      <p:sp>
        <p:nvSpPr>
          <p:cNvPr id="14" name="Tekstvak 13"/>
          <p:cNvSpPr txBox="1"/>
          <p:nvPr/>
        </p:nvSpPr>
        <p:spPr>
          <a:xfrm rot="1578795">
            <a:off x="4837402" y="1071239"/>
            <a:ext cx="4443721" cy="584775"/>
          </a:xfrm>
          <a:prstGeom prst="rect">
            <a:avLst/>
          </a:prstGeom>
          <a:noFill/>
        </p:spPr>
        <p:txBody>
          <a:bodyPr wrap="square" rtlCol="0">
            <a:spAutoFit/>
          </a:bodyPr>
          <a:lstStyle/>
          <a:p>
            <a:pPr algn="ctr"/>
            <a:r>
              <a:rPr lang="nl-NL" sz="3200" b="1" dirty="0" smtClean="0">
                <a:solidFill>
                  <a:schemeClr val="bg1"/>
                </a:solidFill>
                <a:effectLst>
                  <a:outerShdw blurRad="38100" dist="38100" dir="2700000" algn="tl">
                    <a:srgbClr val="000000">
                      <a:alpha val="43137"/>
                    </a:srgbClr>
                  </a:outerShdw>
                </a:effectLst>
                <a:latin typeface="Bookman Old Style" pitchFamily="18" charset="0"/>
              </a:rPr>
              <a:t>www.TIMM2013.org</a:t>
            </a:r>
            <a:endParaRPr lang="nl-NL" sz="3200" b="1" dirty="0">
              <a:solidFill>
                <a:schemeClr val="bg1"/>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118051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smtClean="0"/>
              <a:t>Topics	</a:t>
            </a:r>
            <a:endParaRPr lang="en-US" b="1"/>
          </a:p>
        </p:txBody>
      </p:sp>
      <p:sp>
        <p:nvSpPr>
          <p:cNvPr id="3" name="Inhaltsplatzhalter 2"/>
          <p:cNvSpPr>
            <a:spLocks noGrp="1"/>
          </p:cNvSpPr>
          <p:nvPr>
            <p:ph idx="1"/>
          </p:nvPr>
        </p:nvSpPr>
        <p:spPr/>
        <p:txBody>
          <a:bodyPr/>
          <a:lstStyle/>
          <a:p>
            <a:r>
              <a:rPr lang="en-US" sz="2800" smtClean="0"/>
              <a:t>What do we know about TDM and</a:t>
            </a:r>
          </a:p>
          <a:p>
            <a:pPr lvl="1"/>
            <a:r>
              <a:rPr lang="en-US" sz="2400" smtClean="0"/>
              <a:t>Flucytosine</a:t>
            </a:r>
          </a:p>
          <a:p>
            <a:pPr lvl="1"/>
            <a:r>
              <a:rPr lang="en-US" sz="2400" smtClean="0"/>
              <a:t>Itraconazole</a:t>
            </a:r>
          </a:p>
          <a:p>
            <a:endParaRPr lang="en-US" sz="2800" smtClean="0"/>
          </a:p>
          <a:p>
            <a:r>
              <a:rPr lang="en-US" sz="2800" smtClean="0"/>
              <a:t>... and what about the newer ones?</a:t>
            </a:r>
          </a:p>
          <a:p>
            <a:pPr lvl="1"/>
            <a:r>
              <a:rPr lang="en-US" sz="2400" smtClean="0"/>
              <a:t>Voriconazole</a:t>
            </a:r>
          </a:p>
          <a:p>
            <a:pPr lvl="1"/>
            <a:r>
              <a:rPr lang="en-US" sz="2400" smtClean="0"/>
              <a:t>Posaconazole</a:t>
            </a:r>
            <a:endParaRPr lang="en-US" sz="2400"/>
          </a:p>
        </p:txBody>
      </p:sp>
    </p:spTree>
    <p:extLst>
      <p:ext uri="{BB962C8B-B14F-4D97-AF65-F5344CB8AC3E}">
        <p14:creationId xmlns:p14="http://schemas.microsoft.com/office/powerpoint/2010/main" val="118138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What is the story about the old antifungal agents?</a:t>
            </a:r>
            <a:endParaRPr lang="en-US"/>
          </a:p>
        </p:txBody>
      </p:sp>
      <p:sp>
        <p:nvSpPr>
          <p:cNvPr id="3" name="Inhaltsplatzhalter 2"/>
          <p:cNvSpPr>
            <a:spLocks noGrp="1"/>
          </p:cNvSpPr>
          <p:nvPr>
            <p:ph idx="1"/>
          </p:nvPr>
        </p:nvSpPr>
        <p:spPr/>
        <p:txBody>
          <a:bodyPr/>
          <a:lstStyle/>
          <a:p>
            <a:pPr marL="0" indent="0">
              <a:buNone/>
            </a:pPr>
            <a:r>
              <a:rPr lang="en-US" sz="2400" b="1" smtClean="0"/>
              <a:t>Flucytosine: </a:t>
            </a:r>
          </a:p>
          <a:p>
            <a:r>
              <a:rPr lang="en-US" sz="2400" smtClean="0"/>
              <a:t>Pyrimidine analog</a:t>
            </a:r>
          </a:p>
          <a:p>
            <a:r>
              <a:rPr lang="en-US" sz="2400" smtClean="0"/>
              <a:t>Limited to combination therapy (e.g. AmB)</a:t>
            </a:r>
          </a:p>
          <a:p>
            <a:r>
              <a:rPr lang="en-US" sz="2400" smtClean="0"/>
              <a:t>Oral absorption reliable</a:t>
            </a:r>
          </a:p>
          <a:p>
            <a:r>
              <a:rPr lang="en-US" sz="2400" smtClean="0"/>
              <a:t>Wide inter- and intrapatient PK variation</a:t>
            </a:r>
          </a:p>
          <a:p>
            <a:r>
              <a:rPr lang="en-US" sz="2400" smtClean="0"/>
              <a:t>Relatively rapid half-linfe: 3-6h</a:t>
            </a:r>
          </a:p>
          <a:p>
            <a:r>
              <a:rPr lang="en-US" sz="2400" smtClean="0"/>
              <a:t>Weight based dosing: 150mg/kg (divided in 4 doses)</a:t>
            </a:r>
          </a:p>
          <a:p>
            <a:r>
              <a:rPr lang="en-US" sz="2400" smtClean="0"/>
              <a:t>Target levels (mg/L): </a:t>
            </a:r>
          </a:p>
          <a:p>
            <a:pPr lvl="1"/>
            <a:r>
              <a:rPr lang="en-US" sz="2200" smtClean="0"/>
              <a:t>non-neonates (trough 30–40, peak 70–80); 	</a:t>
            </a:r>
          </a:p>
          <a:p>
            <a:pPr lvl="1"/>
            <a:r>
              <a:rPr lang="en-US" sz="2200" smtClean="0"/>
              <a:t>neonates (trough 20–40, peak 50–80)</a:t>
            </a:r>
          </a:p>
          <a:p>
            <a:r>
              <a:rPr lang="en-US" sz="2400" smtClean="0"/>
              <a:t>All levels </a:t>
            </a:r>
            <a:r>
              <a:rPr lang="en-US" sz="2400" b="1" smtClean="0"/>
              <a:t>&gt;</a:t>
            </a:r>
            <a:r>
              <a:rPr lang="en-US" sz="2400" smtClean="0"/>
              <a:t>100 mg/L are considered potentially toxic</a:t>
            </a:r>
            <a:endParaRPr lang="en-US" sz="2400"/>
          </a:p>
        </p:txBody>
      </p:sp>
      <p:sp>
        <p:nvSpPr>
          <p:cNvPr id="5" name="Textfeld 4"/>
          <p:cNvSpPr txBox="1"/>
          <p:nvPr/>
        </p:nvSpPr>
        <p:spPr>
          <a:xfrm rot="5400000">
            <a:off x="-1625697" y="4935445"/>
            <a:ext cx="3528392" cy="276999"/>
          </a:xfrm>
          <a:prstGeom prst="rect">
            <a:avLst/>
          </a:prstGeom>
          <a:noFill/>
        </p:spPr>
        <p:txBody>
          <a:bodyPr wrap="square" rtlCol="0">
            <a:spAutoFit/>
          </a:bodyPr>
          <a:lstStyle/>
          <a:p>
            <a:pPr algn="r"/>
            <a:r>
              <a:rPr lang="en-US" sz="1200" smtClean="0">
                <a:solidFill>
                  <a:srgbClr val="7F7F7F"/>
                </a:solidFill>
              </a:rPr>
              <a:t>Reviewed in Smith et al. Ther Drug Monit 2008</a:t>
            </a:r>
            <a:endParaRPr lang="en-US" sz="1200">
              <a:solidFill>
                <a:srgbClr val="7F7F7F"/>
              </a:solidFill>
            </a:endParaRPr>
          </a:p>
        </p:txBody>
      </p:sp>
    </p:spTree>
    <p:extLst>
      <p:ext uri="{BB962C8B-B14F-4D97-AF65-F5344CB8AC3E}">
        <p14:creationId xmlns:p14="http://schemas.microsoft.com/office/powerpoint/2010/main" val="212935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What is the story about the old antifungal agents?</a:t>
            </a:r>
            <a:endParaRPr lang="en-US"/>
          </a:p>
        </p:txBody>
      </p:sp>
      <p:sp>
        <p:nvSpPr>
          <p:cNvPr id="3" name="Inhaltsplatzhalter 2"/>
          <p:cNvSpPr>
            <a:spLocks noGrp="1"/>
          </p:cNvSpPr>
          <p:nvPr>
            <p:ph idx="1"/>
          </p:nvPr>
        </p:nvSpPr>
        <p:spPr/>
        <p:txBody>
          <a:bodyPr/>
          <a:lstStyle/>
          <a:p>
            <a:pPr marL="0" indent="0">
              <a:buNone/>
            </a:pPr>
            <a:r>
              <a:rPr lang="en-US" b="1" smtClean="0"/>
              <a:t>Flucytosine: </a:t>
            </a:r>
          </a:p>
          <a:p>
            <a:r>
              <a:rPr lang="en-US" smtClean="0"/>
              <a:t>only 20.5% of flucytosine levels were in the expected therapeutic range</a:t>
            </a:r>
          </a:p>
          <a:p>
            <a:r>
              <a:rPr lang="en-US" smtClean="0"/>
              <a:t>Levels were low in 40.5% (i.e. trough </a:t>
            </a:r>
            <a:r>
              <a:rPr lang="en-US" b="1" smtClean="0"/>
              <a:t>&lt;</a:t>
            </a:r>
            <a:r>
              <a:rPr lang="en-US" smtClean="0"/>
              <a:t>20 mg/L or peak </a:t>
            </a:r>
            <a:r>
              <a:rPr lang="en-US" b="1" smtClean="0"/>
              <a:t>&lt;</a:t>
            </a:r>
            <a:r>
              <a:rPr lang="en-US" smtClean="0"/>
              <a:t>50 mg/L for neonates; trough &lt;30 mg/L or peak </a:t>
            </a:r>
            <a:r>
              <a:rPr lang="en-US" b="1" smtClean="0"/>
              <a:t>&lt;</a:t>
            </a:r>
            <a:r>
              <a:rPr lang="en-US" smtClean="0"/>
              <a:t>70 mg/L for non-neonates)</a:t>
            </a:r>
          </a:p>
          <a:p>
            <a:r>
              <a:rPr lang="en-US" smtClean="0"/>
              <a:t>High levels were observed in 38.9% (i.e. any trough level </a:t>
            </a:r>
            <a:r>
              <a:rPr lang="en-US" b="1" smtClean="0"/>
              <a:t>&gt;</a:t>
            </a:r>
            <a:r>
              <a:rPr lang="en-US" smtClean="0"/>
              <a:t>40 mg/L or peak </a:t>
            </a:r>
            <a:r>
              <a:rPr lang="en-US" b="1" smtClean="0"/>
              <a:t>&gt;</a:t>
            </a:r>
            <a:r>
              <a:rPr lang="en-US" smtClean="0"/>
              <a:t>80 mg/L), of which 9.9% were potentially toxic levels (</a:t>
            </a:r>
            <a:r>
              <a:rPr lang="en-US" b="1" smtClean="0"/>
              <a:t>.</a:t>
            </a:r>
            <a:r>
              <a:rPr lang="en-US" smtClean="0"/>
              <a:t>100 mg/L).</a:t>
            </a:r>
            <a:endParaRPr lang="en-US"/>
          </a:p>
        </p:txBody>
      </p:sp>
      <p:pic>
        <p:nvPicPr>
          <p:cNvPr id="4" name="Bild 3"/>
          <p:cNvPicPr>
            <a:picLocks noChangeAspect="1"/>
          </p:cNvPicPr>
          <p:nvPr/>
        </p:nvPicPr>
        <p:blipFill>
          <a:blip r:embed="rId3"/>
          <a:stretch>
            <a:fillRect/>
          </a:stretch>
        </p:blipFill>
        <p:spPr>
          <a:xfrm>
            <a:off x="467544" y="2924944"/>
            <a:ext cx="4032448" cy="3881545"/>
          </a:xfrm>
          <a:prstGeom prst="rect">
            <a:avLst/>
          </a:prstGeom>
        </p:spPr>
      </p:pic>
      <p:sp>
        <p:nvSpPr>
          <p:cNvPr id="5" name="Rechteck 4"/>
          <p:cNvSpPr/>
          <p:nvPr/>
        </p:nvSpPr>
        <p:spPr>
          <a:xfrm>
            <a:off x="4716016" y="4941168"/>
            <a:ext cx="3574679" cy="369332"/>
          </a:xfrm>
          <a:prstGeom prst="rect">
            <a:avLst/>
          </a:prstGeom>
        </p:spPr>
        <p:txBody>
          <a:bodyPr wrap="none">
            <a:spAutoFit/>
          </a:bodyPr>
          <a:lstStyle/>
          <a:p>
            <a:r>
              <a:rPr lang="en-US" b="1" smtClean="0"/>
              <a:t>60.8% versus 37.3%; </a:t>
            </a:r>
            <a:r>
              <a:rPr lang="en-US" smtClean="0"/>
              <a:t>P &lt; </a:t>
            </a:r>
            <a:r>
              <a:rPr lang="en-US" b="1" smtClean="0"/>
              <a:t>0.001</a:t>
            </a:r>
            <a:endParaRPr lang="en-US"/>
          </a:p>
        </p:txBody>
      </p:sp>
      <p:sp>
        <p:nvSpPr>
          <p:cNvPr id="6" name="Textfeld 5"/>
          <p:cNvSpPr txBox="1"/>
          <p:nvPr/>
        </p:nvSpPr>
        <p:spPr>
          <a:xfrm rot="5400000">
            <a:off x="-1337664" y="5242556"/>
            <a:ext cx="2952328" cy="276999"/>
          </a:xfrm>
          <a:prstGeom prst="rect">
            <a:avLst/>
          </a:prstGeom>
          <a:noFill/>
        </p:spPr>
        <p:txBody>
          <a:bodyPr wrap="square" rtlCol="0">
            <a:spAutoFit/>
          </a:bodyPr>
          <a:lstStyle/>
          <a:p>
            <a:pPr algn="r"/>
            <a:r>
              <a:rPr lang="en-US" sz="1200" dirty="0" err="1" smtClean="0">
                <a:solidFill>
                  <a:schemeClr val="tx1">
                    <a:lumMod val="50000"/>
                    <a:lumOff val="50000"/>
                  </a:schemeClr>
                </a:solidFill>
              </a:rPr>
              <a:t>Pasqualotto</a:t>
            </a:r>
            <a:r>
              <a:rPr lang="en-US" sz="1200" dirty="0" smtClean="0">
                <a:solidFill>
                  <a:schemeClr val="tx1">
                    <a:lumMod val="50000"/>
                    <a:lumOff val="50000"/>
                  </a:schemeClr>
                </a:solidFill>
              </a:rPr>
              <a:t> et al. AAC 2007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739357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What is the story about the “old” antifungal agents?</a:t>
            </a:r>
            <a:endParaRPr lang="en-US" b="1" dirty="0"/>
          </a:p>
        </p:txBody>
      </p:sp>
      <p:sp>
        <p:nvSpPr>
          <p:cNvPr id="3" name="Inhaltsplatzhalter 2"/>
          <p:cNvSpPr>
            <a:spLocks noGrp="1"/>
          </p:cNvSpPr>
          <p:nvPr>
            <p:ph idx="1"/>
          </p:nvPr>
        </p:nvSpPr>
        <p:spPr/>
        <p:txBody>
          <a:bodyPr/>
          <a:lstStyle/>
          <a:p>
            <a:pPr marL="0" indent="0">
              <a:buNone/>
            </a:pPr>
            <a:r>
              <a:rPr lang="en-US" sz="2400" b="1" dirty="0" smtClean="0"/>
              <a:t>Itraconazole: </a:t>
            </a:r>
          </a:p>
          <a:p>
            <a:r>
              <a:rPr lang="en-US" sz="2400" dirty="0" smtClean="0"/>
              <a:t>Broad spectrum antifungal </a:t>
            </a:r>
            <a:r>
              <a:rPr lang="en-US" sz="2400" dirty="0" err="1" smtClean="0"/>
              <a:t>triazole</a:t>
            </a:r>
            <a:endParaRPr lang="en-US" sz="2400" dirty="0" smtClean="0"/>
          </a:p>
          <a:p>
            <a:r>
              <a:rPr lang="en-US" sz="2400" dirty="0" smtClean="0"/>
              <a:t>Three formulations (suspension, capsule, and iv)</a:t>
            </a:r>
          </a:p>
          <a:p>
            <a:pPr lvl="1"/>
            <a:r>
              <a:rPr lang="en-US" sz="2200" dirty="0" smtClean="0"/>
              <a:t>Suspension: w/o a meal (NPO)</a:t>
            </a:r>
          </a:p>
          <a:p>
            <a:pPr lvl="1"/>
            <a:r>
              <a:rPr lang="en-US" sz="2200" dirty="0" smtClean="0"/>
              <a:t>Capsule: with a meal, </a:t>
            </a:r>
            <a:r>
              <a:rPr lang="en-US" sz="2000" dirty="0"/>
              <a:t>Dosage 200mg twice </a:t>
            </a:r>
            <a:r>
              <a:rPr lang="en-US" sz="2000" dirty="0" smtClean="0"/>
              <a:t>daily</a:t>
            </a:r>
            <a:endParaRPr lang="en-US" sz="2200" dirty="0" smtClean="0"/>
          </a:p>
          <a:p>
            <a:r>
              <a:rPr lang="en-US" sz="2400" dirty="0" smtClean="0"/>
              <a:t>Large variation in PK</a:t>
            </a:r>
          </a:p>
          <a:p>
            <a:r>
              <a:rPr lang="en-US" sz="2400" dirty="0" smtClean="0"/>
              <a:t>Long half-life: 24h</a:t>
            </a:r>
          </a:p>
          <a:p>
            <a:r>
              <a:rPr lang="en-US" sz="2400" dirty="0" smtClean="0"/>
              <a:t>Mean conc. (oral) 741 </a:t>
            </a:r>
            <a:r>
              <a:rPr lang="en-US" sz="2400" dirty="0" err="1" smtClean="0"/>
              <a:t>ng</a:t>
            </a:r>
            <a:r>
              <a:rPr lang="en-US" sz="2400" dirty="0" smtClean="0"/>
              <a:t>/L</a:t>
            </a:r>
          </a:p>
          <a:p>
            <a:r>
              <a:rPr lang="en-US" sz="2400" dirty="0" smtClean="0"/>
              <a:t>In bioassay </a:t>
            </a:r>
          </a:p>
          <a:p>
            <a:pPr lvl="1"/>
            <a:r>
              <a:rPr lang="en-US" sz="2200" dirty="0" err="1" smtClean="0"/>
              <a:t>Coccidioidomycosis</a:t>
            </a:r>
            <a:r>
              <a:rPr lang="en-US" sz="2200" dirty="0" smtClean="0"/>
              <a:t>: 6.5 +4.2 mg/L w/ success, 4.0 +3.2 mg/L w/o response;</a:t>
            </a:r>
          </a:p>
          <a:p>
            <a:pPr lvl="1"/>
            <a:r>
              <a:rPr lang="en-US" sz="2200" dirty="0" smtClean="0"/>
              <a:t>Crypto: &gt;1mg/L</a:t>
            </a:r>
          </a:p>
          <a:p>
            <a:r>
              <a:rPr lang="en-US" sz="2400" dirty="0" smtClean="0"/>
              <a:t>Animal data IA: 6.5mg/L </a:t>
            </a:r>
            <a:r>
              <a:rPr lang="en-US" sz="2400" dirty="0" err="1" smtClean="0"/>
              <a:t>vs</a:t>
            </a:r>
            <a:r>
              <a:rPr lang="en-US" sz="2400" dirty="0" smtClean="0"/>
              <a:t> 4.5mg/L</a:t>
            </a:r>
          </a:p>
          <a:p>
            <a:r>
              <a:rPr lang="en-US" sz="2400" dirty="0" smtClean="0"/>
              <a:t>Prophylaxis in N/F: &gt;.25 - .5mg/L less infections   </a:t>
            </a:r>
          </a:p>
          <a:p>
            <a:endParaRPr lang="en-US" sz="2400" dirty="0" smtClean="0"/>
          </a:p>
        </p:txBody>
      </p:sp>
      <p:sp>
        <p:nvSpPr>
          <p:cNvPr id="7" name="Textfeld 6"/>
          <p:cNvSpPr txBox="1"/>
          <p:nvPr/>
        </p:nvSpPr>
        <p:spPr>
          <a:xfrm rot="5400000">
            <a:off x="-1625697" y="4935445"/>
            <a:ext cx="3528392" cy="276999"/>
          </a:xfrm>
          <a:prstGeom prst="rect">
            <a:avLst/>
          </a:prstGeom>
          <a:noFill/>
        </p:spPr>
        <p:txBody>
          <a:bodyPr wrap="square" rtlCol="0">
            <a:spAutoFit/>
          </a:bodyPr>
          <a:lstStyle/>
          <a:p>
            <a:pPr algn="r"/>
            <a:r>
              <a:rPr lang="en-US" sz="1200" smtClean="0">
                <a:solidFill>
                  <a:srgbClr val="7F7F7F"/>
                </a:solidFill>
              </a:rPr>
              <a:t>Reviewed in Smith et al. Ther Drug Monit 2008</a:t>
            </a:r>
            <a:endParaRPr lang="en-US" sz="1200">
              <a:solidFill>
                <a:srgbClr val="7F7F7F"/>
              </a:solidFill>
            </a:endParaRPr>
          </a:p>
        </p:txBody>
      </p:sp>
    </p:spTree>
    <p:extLst>
      <p:ext uri="{BB962C8B-B14F-4D97-AF65-F5344CB8AC3E}">
        <p14:creationId xmlns:p14="http://schemas.microsoft.com/office/powerpoint/2010/main" val="99962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130425"/>
            <a:ext cx="7772400" cy="353943"/>
          </a:xfrm>
        </p:spPr>
        <p:txBody>
          <a:bodyPr/>
          <a:lstStyle/>
          <a:p>
            <a:r>
              <a:rPr lang="en-US" dirty="0" smtClean="0"/>
              <a:t>... and what about the “younger” kids on the block?</a:t>
            </a:r>
            <a:endParaRPr lang="en-US" dirty="0"/>
          </a:p>
        </p:txBody>
      </p:sp>
      <p:sp>
        <p:nvSpPr>
          <p:cNvPr id="5" name="Untertitel 4"/>
          <p:cNvSpPr>
            <a:spLocks noGrp="1"/>
          </p:cNvSpPr>
          <p:nvPr>
            <p:ph type="subTitle" idx="1"/>
          </p:nvPr>
        </p:nvSpPr>
        <p:spPr/>
        <p:txBody>
          <a:bodyPr/>
          <a:lstStyle/>
          <a:p>
            <a:r>
              <a:rPr lang="en-US" smtClean="0"/>
              <a:t>Voriconazole</a:t>
            </a:r>
            <a:endParaRPr lang="en-US"/>
          </a:p>
        </p:txBody>
      </p:sp>
    </p:spTree>
    <p:extLst>
      <p:ext uri="{BB962C8B-B14F-4D97-AF65-F5344CB8AC3E}">
        <p14:creationId xmlns:p14="http://schemas.microsoft.com/office/powerpoint/2010/main" val="312810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ChangeArrowheads="1"/>
          </p:cNvSpPr>
          <p:nvPr>
            <p:ph type="title"/>
          </p:nvPr>
        </p:nvSpPr>
        <p:spPr>
          <a:xfrm>
            <a:off x="395536" y="242064"/>
            <a:ext cx="8669337" cy="738664"/>
          </a:xfrm>
        </p:spPr>
        <p:txBody>
          <a:bodyPr/>
          <a:lstStyle/>
          <a:p>
            <a:r>
              <a:rPr lang="en-GB" sz="2400" b="1" dirty="0"/>
              <a:t>Voriconazole</a:t>
            </a:r>
            <a:br>
              <a:rPr lang="en-GB" sz="2400" b="1" dirty="0"/>
            </a:br>
            <a:r>
              <a:rPr lang="en-GB" sz="2400" dirty="0">
                <a:solidFill>
                  <a:srgbClr val="0000FF"/>
                </a:solidFill>
              </a:rPr>
              <a:t>Non-linear Pharmacokinetics</a:t>
            </a:r>
          </a:p>
        </p:txBody>
      </p:sp>
      <p:sp>
        <p:nvSpPr>
          <p:cNvPr id="1413123" name="Rectangle 3"/>
          <p:cNvSpPr>
            <a:spLocks noGrp="1" noChangeArrowheads="1"/>
          </p:cNvSpPr>
          <p:nvPr>
            <p:ph type="body" sz="half" idx="1"/>
          </p:nvPr>
        </p:nvSpPr>
        <p:spPr>
          <a:xfrm>
            <a:off x="523875" y="1295400"/>
            <a:ext cx="3886200" cy="4816475"/>
          </a:xfrm>
        </p:spPr>
        <p:txBody>
          <a:bodyPr/>
          <a:lstStyle/>
          <a:p>
            <a:pPr>
              <a:lnSpc>
                <a:spcPct val="90000"/>
              </a:lnSpc>
              <a:spcAft>
                <a:spcPct val="20000"/>
              </a:spcAft>
            </a:pPr>
            <a:r>
              <a:rPr lang="en-GB" sz="2400" dirty="0"/>
              <a:t>Due to saturation of metabolism (</a:t>
            </a:r>
            <a:r>
              <a:rPr lang="en-GB" sz="2400" dirty="0" err="1"/>
              <a:t>Michaelis-Menten</a:t>
            </a:r>
            <a:r>
              <a:rPr lang="en-GB" sz="2400" dirty="0"/>
              <a:t> kinetics)</a:t>
            </a:r>
          </a:p>
          <a:p>
            <a:pPr>
              <a:lnSpc>
                <a:spcPct val="90000"/>
              </a:lnSpc>
              <a:spcAft>
                <a:spcPct val="20000"/>
              </a:spcAft>
            </a:pPr>
            <a:r>
              <a:rPr lang="en-GB" sz="2400" dirty="0"/>
              <a:t>Greater than proportional increase in exposure with increasing dose</a:t>
            </a:r>
          </a:p>
          <a:p>
            <a:pPr>
              <a:lnSpc>
                <a:spcPct val="90000"/>
              </a:lnSpc>
            </a:pPr>
            <a:r>
              <a:rPr lang="en-GB" sz="2400" dirty="0"/>
              <a:t>On average, 1.5-fold oral dose escalation from 200 mg q 12 h to 300 mg q 12 h will lead to a 2.5-fold increase in exposure</a:t>
            </a:r>
          </a:p>
        </p:txBody>
      </p:sp>
      <p:graphicFrame>
        <p:nvGraphicFramePr>
          <p:cNvPr id="2" name="Object 4"/>
          <p:cNvGraphicFramePr>
            <a:graphicFrameLocks noChangeAspect="1"/>
          </p:cNvGraphicFramePr>
          <p:nvPr>
            <p:extLst>
              <p:ext uri="{D42A27DB-BD31-4B8C-83A1-F6EECF244321}">
                <p14:modId xmlns:p14="http://schemas.microsoft.com/office/powerpoint/2010/main" val="1804280375"/>
              </p:ext>
            </p:extLst>
          </p:nvPr>
        </p:nvGraphicFramePr>
        <p:xfrm>
          <a:off x="5084763" y="1801813"/>
          <a:ext cx="3741737" cy="4081462"/>
        </p:xfrm>
        <a:graphic>
          <a:graphicData uri="http://schemas.openxmlformats.org/drawingml/2006/chart">
            <c:chart xmlns:c="http://schemas.openxmlformats.org/drawingml/2006/chart" xmlns:r="http://schemas.openxmlformats.org/officeDocument/2006/relationships" r:id="rId3"/>
          </a:graphicData>
        </a:graphic>
      </p:graphicFrame>
      <p:sp>
        <p:nvSpPr>
          <p:cNvPr id="1413125" name="Text Box 5"/>
          <p:cNvSpPr txBox="1">
            <a:spLocks noChangeArrowheads="1"/>
          </p:cNvSpPr>
          <p:nvPr/>
        </p:nvSpPr>
        <p:spPr bwMode="auto">
          <a:xfrm rot="-5400000">
            <a:off x="2792413" y="3297238"/>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a:t>Average Steady State</a:t>
            </a:r>
          </a:p>
          <a:p>
            <a:pPr algn="ctr"/>
            <a:r>
              <a:rPr lang="en-US" sz="1800" b="1"/>
              <a:t>Plasma Concentration (</a:t>
            </a:r>
            <a:r>
              <a:rPr lang="en-US" sz="1800" b="1">
                <a:cs typeface="Arial" charset="0"/>
                <a:sym typeface="Symbol" charset="0"/>
              </a:rPr>
              <a:t></a:t>
            </a:r>
            <a:r>
              <a:rPr lang="en-US" sz="1800" b="1"/>
              <a:t>g/ml)</a:t>
            </a:r>
          </a:p>
        </p:txBody>
      </p:sp>
      <p:sp>
        <p:nvSpPr>
          <p:cNvPr id="1413126" name="Text Box 6"/>
          <p:cNvSpPr txBox="1">
            <a:spLocks noChangeArrowheads="1"/>
          </p:cNvSpPr>
          <p:nvPr/>
        </p:nvSpPr>
        <p:spPr bwMode="auto">
          <a:xfrm rot="10800000" flipV="1">
            <a:off x="5862638" y="5867400"/>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1800" b="1"/>
              <a:t>Twice Daily Dose (mg)</a:t>
            </a:r>
          </a:p>
        </p:txBody>
      </p:sp>
    </p:spTree>
    <p:extLst>
      <p:ext uri="{BB962C8B-B14F-4D97-AF65-F5344CB8AC3E}">
        <p14:creationId xmlns:p14="http://schemas.microsoft.com/office/powerpoint/2010/main" val="665886895"/>
      </p:ext>
    </p:extLst>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a:themeElements>
    <a:clrScheme name="standard 1">
      <a:dk1>
        <a:srgbClr val="0071BC"/>
      </a:dk1>
      <a:lt1>
        <a:srgbClr val="FFFFFF"/>
      </a:lt1>
      <a:dk2>
        <a:srgbClr val="CC3300"/>
      </a:dk2>
      <a:lt2>
        <a:srgbClr val="EAEAEA"/>
      </a:lt2>
      <a:accent1>
        <a:srgbClr val="95B6DF"/>
      </a:accent1>
      <a:accent2>
        <a:srgbClr val="FF9966"/>
      </a:accent2>
      <a:accent3>
        <a:srgbClr val="FFFFFF"/>
      </a:accent3>
      <a:accent4>
        <a:srgbClr val="005FA0"/>
      </a:accent4>
      <a:accent5>
        <a:srgbClr val="C8D7EC"/>
      </a:accent5>
      <a:accent6>
        <a:srgbClr val="E78A5C"/>
      </a:accent6>
      <a:hlink>
        <a:srgbClr val="FF0066"/>
      </a:hlink>
      <a:folHlink>
        <a:srgbClr val="CC0066"/>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standard 1">
        <a:dk1>
          <a:srgbClr val="0071BC"/>
        </a:dk1>
        <a:lt1>
          <a:srgbClr val="FFFFFF"/>
        </a:lt1>
        <a:dk2>
          <a:srgbClr val="CC3300"/>
        </a:dk2>
        <a:lt2>
          <a:srgbClr val="EAEAEA"/>
        </a:lt2>
        <a:accent1>
          <a:srgbClr val="95B6DF"/>
        </a:accent1>
        <a:accent2>
          <a:srgbClr val="FF9966"/>
        </a:accent2>
        <a:accent3>
          <a:srgbClr val="FFFFFF"/>
        </a:accent3>
        <a:accent4>
          <a:srgbClr val="005FA0"/>
        </a:accent4>
        <a:accent5>
          <a:srgbClr val="C8D7EC"/>
        </a:accent5>
        <a:accent6>
          <a:srgbClr val="E78A5C"/>
        </a:accent6>
        <a:hlink>
          <a:srgbClr val="FF0066"/>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2908</Words>
  <Application>Microsoft Office PowerPoint</Application>
  <PresentationFormat>On-screen Show (4:3)</PresentationFormat>
  <Paragraphs>415</Paragraphs>
  <Slides>35</Slides>
  <Notes>20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Benutzerdefiniertes Design</vt:lpstr>
      <vt:lpstr>standard</vt:lpstr>
      <vt:lpstr>Antifungal Dosing and Therapeutic Drug Monitoring</vt:lpstr>
      <vt:lpstr>Disclosure of Potential Conflicts of Interest: </vt:lpstr>
      <vt:lpstr>TDM = therapeutic drug monitoring</vt:lpstr>
      <vt:lpstr>Topics </vt:lpstr>
      <vt:lpstr>What is the story about the old antifungal agents?</vt:lpstr>
      <vt:lpstr>What is the story about the old antifungal agents?</vt:lpstr>
      <vt:lpstr>What is the story about the “old” antifungal agents?</vt:lpstr>
      <vt:lpstr>... and what about the “younger” kids on the block?</vt:lpstr>
      <vt:lpstr>Voriconazole Non-linear Pharmacokinetics</vt:lpstr>
      <vt:lpstr>Voriconazole</vt:lpstr>
      <vt:lpstr>Voriconazole  Factors Influencing Pharmacokinetic Variability</vt:lpstr>
      <vt:lpstr>Incidence of treatment failure and visual or auditory hallucinations below and above voriconazole concentration limits</vt:lpstr>
      <vt:lpstr>Comparison of recommended lower and upper target voriconazole concentration limits from voriconazole TDM studies</vt:lpstr>
      <vt:lpstr>Factors associated with a significant change in voriconazole concentration identified from multiple linear regression analysis</vt:lpstr>
      <vt:lpstr>Voriconazole Concentrations after Allogeneic Hematopoietic Stem Cell Transplantation</vt:lpstr>
      <vt:lpstr>Voriconazole Concentrations after Allogeneic Hematopoietic Stem Cell Transplantation</vt:lpstr>
      <vt:lpstr>Voriconazole trough plasma concentrations and probabilities predicted by the logistic regression models for response of infection to therapy and grade 3 associated neurotoxicity</vt:lpstr>
      <vt:lpstr>Population-based simulation: Probability of Achieving Different Voriconazole Trough Plasma Concentrations Targets With 200, 300, and 400 mg Twice-Daily Oral and Intravenous Dosing Regimens</vt:lpstr>
      <vt:lpstr>Voriconazole Dose Adjustment</vt:lpstr>
      <vt:lpstr>Initial or final voriconazole trough level</vt:lpstr>
      <vt:lpstr>...and there is another azole out there</vt:lpstr>
      <vt:lpstr>Exposure After Single-Dose Administration</vt:lpstr>
      <vt:lpstr>Absorption With Solid Food</vt:lpstr>
      <vt:lpstr>Dividing the Dose of Posaconazole Increases Absorption  Fasted Healthy Volunteers</vt:lpstr>
      <vt:lpstr>PowerPoint Presentation</vt:lpstr>
      <vt:lpstr>PowerPoint Presentation</vt:lpstr>
      <vt:lpstr>PowerPoint Presentation</vt:lpstr>
      <vt:lpstr>Some data from the “real world”</vt:lpstr>
      <vt:lpstr>Predicted probability of breakthrough fungal infection determined from logistic regression</vt:lpstr>
      <vt:lpstr>PowerPoint Presentation</vt:lpstr>
      <vt:lpstr>PowerPoint Presentation</vt:lpstr>
      <vt:lpstr>PowerPoint Presentation</vt:lpstr>
      <vt:lpstr>Posaconazole TDM Issues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Ullmann</dc:creator>
  <cp:lastModifiedBy>User</cp:lastModifiedBy>
  <cp:revision>365</cp:revision>
  <cp:lastPrinted>2012-04-25T18:18:44Z</cp:lastPrinted>
  <dcterms:created xsi:type="dcterms:W3CDTF">2009-09-15T22:41:02Z</dcterms:created>
  <dcterms:modified xsi:type="dcterms:W3CDTF">2013-05-09T15:04:25Z</dcterms:modified>
</cp:coreProperties>
</file>