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8"/>
  </p:notesMasterIdLst>
  <p:sldIdLst>
    <p:sldId id="256" r:id="rId2"/>
    <p:sldId id="257" r:id="rId3"/>
    <p:sldId id="258" r:id="rId4"/>
    <p:sldId id="260" r:id="rId5"/>
    <p:sldId id="332" r:id="rId6"/>
    <p:sldId id="347" r:id="rId7"/>
    <p:sldId id="379" r:id="rId8"/>
    <p:sldId id="378" r:id="rId9"/>
    <p:sldId id="326" r:id="rId10"/>
    <p:sldId id="416" r:id="rId11"/>
    <p:sldId id="417" r:id="rId12"/>
    <p:sldId id="419" r:id="rId13"/>
    <p:sldId id="420" r:id="rId14"/>
    <p:sldId id="413" r:id="rId15"/>
    <p:sldId id="414" r:id="rId16"/>
    <p:sldId id="346" r:id="rId17"/>
    <p:sldId id="422" r:id="rId18"/>
    <p:sldId id="267" r:id="rId19"/>
    <p:sldId id="380" r:id="rId20"/>
    <p:sldId id="381" r:id="rId21"/>
    <p:sldId id="382" r:id="rId22"/>
    <p:sldId id="421" r:id="rId23"/>
    <p:sldId id="383" r:id="rId24"/>
    <p:sldId id="423" r:id="rId25"/>
    <p:sldId id="384" r:id="rId26"/>
    <p:sldId id="340" r:id="rId27"/>
    <p:sldId id="348" r:id="rId28"/>
    <p:sldId id="287" r:id="rId29"/>
    <p:sldId id="289" r:id="rId30"/>
    <p:sldId id="415" r:id="rId31"/>
    <p:sldId id="386" r:id="rId32"/>
    <p:sldId id="387" r:id="rId33"/>
    <p:sldId id="388" r:id="rId34"/>
    <p:sldId id="389" r:id="rId35"/>
    <p:sldId id="390" r:id="rId36"/>
    <p:sldId id="391" r:id="rId37"/>
    <p:sldId id="354" r:id="rId38"/>
    <p:sldId id="392" r:id="rId39"/>
    <p:sldId id="393" r:id="rId40"/>
    <p:sldId id="395" r:id="rId41"/>
    <p:sldId id="396" r:id="rId42"/>
    <p:sldId id="418" r:id="rId43"/>
    <p:sldId id="400" r:id="rId44"/>
    <p:sldId id="402" r:id="rId45"/>
    <p:sldId id="403" r:id="rId46"/>
    <p:sldId id="40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502D9-0D66-4FA0-BCB8-4532667C1497}" type="datetimeFigureOut">
              <a:rPr lang="en-US" smtClean="0"/>
              <a:pPr/>
              <a:t>07/03/2014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C01E-197A-4D6F-9295-6DF8BE944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2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C01E-197A-4D6F-9295-6DF8BE944F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44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C01E-197A-4D6F-9295-6DF8BE944F7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61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C01E-197A-4D6F-9295-6DF8BE944F7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6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Prelude to the next</a:t>
            </a:r>
            <a:r>
              <a:rPr lang="en-US" baseline="0" dirty="0" smtClean="0"/>
              <a:t> slide impressing that prevalence is higher in the Indian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C01E-197A-4D6F-9295-6DF8BE944F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</a:t>
            </a:r>
            <a:r>
              <a:rPr lang="en-US" baseline="0" dirty="0" smtClean="0"/>
              <a:t> just to iterate that we tried to investigate the high burden concentrating on environmental factors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C01E-197A-4D6F-9295-6DF8BE944F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9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C01E-197A-4D6F-9295-6DF8BE944F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C01E-197A-4D6F-9295-6DF8BE944F7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35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C01E-197A-4D6F-9295-6DF8BE944F7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47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C01E-197A-4D6F-9295-6DF8BE944F7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14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C01E-197A-4D6F-9295-6DF8BE944F7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36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6C01E-197A-4D6F-9295-6DF8BE944F7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4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F34DE2C0-D85E-43A2-A64C-4F19E8B3AAA6}" type="datetimeFigureOut">
              <a:rPr lang="en-US" smtClean="0"/>
              <a:pPr/>
              <a:t>07/03/2014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5E662C2-D7D3-49BB-BACD-7DFC93BF7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4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E2C0-D85E-43A2-A64C-4F19E8B3AAA6}" type="datetimeFigureOut">
              <a:rPr lang="en-US" smtClean="0"/>
              <a:pPr/>
              <a:t>07/03/2014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62C2-D7D3-49BB-BACD-7DFC93BF7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3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E2C0-D85E-43A2-A64C-4F19E8B3AAA6}" type="datetimeFigureOut">
              <a:rPr lang="en-US" smtClean="0"/>
              <a:pPr/>
              <a:t>07/03/2014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62C2-D7D3-49BB-BACD-7DFC93BF7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4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E2C0-D85E-43A2-A64C-4F19E8B3AAA6}" type="datetimeFigureOut">
              <a:rPr lang="en-US" smtClean="0"/>
              <a:pPr/>
              <a:t>07/03/2014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0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E2C0-D85E-43A2-A64C-4F19E8B3AAA6}" type="datetimeFigureOut">
              <a:rPr lang="en-US" smtClean="0"/>
              <a:pPr/>
              <a:t>07/03/2014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62C2-D7D3-49BB-BACD-7DFC93BF7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1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E2C0-D85E-43A2-A64C-4F19E8B3AAA6}" type="datetimeFigureOut">
              <a:rPr lang="en-US" smtClean="0"/>
              <a:pPr/>
              <a:t>07/03/2014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62C2-D7D3-49BB-BACD-7DFC93BF7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6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E2C0-D85E-43A2-A64C-4F19E8B3AAA6}" type="datetimeFigureOut">
              <a:rPr lang="en-US" smtClean="0"/>
              <a:pPr/>
              <a:t>07/03/2014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62C2-D7D3-49BB-BACD-7DFC93BF7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2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E2C0-D85E-43A2-A64C-4F19E8B3AAA6}" type="datetimeFigureOut">
              <a:rPr lang="en-US" smtClean="0"/>
              <a:pPr/>
              <a:t>07/03/2014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62C2-D7D3-49BB-BACD-7DFC93BF7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1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E2C0-D85E-43A2-A64C-4F19E8B3AAA6}" type="datetimeFigureOut">
              <a:rPr lang="en-US" smtClean="0"/>
              <a:pPr/>
              <a:t>07/03/2014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62C2-D7D3-49BB-BACD-7DFC93BF7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9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E2C0-D85E-43A2-A64C-4F19E8B3AAA6}" type="datetimeFigureOut">
              <a:rPr lang="en-US" smtClean="0"/>
              <a:pPr/>
              <a:t>07/03/2014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5E662C2-D7D3-49BB-BACD-7DFC93BF7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1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F34DE2C0-D85E-43A2-A64C-4F19E8B3AAA6}" type="datetimeFigureOut">
              <a:rPr lang="en-US" smtClean="0"/>
              <a:pPr/>
              <a:t>07/03/2014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5E662C2-D7D3-49BB-BACD-7DFC93BF7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17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F34DE2C0-D85E-43A2-A64C-4F19E8B3AAA6}" type="datetimeFigureOut">
              <a:rPr lang="en-US" smtClean="0"/>
              <a:pPr/>
              <a:t>07/03/2014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85E662C2-D7D3-49BB-BACD-7DFC93BF7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9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Burden </a:t>
            </a:r>
            <a:r>
              <a:rPr lang="en-US" sz="6600" dirty="0"/>
              <a:t>and distinctive character of ABPA in India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8"/>
            <a:ext cx="7424166" cy="2583391"/>
          </a:xfrm>
        </p:spPr>
        <p:txBody>
          <a:bodyPr>
            <a:noAutofit/>
          </a:bodyPr>
          <a:lstStyle/>
          <a:p>
            <a:r>
              <a:rPr lang="en-US" sz="1800" dirty="0" smtClean="0"/>
              <a:t>Dr Ritesh Agarwal MD, DM</a:t>
            </a:r>
          </a:p>
          <a:p>
            <a:r>
              <a:rPr lang="en-US" sz="1800" dirty="0" smtClean="0"/>
              <a:t>FACP, FCCP, FAPSR, FRCP(Glasg)</a:t>
            </a:r>
          </a:p>
          <a:p>
            <a:r>
              <a:rPr lang="en-US" sz="1800" dirty="0" smtClean="0"/>
              <a:t>Associate Professor </a:t>
            </a:r>
          </a:p>
          <a:p>
            <a:r>
              <a:rPr lang="en-US" sz="1800" dirty="0" smtClean="0"/>
              <a:t>Dept. of Pulmonary Medicine</a:t>
            </a:r>
          </a:p>
          <a:p>
            <a:r>
              <a:rPr lang="en-US" sz="1800" dirty="0" smtClean="0"/>
              <a:t>Postgraduate Institute of Medical Education and Research</a:t>
            </a:r>
          </a:p>
          <a:p>
            <a:r>
              <a:rPr lang="en-US" sz="1800" dirty="0" smtClean="0"/>
              <a:t>Chandigarh, India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31" y="4198408"/>
            <a:ext cx="2051308" cy="2051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ABPA in COPD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India, ‘ABPA’ has been identified in conditions other than asthma and cystic fibrosis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92" y="2743199"/>
            <a:ext cx="7390208" cy="30109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 one was able to explain to me (then or now what the distinction between the 2 categories is. </a:t>
            </a:r>
          </a:p>
        </p:txBody>
      </p:sp>
    </p:spTree>
    <p:extLst>
      <p:ext uri="{BB962C8B-B14F-4D97-AF65-F5344CB8AC3E}">
        <p14:creationId xmlns:p14="http://schemas.microsoft.com/office/powerpoint/2010/main" val="181721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ABPA in COPD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study of 200 consecutive COPD patients and 100 healthy controls</a:t>
            </a:r>
          </a:p>
          <a:p>
            <a:r>
              <a:rPr lang="en-US" dirty="0" smtClean="0"/>
              <a:t>AS was </a:t>
            </a:r>
            <a:r>
              <a:rPr lang="en-US" dirty="0"/>
              <a:t>found in 17 (8.5%) patients with COPD as compared to </a:t>
            </a:r>
            <a:r>
              <a:rPr lang="en-US" dirty="0" smtClean="0"/>
              <a:t>none in </a:t>
            </a:r>
            <a:r>
              <a:rPr lang="en-US" dirty="0"/>
              <a:t>the control </a:t>
            </a:r>
            <a:r>
              <a:rPr lang="en-US" dirty="0" smtClean="0"/>
              <a:t>group</a:t>
            </a:r>
          </a:p>
          <a:p>
            <a:r>
              <a:rPr lang="en-US" dirty="0" smtClean="0"/>
              <a:t>Two </a:t>
            </a:r>
            <a:r>
              <a:rPr lang="en-US" dirty="0"/>
              <a:t>(1.0%) COPD patients </a:t>
            </a:r>
            <a:r>
              <a:rPr lang="en-US" dirty="0" smtClean="0"/>
              <a:t>fulfilled </a:t>
            </a:r>
            <a:r>
              <a:rPr lang="en-US" dirty="0"/>
              <a:t>the serologic criteria for </a:t>
            </a:r>
            <a:r>
              <a:rPr lang="en-US" dirty="0" smtClean="0"/>
              <a:t>the diagnosis </a:t>
            </a:r>
            <a:r>
              <a:rPr lang="en-US" dirty="0"/>
              <a:t>of </a:t>
            </a:r>
            <a:r>
              <a:rPr lang="en-US" dirty="0" smtClean="0"/>
              <a:t>ABPA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03699" y="6553200"/>
            <a:ext cx="3440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400" i="1" dirty="0" smtClean="0"/>
              <a:t>Agarwal R, et al. Med </a:t>
            </a:r>
            <a:r>
              <a:rPr lang="sv-SE" sz="1400" i="1" dirty="0"/>
              <a:t>Mycol </a:t>
            </a:r>
            <a:r>
              <a:rPr lang="sv-SE" sz="1400" i="1" dirty="0" smtClean="0"/>
              <a:t>2010;48:988-994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6505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ABPA in pulmonary tuberculosis-related fibrocavitary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Case-control study</a:t>
            </a:r>
          </a:p>
          <a:p>
            <a:r>
              <a:rPr lang="en-US" dirty="0" smtClean="0"/>
              <a:t>50 consecutive </a:t>
            </a:r>
            <a:r>
              <a:rPr lang="en-US" dirty="0"/>
              <a:t>symptomatic new referrals with PTB-related fibrocavitary disease </a:t>
            </a:r>
            <a:r>
              <a:rPr lang="en-US" dirty="0" smtClean="0"/>
              <a:t>and </a:t>
            </a:r>
            <a:r>
              <a:rPr lang="en-US" dirty="0"/>
              <a:t>50 </a:t>
            </a:r>
            <a:r>
              <a:rPr lang="en-US" dirty="0" smtClean="0"/>
              <a:t>controls </a:t>
            </a:r>
          </a:p>
          <a:p>
            <a:r>
              <a:rPr lang="en-US" dirty="0" smtClean="0"/>
              <a:t>Underwent </a:t>
            </a:r>
            <a:r>
              <a:rPr lang="en-US" dirty="0"/>
              <a:t>spirometry, </a:t>
            </a:r>
            <a:r>
              <a:rPr lang="en-US" i="1" dirty="0"/>
              <a:t>Aspergillus</a:t>
            </a:r>
            <a:r>
              <a:rPr lang="en-US" dirty="0"/>
              <a:t> skin test, serum IgE levels (total and </a:t>
            </a:r>
            <a:r>
              <a:rPr lang="en-US" i="1" dirty="0"/>
              <a:t>A.fumigatus</a:t>
            </a:r>
            <a:r>
              <a:rPr lang="en-US" dirty="0"/>
              <a:t> specific), serum precipitins against </a:t>
            </a:r>
            <a:r>
              <a:rPr lang="en-US" i="1" dirty="0"/>
              <a:t>A.fumigatus</a:t>
            </a:r>
            <a:r>
              <a:rPr lang="en-US" dirty="0"/>
              <a:t>, eosinophil count and CT </a:t>
            </a:r>
            <a:r>
              <a:rPr lang="en-US" dirty="0" smtClean="0"/>
              <a:t>chest</a:t>
            </a:r>
          </a:p>
          <a:p>
            <a:r>
              <a:rPr lang="en-US" dirty="0" smtClean="0"/>
              <a:t>AS: either </a:t>
            </a:r>
            <a:r>
              <a:rPr lang="en-US" dirty="0"/>
              <a:t>a positive </a:t>
            </a:r>
            <a:r>
              <a:rPr lang="en-US" i="1" dirty="0"/>
              <a:t>Aspergillus</a:t>
            </a:r>
            <a:r>
              <a:rPr lang="en-US" dirty="0"/>
              <a:t> skin test or </a:t>
            </a:r>
            <a:r>
              <a:rPr lang="en-US" i="1" dirty="0"/>
              <a:t>A.fumigatus</a:t>
            </a:r>
            <a:r>
              <a:rPr lang="en-US" dirty="0"/>
              <a:t> IgE &gt;0.35 </a:t>
            </a:r>
            <a:r>
              <a:rPr lang="en-US" dirty="0" smtClean="0"/>
              <a:t>kUA/L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5251" y="6553200"/>
            <a:ext cx="3858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400" i="1" dirty="0" smtClean="0"/>
              <a:t>Dhooria S, et al. Int J Tuberc Lung Dis 2014: In Press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2409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ABPA in pulmonary tuberculosis-related fibrocavitary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was present in 16 (32%) cases and two (4%) </a:t>
            </a:r>
            <a:r>
              <a:rPr lang="en-US" dirty="0" smtClean="0"/>
              <a:t>controls</a:t>
            </a:r>
          </a:p>
          <a:p>
            <a:r>
              <a:rPr lang="en-US" dirty="0" smtClean="0"/>
              <a:t>Fourteen </a:t>
            </a:r>
            <a:r>
              <a:rPr lang="en-US" dirty="0"/>
              <a:t>cases (one control) had IgE values &gt;1000 IU/mL while two cases manifested </a:t>
            </a:r>
            <a:r>
              <a:rPr lang="en-US" dirty="0" smtClean="0"/>
              <a:t>eosinophilia</a:t>
            </a:r>
          </a:p>
          <a:p>
            <a:r>
              <a:rPr lang="en-US" i="1" dirty="0" smtClean="0"/>
              <a:t>Aspergillus</a:t>
            </a:r>
            <a:r>
              <a:rPr lang="en-US" dirty="0" smtClean="0"/>
              <a:t> </a:t>
            </a:r>
            <a:r>
              <a:rPr lang="en-US" dirty="0"/>
              <a:t>precipitins were positive in 13 cases (two controls); eight of these 13 cases did not have AS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5251" y="6553200"/>
            <a:ext cx="3858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400" i="1" dirty="0" smtClean="0"/>
              <a:t>Dhooria S, et al. Int J Tuberc Lung Dis 2014: In Press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6169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</a:t>
            </a:r>
            <a:r>
              <a:rPr lang="en-US" dirty="0"/>
              <a:t>factors in </a:t>
            </a:r>
            <a:r>
              <a:rPr lang="en-US" dirty="0" smtClean="0"/>
              <a:t>ABPA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Prospective </a:t>
            </a:r>
            <a:r>
              <a:rPr lang="en-US" dirty="0"/>
              <a:t>case-control </a:t>
            </a:r>
            <a:r>
              <a:rPr lang="en-US" dirty="0" smtClean="0"/>
              <a:t>questionnaire based study</a:t>
            </a:r>
          </a:p>
          <a:p>
            <a:r>
              <a:rPr lang="en-US" dirty="0"/>
              <a:t>202 subjects of asthma (103 and 99 </a:t>
            </a:r>
            <a:r>
              <a:rPr lang="en-US" i="1" dirty="0"/>
              <a:t>Aspergillus</a:t>
            </a:r>
            <a:r>
              <a:rPr lang="en-US" dirty="0"/>
              <a:t> unsensitized and sensitized asthma respectively) and 101 </a:t>
            </a:r>
            <a:r>
              <a:rPr lang="en-US" dirty="0" smtClean="0"/>
              <a:t>ABPA</a:t>
            </a:r>
          </a:p>
          <a:p>
            <a:r>
              <a:rPr lang="en-US" dirty="0"/>
              <a:t>Living </a:t>
            </a:r>
            <a:r>
              <a:rPr lang="en-US" dirty="0" smtClean="0"/>
              <a:t>conditions (home </a:t>
            </a:r>
            <a:r>
              <a:rPr lang="en-US" dirty="0"/>
              <a:t>environment, presence of moisture in the walls, details of house type, presence of separate </a:t>
            </a:r>
            <a:r>
              <a:rPr lang="en-US" dirty="0" smtClean="0"/>
              <a:t>kitchen), </a:t>
            </a:r>
            <a:r>
              <a:rPr lang="en-US" dirty="0"/>
              <a:t>use of </a:t>
            </a:r>
            <a:r>
              <a:rPr lang="en-US" dirty="0" smtClean="0"/>
              <a:t>water </a:t>
            </a:r>
            <a:r>
              <a:rPr lang="en-US" dirty="0"/>
              <a:t>coolers</a:t>
            </a:r>
            <a:r>
              <a:rPr lang="en-US" dirty="0" smtClean="0"/>
              <a:t>, </a:t>
            </a:r>
            <a:r>
              <a:rPr lang="en-US" dirty="0"/>
              <a:t>type of fuel, </a:t>
            </a:r>
            <a:r>
              <a:rPr lang="en-US" dirty="0" smtClean="0"/>
              <a:t>contact </a:t>
            </a:r>
            <a:r>
              <a:rPr lang="en-US" dirty="0"/>
              <a:t>with farms, cattle and pets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36317" y="6553200"/>
            <a:ext cx="30076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400" i="1" dirty="0" smtClean="0"/>
              <a:t>Agarwal R, et al. Lung India 2014; In Press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5627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factors in ABPA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significant differences in environmental factors were noted in ABPA population compared to asthmatic patients except for a higher rural residence in ABPA (47% vs. 66%, p=0.007)</a:t>
            </a:r>
          </a:p>
        </p:txBody>
      </p:sp>
      <p:sp>
        <p:nvSpPr>
          <p:cNvPr id="4" name="Rectangle 3"/>
          <p:cNvSpPr/>
          <p:nvPr/>
        </p:nvSpPr>
        <p:spPr>
          <a:xfrm>
            <a:off x="6136317" y="6553200"/>
            <a:ext cx="30076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400" i="1" dirty="0" smtClean="0"/>
              <a:t>Agarwal R, et al. Lung India 2014; In Press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0366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 predisposition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3085555"/>
              </p:ext>
            </p:extLst>
          </p:nvPr>
        </p:nvGraphicFramePr>
        <p:xfrm>
          <a:off x="508000" y="1993900"/>
          <a:ext cx="3805237" cy="3500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05237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Innate immunity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37565" marR="3756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Surfactant protein A2 gene polymorphisms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565" marR="3756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Mannose-binding lectin</a:t>
                      </a:r>
                      <a:r>
                        <a:rPr lang="en-US" sz="1800" baseline="0" dirty="0" smtClean="0">
                          <a:effectLst/>
                        </a:rPr>
                        <a:t> gene polymorphisms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565" marR="3756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Toll-like receptor 9 gene polymorphisms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565" marR="3756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Adaptive immunity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565" marR="3756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HLA associations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37565" marR="3756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Interleukin 4 </a:t>
                      </a:r>
                      <a:r>
                        <a:rPr lang="en-US" sz="1800" dirty="0" smtClean="0">
                          <a:effectLst/>
                        </a:rPr>
                        <a:t>receptor alpha polymorphisms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565" marR="3756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Interleukin 13 </a:t>
                      </a:r>
                      <a:r>
                        <a:rPr lang="en-US" sz="1800" dirty="0" smtClean="0">
                          <a:effectLst/>
                        </a:rPr>
                        <a:t>polymorphisms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565" marR="37565" marT="0" marB="0"/>
                </a:tc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2832496"/>
              </p:ext>
            </p:extLst>
          </p:nvPr>
        </p:nvGraphicFramePr>
        <p:xfrm>
          <a:off x="4757738" y="1993900"/>
          <a:ext cx="3806825" cy="340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0682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Interleukin 10 promoter polymorphisms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95171" marR="95171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Interleukin 15 polymorphisms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95171" marR="95171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Tumor necrosis factor-α polymorphisms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95171" marR="95171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Transforming growth factor-β polymorphisms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171" marR="951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Others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5171" marR="95171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CFTR gene mutation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95171" marR="95171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CHIT1 gene mutations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95171" marR="95171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48200" y="6550223"/>
            <a:ext cx="449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Agarwal R, et al. </a:t>
            </a:r>
            <a:r>
              <a:rPr lang="en-US" sz="1400" i="1" dirty="0"/>
              <a:t>Clin </a:t>
            </a:r>
            <a:r>
              <a:rPr lang="en-US" sz="1400" i="1" dirty="0" err="1"/>
              <a:t>Exp</a:t>
            </a:r>
            <a:r>
              <a:rPr lang="en-US" sz="1400" i="1" dirty="0"/>
              <a:t> Allergy </a:t>
            </a:r>
            <a:r>
              <a:rPr lang="en-US" sz="1400" i="1" dirty="0" smtClean="0"/>
              <a:t>2013;43:850-73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061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 predisposition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3085555"/>
              </p:ext>
            </p:extLst>
          </p:nvPr>
        </p:nvGraphicFramePr>
        <p:xfrm>
          <a:off x="508000" y="1993900"/>
          <a:ext cx="3805237" cy="3500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05237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Innate immunity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37565" marR="3756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Surfactant protein A2 gene polymorphisms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565" marR="3756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Mannose-binding lectin</a:t>
                      </a:r>
                      <a:r>
                        <a:rPr lang="en-US" sz="1800" baseline="0" dirty="0" smtClean="0">
                          <a:effectLst/>
                        </a:rPr>
                        <a:t> gene polymorphisms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565" marR="3756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Toll-like receptor 9 gene polymorphisms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565" marR="3756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Adaptive immunity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565" marR="3756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HLA associations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37565" marR="3756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Interleukin 4 </a:t>
                      </a:r>
                      <a:r>
                        <a:rPr lang="en-US" sz="1800" dirty="0" smtClean="0">
                          <a:effectLst/>
                        </a:rPr>
                        <a:t>receptor alpha polymorphisms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565" marR="3756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Interleukin 13 </a:t>
                      </a:r>
                      <a:r>
                        <a:rPr lang="en-US" sz="1800" dirty="0" smtClean="0">
                          <a:effectLst/>
                        </a:rPr>
                        <a:t>polymorphisms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565" marR="37565" marT="0" marB="0"/>
                </a:tc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2832496"/>
              </p:ext>
            </p:extLst>
          </p:nvPr>
        </p:nvGraphicFramePr>
        <p:xfrm>
          <a:off x="4757738" y="1993900"/>
          <a:ext cx="3806825" cy="340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0682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Interleukin 10 promoter polymorphisms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95171" marR="95171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Interleukin 15 polymorphisms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95171" marR="95171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Tumor necrosis factor-α polymorphisms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95171" marR="95171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Transforming growth factor-β polymorphisms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171" marR="951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Others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5171" marR="95171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CFTR gene mutation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95171" marR="95171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CHIT1 gene mutations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95171" marR="95171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48200" y="6550223"/>
            <a:ext cx="449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Agarwal R, et al. </a:t>
            </a:r>
            <a:r>
              <a:rPr lang="en-US" sz="1400" i="1" dirty="0"/>
              <a:t>Clin </a:t>
            </a:r>
            <a:r>
              <a:rPr lang="en-US" sz="1400" i="1" dirty="0" err="1"/>
              <a:t>Exp</a:t>
            </a:r>
            <a:r>
              <a:rPr lang="en-US" sz="1400" i="1" dirty="0"/>
              <a:t> Allergy </a:t>
            </a:r>
            <a:r>
              <a:rPr lang="en-US" sz="1400" i="1" dirty="0" smtClean="0"/>
              <a:t>2013;43:850-73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784317"/>
            <a:ext cx="83439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Not studied well in the Indian Population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2648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Poorly controlled asthma</a:t>
            </a:r>
          </a:p>
          <a:p>
            <a:r>
              <a:rPr lang="en-US" dirty="0" smtClean="0"/>
              <a:t>Low grade fever, hemoptysis, productive cough, weight loss and malaise</a:t>
            </a:r>
          </a:p>
          <a:p>
            <a:r>
              <a:rPr lang="en-US" dirty="0" smtClean="0"/>
              <a:t>Routine screening of asthmatics - In our series of 155 cases of ABPA - 19% had well controlled asthma</a:t>
            </a:r>
          </a:p>
          <a:p>
            <a:pPr marL="273050" lvl="1" indent="0">
              <a:buNone/>
            </a:pPr>
            <a:r>
              <a:rPr lang="en-US" dirty="0" smtClean="0"/>
              <a:t>In India, almost 1/3</a:t>
            </a:r>
            <a:r>
              <a:rPr lang="en-US" baseline="30000" dirty="0" smtClean="0"/>
              <a:t>rd</a:t>
            </a:r>
            <a:r>
              <a:rPr lang="en-US" dirty="0" smtClean="0"/>
              <a:t> of the patients are still misdiagnosed as pulmonary tuberculosis</a:t>
            </a:r>
          </a:p>
          <a:p>
            <a:pPr marL="273050" lvl="1" indent="0">
              <a:buNone/>
            </a:pPr>
            <a:r>
              <a:rPr lang="en-US" dirty="0" smtClean="0"/>
              <a:t>Need for better training of physicians and pulmonary physicians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324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i="1" dirty="0"/>
              <a:t>Agarwal R, et al. Chest 2006; 130: 442-8</a:t>
            </a:r>
          </a:p>
          <a:p>
            <a:pPr algn="r"/>
            <a:r>
              <a:rPr lang="nb-NO" sz="1400" i="1" dirty="0" smtClean="0"/>
              <a:t>Agarwal R, et al. In: </a:t>
            </a:r>
            <a:r>
              <a:rPr lang="en-US" sz="1400" i="1" dirty="0"/>
              <a:t>Aspergillosis: From Diagnosis to Prevention. New York: Springer; 2009. </a:t>
            </a:r>
            <a:r>
              <a:rPr lang="en-US" sz="1400" i="1" dirty="0" err="1"/>
              <a:t>p.</a:t>
            </a:r>
            <a:r>
              <a:rPr lang="en-US" sz="1400" i="1" dirty="0"/>
              <a:t> 707-24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Immunologic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993393"/>
            <a:ext cx="8255794" cy="3766185"/>
          </a:xfrm>
        </p:spPr>
        <p:txBody>
          <a:bodyPr/>
          <a:lstStyle/>
          <a:p>
            <a:r>
              <a:rPr lang="en-US" i="1" dirty="0" smtClean="0"/>
              <a:t>A. fumigatus </a:t>
            </a:r>
            <a:r>
              <a:rPr lang="en-US" dirty="0" smtClean="0"/>
              <a:t>specific IgE levels</a:t>
            </a:r>
          </a:p>
          <a:p>
            <a:pPr marL="342900" lvl="1"/>
            <a:r>
              <a:rPr lang="en-US" dirty="0" smtClean="0"/>
              <a:t>Elevated level of specific antibodies is the most sensitive investigation in diagnosis of ABPA</a:t>
            </a:r>
          </a:p>
          <a:p>
            <a:pPr marL="342900" lvl="1"/>
            <a:endParaRPr lang="en-US" dirty="0" smtClean="0"/>
          </a:p>
          <a:p>
            <a:pPr marL="342900" lvl="1"/>
            <a:r>
              <a:rPr lang="en-US" dirty="0" smtClean="0"/>
              <a:t>Cutoff for defining Aspergillus sensitization: Af IgE &gt;0.35 kUA/L </a:t>
            </a:r>
          </a:p>
          <a:p>
            <a:pPr marL="342900" lvl="1"/>
            <a:endParaRPr lang="en-US" dirty="0" smtClean="0"/>
          </a:p>
          <a:p>
            <a:pPr marL="342900" lvl="1"/>
            <a:r>
              <a:rPr lang="en-US" dirty="0" smtClean="0"/>
              <a:t>Using latent class analysis, the sensitivity and specificity of Af IgE was found to be 100% and 69% respectively</a:t>
            </a:r>
          </a:p>
          <a:p>
            <a:pPr marL="342900" lvl="1"/>
            <a:r>
              <a:rPr lang="en-US" dirty="0" smtClean="0"/>
              <a:t>Preferred test for screening asthmatic patients for ABPA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86200" y="6550223"/>
            <a:ext cx="525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i="1" dirty="0" smtClean="0"/>
              <a:t>Agarwal R, </a:t>
            </a:r>
            <a:r>
              <a:rPr lang="fr-FR" sz="1400" i="1" dirty="0"/>
              <a:t>et </a:t>
            </a:r>
            <a:r>
              <a:rPr lang="fr-FR" sz="1400" i="1" dirty="0" smtClean="0"/>
              <a:t>al. </a:t>
            </a:r>
            <a:r>
              <a:rPr lang="fr-FR" sz="1400" i="1" dirty="0" err="1" smtClean="0"/>
              <a:t>Plos</a:t>
            </a:r>
            <a:r>
              <a:rPr lang="fr-FR" sz="1400" i="1" dirty="0" smtClean="0"/>
              <a:t> One 2013; 8: e61105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2829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Allergic bronchopulmonary aspergillosis (ABPA)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Disease - </a:t>
            </a:r>
            <a:r>
              <a:rPr lang="en-US" i="1" dirty="0" smtClean="0"/>
              <a:t>Aspergillus fumigatus </a:t>
            </a:r>
            <a:r>
              <a:rPr lang="en-US" dirty="0" smtClean="0"/>
              <a:t>colonizes the sputum plugs in the bronchi of patients with asthma (and cystic fibrosis), with little or no tissue invasion by the organism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43600" y="6553200"/>
            <a:ext cx="32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Agarwal R. Chest 2009; 135: 805-26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Immunologic findings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Aspergillus</a:t>
            </a:r>
            <a:r>
              <a:rPr lang="en-US" dirty="0" smtClean="0"/>
              <a:t> skin test</a:t>
            </a:r>
          </a:p>
          <a:p>
            <a:pPr marL="342900" lvl="1"/>
            <a:r>
              <a:rPr lang="en-US" dirty="0" smtClean="0"/>
              <a:t>Previously advocated as the screening test for AS</a:t>
            </a:r>
          </a:p>
          <a:p>
            <a:pPr marL="342900" lvl="1"/>
            <a:r>
              <a:rPr lang="en-US" dirty="0" smtClean="0"/>
              <a:t>Type 1 hypersensitivity to </a:t>
            </a:r>
            <a:r>
              <a:rPr lang="en-US" i="1" dirty="0" smtClean="0"/>
              <a:t>A.fumigatus</a:t>
            </a:r>
            <a:r>
              <a:rPr lang="en-US" dirty="0" smtClean="0"/>
              <a:t> antigens represents the presence of </a:t>
            </a:r>
            <a:r>
              <a:rPr lang="en-US" i="1" dirty="0" smtClean="0"/>
              <a:t>A. fumigatus </a:t>
            </a:r>
            <a:r>
              <a:rPr lang="en-US" dirty="0" smtClean="0"/>
              <a:t>specific IgE antibodies</a:t>
            </a:r>
          </a:p>
          <a:p>
            <a:pPr marL="342900" lvl="1"/>
            <a:r>
              <a:rPr lang="en-US" dirty="0" smtClean="0"/>
              <a:t>Using latent class analysis, the sensitivity was found be 88-94%</a:t>
            </a:r>
          </a:p>
          <a:p>
            <a:pPr marL="342900" lvl="1"/>
            <a:r>
              <a:rPr lang="en-US" dirty="0" smtClean="0"/>
              <a:t>No longer the preferred test for ABPA screening</a:t>
            </a:r>
          </a:p>
          <a:p>
            <a:pPr marL="342900"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63347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i="1" dirty="0" smtClean="0"/>
              <a:t>Agarwal R. </a:t>
            </a:r>
            <a:r>
              <a:rPr lang="en-US" sz="1400" i="1" dirty="0" err="1"/>
              <a:t>Curr</a:t>
            </a:r>
            <a:r>
              <a:rPr lang="en-US" sz="1400" i="1" dirty="0"/>
              <a:t> Allergy Asthma Rep </a:t>
            </a:r>
            <a:r>
              <a:rPr lang="en-US" sz="1400" i="1" dirty="0" smtClean="0"/>
              <a:t>2011; 11:403-413</a:t>
            </a:r>
          </a:p>
          <a:p>
            <a:pPr algn="r"/>
            <a:r>
              <a:rPr lang="fr-FR" sz="1400" i="1" dirty="0"/>
              <a:t>Agarwal R, et al. </a:t>
            </a:r>
            <a:r>
              <a:rPr lang="fr-FR" sz="1400" i="1" dirty="0" err="1"/>
              <a:t>Plos</a:t>
            </a:r>
            <a:r>
              <a:rPr lang="fr-FR" sz="1400" i="1" dirty="0"/>
              <a:t> One 2013; 8: </a:t>
            </a:r>
            <a:r>
              <a:rPr lang="fr-FR" sz="1400" i="1" dirty="0" smtClean="0"/>
              <a:t>e61105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7905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Immunologic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serum IgE </a:t>
            </a:r>
            <a:r>
              <a:rPr lang="en-US" dirty="0" smtClean="0"/>
              <a:t>levels</a:t>
            </a:r>
          </a:p>
          <a:p>
            <a:pPr marL="342900" lvl="1"/>
            <a:r>
              <a:rPr lang="en-US" dirty="0" smtClean="0"/>
              <a:t>A </a:t>
            </a:r>
            <a:r>
              <a:rPr lang="en-US" dirty="0"/>
              <a:t>normal serum IgE </a:t>
            </a:r>
            <a:r>
              <a:rPr lang="en-US" dirty="0" smtClean="0"/>
              <a:t>excludes </a:t>
            </a:r>
            <a:r>
              <a:rPr lang="en-US" dirty="0"/>
              <a:t>active ABPA </a:t>
            </a:r>
            <a:endParaRPr lang="en-US" dirty="0" smtClean="0"/>
          </a:p>
          <a:p>
            <a:pPr marL="342900" lvl="1"/>
            <a:r>
              <a:rPr lang="en-US" dirty="0" smtClean="0"/>
              <a:t>With </a:t>
            </a:r>
            <a:r>
              <a:rPr lang="en-US" dirty="0"/>
              <a:t>treatment, </a:t>
            </a:r>
            <a:r>
              <a:rPr lang="en-US" dirty="0" smtClean="0"/>
              <a:t>serum </a:t>
            </a:r>
            <a:r>
              <a:rPr lang="en-US" dirty="0"/>
              <a:t>IgE levels start declining</a:t>
            </a:r>
            <a:r>
              <a:rPr lang="en-US" dirty="0" smtClean="0"/>
              <a:t>, </a:t>
            </a:r>
            <a:r>
              <a:rPr lang="en-US" dirty="0"/>
              <a:t>but in most patients do not reach normal </a:t>
            </a:r>
            <a:r>
              <a:rPr lang="en-US" dirty="0" smtClean="0"/>
              <a:t>value</a:t>
            </a:r>
          </a:p>
          <a:p>
            <a:pPr marL="342900" lvl="1"/>
            <a:r>
              <a:rPr lang="en-US" dirty="0" smtClean="0"/>
              <a:t>Repeated </a:t>
            </a:r>
            <a:r>
              <a:rPr lang="en-US" dirty="0"/>
              <a:t>measurements of IgE levels are required to determine the ‘new’ baseline </a:t>
            </a:r>
            <a:r>
              <a:rPr lang="en-US" dirty="0" smtClean="0"/>
              <a:t>value</a:t>
            </a:r>
          </a:p>
          <a:p>
            <a:pPr marL="342900" lvl="1"/>
            <a:r>
              <a:rPr lang="en-US" dirty="0" smtClean="0"/>
              <a:t>Important </a:t>
            </a:r>
            <a:r>
              <a:rPr lang="en-US" dirty="0"/>
              <a:t>tool in follow-up of patients, and an increase in IgE levels may signify an impending </a:t>
            </a:r>
            <a:r>
              <a:rPr lang="en-US" dirty="0" smtClean="0"/>
              <a:t>exacerbation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800" y="6550223"/>
            <a:ext cx="426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Agarwal R. </a:t>
            </a:r>
            <a:r>
              <a:rPr lang="en-US" sz="1400" i="1" dirty="0"/>
              <a:t>Int J Respir Care 2010; 6:53-54, 56-63</a:t>
            </a:r>
          </a:p>
        </p:txBody>
      </p:sp>
    </p:spTree>
    <p:extLst>
      <p:ext uri="{BB962C8B-B14F-4D97-AF65-F5344CB8AC3E}">
        <p14:creationId xmlns:p14="http://schemas.microsoft.com/office/powerpoint/2010/main" val="56429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Immunologic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serum IgE </a:t>
            </a:r>
            <a:r>
              <a:rPr lang="en-US" dirty="0" smtClean="0"/>
              <a:t>levels</a:t>
            </a:r>
          </a:p>
          <a:p>
            <a:pPr marL="342900" lvl="1"/>
            <a:r>
              <a:rPr lang="en-US" dirty="0"/>
              <a:t>IgE levels are significantly raised in the Indian asthmatic population even without ABPA due to worm infestations, other </a:t>
            </a:r>
            <a:r>
              <a:rPr lang="en-US" dirty="0" smtClean="0"/>
              <a:t>allergies</a:t>
            </a:r>
          </a:p>
          <a:p>
            <a:pPr marL="342900" lvl="1"/>
            <a:r>
              <a:rPr lang="en-US" dirty="0" smtClean="0"/>
              <a:t>In one study, almost 70% of asthmatics in our Chest clinic had IgE &gt;1000 IU/mL (? Referral bias)</a:t>
            </a:r>
          </a:p>
          <a:p>
            <a:pPr marL="342900" lvl="1"/>
            <a:r>
              <a:rPr lang="en-US" dirty="0" smtClean="0"/>
              <a:t>Elevations in IgE levels always have to be correlated with radiological and/or clinical manifestations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800" y="6550223"/>
            <a:ext cx="426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Agarwal R, et al</a:t>
            </a:r>
            <a:r>
              <a:rPr lang="en-US" sz="1400" i="1" dirty="0"/>
              <a:t>. </a:t>
            </a:r>
            <a:r>
              <a:rPr lang="en-US" sz="1400" i="1" dirty="0" err="1"/>
              <a:t>PLoS</a:t>
            </a:r>
            <a:r>
              <a:rPr lang="en-US" sz="1400" i="1" dirty="0"/>
              <a:t> One 2013; 8:e61105</a:t>
            </a:r>
          </a:p>
        </p:txBody>
      </p:sp>
    </p:spTree>
    <p:extLst>
      <p:ext uri="{BB962C8B-B14F-4D97-AF65-F5344CB8AC3E}">
        <p14:creationId xmlns:p14="http://schemas.microsoft.com/office/powerpoint/2010/main" val="320686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Immunologic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Serum </a:t>
            </a:r>
            <a:r>
              <a:rPr lang="en-US" dirty="0"/>
              <a:t>precipitins </a:t>
            </a:r>
            <a:r>
              <a:rPr lang="en-US" dirty="0" smtClean="0"/>
              <a:t>(or </a:t>
            </a:r>
            <a:r>
              <a:rPr lang="en-US" dirty="0"/>
              <a:t>specific </a:t>
            </a:r>
            <a:r>
              <a:rPr lang="en-US" dirty="0" smtClean="0"/>
              <a:t>IgG) </a:t>
            </a:r>
            <a:r>
              <a:rPr lang="en-US" dirty="0"/>
              <a:t>against </a:t>
            </a:r>
            <a:r>
              <a:rPr lang="en-US" i="1" dirty="0"/>
              <a:t>A</a:t>
            </a:r>
            <a:r>
              <a:rPr lang="en-US" dirty="0"/>
              <a:t>. </a:t>
            </a:r>
            <a:r>
              <a:rPr lang="en-US" i="1" dirty="0" smtClean="0"/>
              <a:t>fumigatus</a:t>
            </a:r>
          </a:p>
          <a:p>
            <a:pPr marL="342900" lvl="1">
              <a:lnSpc>
                <a:spcPct val="114000"/>
              </a:lnSpc>
            </a:pPr>
            <a:r>
              <a:rPr lang="en-US" dirty="0" smtClean="0"/>
              <a:t>Not </a:t>
            </a:r>
            <a:r>
              <a:rPr lang="en-US" dirty="0"/>
              <a:t>specific for ABPA and high levels can be seen in other forms of aspergillosis especially </a:t>
            </a:r>
            <a:r>
              <a:rPr lang="en-US" dirty="0" smtClean="0"/>
              <a:t>chronic pulmonary aspergillosis (CPA)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200" y="63246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Agarwal R. </a:t>
            </a:r>
            <a:r>
              <a:rPr lang="en-US" sz="1400" i="1" dirty="0"/>
              <a:t>Textbook of Pulmonary and Critical Care Medicine. New Delhi: Jaypee Publications, 2010; </a:t>
            </a:r>
            <a:r>
              <a:rPr lang="en-US" sz="1400" i="1" dirty="0" smtClean="0"/>
              <a:t>947-970</a:t>
            </a:r>
          </a:p>
          <a:p>
            <a:pPr algn="r"/>
            <a:r>
              <a:rPr lang="en-US" sz="1400" i="1" dirty="0"/>
              <a:t>Agarwal R, et al. J Infect Public Health 2011; </a:t>
            </a:r>
            <a:r>
              <a:rPr lang="en-US" sz="1400" i="1" dirty="0" smtClean="0"/>
              <a:t>4:235-243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3257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Immunologic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Peripheral eosinophilia</a:t>
            </a:r>
          </a:p>
          <a:p>
            <a:r>
              <a:rPr lang="en-US" dirty="0"/>
              <a:t>Eosinophil count &gt;1000 cells/µL is a major criterion for diagnosis of ABPA</a:t>
            </a:r>
          </a:p>
          <a:p>
            <a:r>
              <a:rPr lang="en-US" dirty="0"/>
              <a:t>In a study involving 209 ABPA patients</a:t>
            </a:r>
          </a:p>
          <a:p>
            <a:pPr lvl="1"/>
            <a:r>
              <a:rPr lang="en-US" dirty="0"/>
              <a:t>Median eosinophil count at diagnosis was 850 cells/</a:t>
            </a:r>
            <a:r>
              <a:rPr lang="el-GR" dirty="0"/>
              <a:t>μ</a:t>
            </a:r>
            <a:r>
              <a:rPr lang="en-US" dirty="0"/>
              <a:t>L</a:t>
            </a:r>
          </a:p>
          <a:p>
            <a:pPr lvl="1"/>
            <a:r>
              <a:rPr lang="en-US" dirty="0"/>
              <a:t>60% had an eosinophil count &lt;1000 cells/</a:t>
            </a:r>
            <a:r>
              <a:rPr lang="el-GR" dirty="0"/>
              <a:t>μ</a:t>
            </a:r>
            <a:r>
              <a:rPr lang="en-US" dirty="0" smtClean="0"/>
              <a:t>L</a:t>
            </a:r>
          </a:p>
          <a:p>
            <a:r>
              <a:rPr lang="en-US" dirty="0" smtClean="0"/>
              <a:t>In India, eosinophil count is used to screen asthmatic patients for ABPA and is one important cause for missed diagnosis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200" y="63246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Agarwal R. </a:t>
            </a:r>
            <a:r>
              <a:rPr lang="en-US" sz="1400" i="1" dirty="0"/>
              <a:t>Textbook of Pulmonary and Critical Care Medicine. New Delhi: Jaypee Publications, 2010; </a:t>
            </a:r>
            <a:r>
              <a:rPr lang="en-US" sz="1400" i="1" dirty="0" smtClean="0"/>
              <a:t>947-970</a:t>
            </a:r>
          </a:p>
          <a:p>
            <a:pPr algn="r"/>
            <a:r>
              <a:rPr lang="en-US" sz="1400" i="1" dirty="0"/>
              <a:t>Agarwal R, et al. J Infect Public Health 2011; </a:t>
            </a:r>
            <a:r>
              <a:rPr lang="en-US" sz="1400" i="1" dirty="0" smtClean="0"/>
              <a:t>4:235-243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58164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Sputum cultures for </a:t>
            </a:r>
            <a:r>
              <a:rPr lang="en-US" i="1" dirty="0" smtClean="0"/>
              <a:t>A.fumigatus</a:t>
            </a:r>
            <a:endParaRPr lang="en-US" dirty="0"/>
          </a:p>
          <a:p>
            <a:pPr marL="342900" lvl="1">
              <a:lnSpc>
                <a:spcPct val="114000"/>
              </a:lnSpc>
            </a:pPr>
            <a:r>
              <a:rPr lang="en-US" dirty="0" smtClean="0"/>
              <a:t>No utility in diagnosis of ABPA because of the ubiquitous </a:t>
            </a:r>
            <a:r>
              <a:rPr lang="en-US" dirty="0"/>
              <a:t>nature of the </a:t>
            </a:r>
            <a:r>
              <a:rPr lang="en-US" dirty="0" smtClean="0"/>
              <a:t>fungi - positivity ranges </a:t>
            </a:r>
            <a:r>
              <a:rPr lang="en-US" dirty="0"/>
              <a:t>from 39-60% depending on the number of specimens </a:t>
            </a:r>
            <a:endParaRPr lang="en-US" dirty="0" smtClean="0"/>
          </a:p>
          <a:p>
            <a:pPr marL="342900" lvl="1">
              <a:lnSpc>
                <a:spcPct val="114000"/>
              </a:lnSpc>
            </a:pPr>
            <a:r>
              <a:rPr lang="en-US" dirty="0" smtClean="0"/>
              <a:t>Useful in drug susceptibility testing as many patients require prolonged courses of itraconazole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0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</a:t>
            </a:r>
          </a:p>
          <a:p>
            <a:pPr marL="342900" lvl="1"/>
            <a:r>
              <a:rPr lang="en-US" sz="2400" dirty="0"/>
              <a:t>Fleeting pulmonary opacities</a:t>
            </a:r>
          </a:p>
          <a:p>
            <a:pPr marL="342900" lvl="1"/>
            <a:r>
              <a:rPr lang="en-US" sz="2400" dirty="0"/>
              <a:t>Central bronchiectasis</a:t>
            </a:r>
          </a:p>
          <a:p>
            <a:pPr marL="342900" lvl="1"/>
            <a:r>
              <a:rPr lang="en-US" sz="2400" i="0" dirty="0"/>
              <a:t>mucus plugging </a:t>
            </a:r>
          </a:p>
          <a:p>
            <a:pPr marL="342900" lvl="1"/>
            <a:r>
              <a:rPr lang="en-US" sz="2400" i="0" dirty="0"/>
              <a:t>high-density mucus plugs</a:t>
            </a:r>
          </a:p>
          <a:p>
            <a:pPr marL="342900" lvl="1"/>
            <a:r>
              <a:rPr lang="en-US" sz="2400" dirty="0"/>
              <a:t>Tree-in-bud</a:t>
            </a:r>
          </a:p>
          <a:p>
            <a:pPr marL="342900" lvl="1"/>
            <a:r>
              <a:rPr lang="en-US" sz="2400" dirty="0"/>
              <a:t>Mosaic </a:t>
            </a:r>
            <a:r>
              <a:rPr lang="en-US" sz="2400" dirty="0" smtClean="0"/>
              <a:t>attenuation </a:t>
            </a:r>
            <a:r>
              <a:rPr lang="en-US" sz="2400" dirty="0"/>
              <a:t>- air-trapping on expiration</a:t>
            </a:r>
          </a:p>
          <a:p>
            <a:pPr marL="342900" lvl="1"/>
            <a:r>
              <a:rPr lang="en-US" sz="2400" dirty="0"/>
              <a:t>Atelectasis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Uncommon</a:t>
            </a:r>
          </a:p>
          <a:p>
            <a:pPr marL="342900" lvl="1"/>
            <a:r>
              <a:rPr lang="en-US" sz="2400" dirty="0"/>
              <a:t>Pleural effusion</a:t>
            </a:r>
          </a:p>
          <a:p>
            <a:pPr marL="342900" lvl="1"/>
            <a:r>
              <a:rPr lang="en-US" sz="2400" dirty="0"/>
              <a:t>Perihilar opacities simulating hilar lymphadenopathy</a:t>
            </a:r>
          </a:p>
          <a:p>
            <a:pPr marL="342900" lvl="1"/>
            <a:r>
              <a:rPr lang="en-US" sz="2400" dirty="0"/>
              <a:t>Pulmonary masses</a:t>
            </a:r>
          </a:p>
          <a:p>
            <a:pPr marL="342900" lvl="1"/>
            <a:r>
              <a:rPr lang="en-US" sz="2400" dirty="0"/>
              <a:t>Miliary nodules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6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 bronchiectasis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Central bronchiectasis (CB) with peripheral tapering of bronchi </a:t>
            </a:r>
            <a:r>
              <a:rPr lang="en-US" dirty="0" smtClean="0"/>
              <a:t>– believed to be </a:t>
            </a:r>
            <a:r>
              <a:rPr lang="en-US" i="1" dirty="0" smtClean="0"/>
              <a:t>sine </a:t>
            </a:r>
            <a:r>
              <a:rPr lang="en-US" i="1" dirty="0"/>
              <a:t>qua non</a:t>
            </a:r>
            <a:r>
              <a:rPr lang="en-US" dirty="0"/>
              <a:t> for </a:t>
            </a:r>
            <a:r>
              <a:rPr lang="en-US" dirty="0" smtClean="0"/>
              <a:t>ABPA</a:t>
            </a:r>
          </a:p>
          <a:p>
            <a:r>
              <a:rPr lang="en-US" dirty="0" smtClean="0"/>
              <a:t>Arbitrarily </a:t>
            </a:r>
            <a:r>
              <a:rPr lang="en-US" dirty="0"/>
              <a:t>defined </a:t>
            </a:r>
            <a:r>
              <a:rPr lang="en-US" dirty="0" smtClean="0"/>
              <a:t>if bronchiectasis </a:t>
            </a:r>
            <a:r>
              <a:rPr lang="en-US" dirty="0"/>
              <a:t>confined to medial </a:t>
            </a:r>
            <a:r>
              <a:rPr lang="en-US" dirty="0" smtClean="0"/>
              <a:t>2/3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half </a:t>
            </a:r>
            <a:r>
              <a:rPr lang="en-US" dirty="0"/>
              <a:t>of </a:t>
            </a:r>
            <a:r>
              <a:rPr lang="en-US" dirty="0" smtClean="0"/>
              <a:t>lung</a:t>
            </a:r>
          </a:p>
          <a:p>
            <a:r>
              <a:rPr lang="en-US" dirty="0" smtClean="0"/>
              <a:t>Bronchiectasis </a:t>
            </a:r>
            <a:r>
              <a:rPr lang="en-US" dirty="0"/>
              <a:t>can </a:t>
            </a:r>
            <a:r>
              <a:rPr lang="en-US" dirty="0" smtClean="0"/>
              <a:t>extend </a:t>
            </a:r>
            <a:r>
              <a:rPr lang="en-US" dirty="0"/>
              <a:t>to the periphery </a:t>
            </a:r>
            <a:r>
              <a:rPr lang="en-US" dirty="0" smtClean="0"/>
              <a:t>in 26-39</a:t>
            </a:r>
            <a:r>
              <a:rPr lang="en-US" dirty="0"/>
              <a:t>% of the lobes </a:t>
            </a:r>
            <a:r>
              <a:rPr lang="en-US" dirty="0" smtClean="0"/>
              <a:t>involved depending on the definition used </a:t>
            </a:r>
          </a:p>
          <a:p>
            <a:r>
              <a:rPr lang="en-US" dirty="0" smtClean="0"/>
              <a:t>No longer considered a specific criteria for ABPA</a:t>
            </a:r>
          </a:p>
          <a:p>
            <a:r>
              <a:rPr lang="en-US" dirty="0" smtClean="0"/>
              <a:t>Aim is to diagnose ABPA before development of bronchiectasis i.e. in the serological stage</a:t>
            </a:r>
          </a:p>
          <a:p>
            <a:pPr marL="342900" lvl="1"/>
            <a:r>
              <a:rPr lang="en-US" dirty="0" smtClean="0"/>
              <a:t>Unfortunately, in India almost 75% of the patients are diagnosed with bronchiectasis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4237399" y="6334780"/>
            <a:ext cx="4906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i="1" dirty="0" smtClean="0"/>
              <a:t>Agarwal </a:t>
            </a:r>
            <a:r>
              <a:rPr lang="en-US" sz="1400" i="1" dirty="0"/>
              <a:t>R, et al. World J Radiol 2012; </a:t>
            </a:r>
            <a:r>
              <a:rPr lang="en-US" sz="1400" i="1" dirty="0" smtClean="0"/>
              <a:t>4:141-150</a:t>
            </a:r>
          </a:p>
          <a:p>
            <a:pPr algn="r"/>
            <a:r>
              <a:rPr lang="en-US" sz="1400" i="1" dirty="0" smtClean="0"/>
              <a:t>Agarwal R, et al</a:t>
            </a:r>
            <a:r>
              <a:rPr lang="en-US" sz="1400" i="1" dirty="0"/>
              <a:t>. Indian J Radiol Imaging 2011; </a:t>
            </a:r>
            <a:r>
              <a:rPr lang="en-US" sz="1400" i="1" dirty="0" smtClean="0"/>
              <a:t>21:242-252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97465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685800"/>
            <a:ext cx="4800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Central bronchiectasis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Figure 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49040" cy="2489669"/>
          </a:xfrm>
        </p:spPr>
      </p:pic>
      <p:pic>
        <p:nvPicPr>
          <p:cNvPr id="5" name="Picture 4" descr="Figure 4.tif"/>
          <p:cNvPicPr>
            <a:picLocks noChangeAspect="1"/>
          </p:cNvPicPr>
          <p:nvPr/>
        </p:nvPicPr>
        <p:blipFill>
          <a:blip r:embed="rId3" cstate="print"/>
          <a:srcRect r="52381"/>
          <a:stretch>
            <a:fillRect/>
          </a:stretch>
        </p:blipFill>
        <p:spPr>
          <a:xfrm>
            <a:off x="2971800" y="2209800"/>
            <a:ext cx="3531476" cy="256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903893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 smtClean="0">
                <a:solidFill>
                  <a:schemeClr val="bg1"/>
                </a:solidFill>
              </a:rPr>
              <a:t>Agarwal R, et al. Chest 2006; 130: 442-8</a:t>
            </a:r>
          </a:p>
          <a:p>
            <a:r>
              <a:rPr lang="nb-NO" sz="1400" i="1" dirty="0" smtClean="0">
                <a:solidFill>
                  <a:schemeClr val="bg1"/>
                </a:solidFill>
              </a:rPr>
              <a:t>Agarwal R, et al. Chest 2007; 132: 1183-90</a:t>
            </a:r>
          </a:p>
          <a:p>
            <a:r>
              <a:rPr lang="nb-NO" sz="1400" i="1" dirty="0" smtClean="0">
                <a:solidFill>
                  <a:schemeClr val="bg1"/>
                </a:solidFill>
              </a:rPr>
              <a:t>Agarwal R, et al. Respir Med 2010; 104: 204-210</a:t>
            </a:r>
          </a:p>
          <a:p>
            <a:r>
              <a:rPr lang="nb-NO" sz="1400" i="1" dirty="0" smtClean="0">
                <a:solidFill>
                  <a:schemeClr val="bg1"/>
                </a:solidFill>
              </a:rPr>
              <a:t>Agarwal R, et al</a:t>
            </a:r>
            <a:r>
              <a:rPr lang="nb-NO" sz="1400" i="1" dirty="0">
                <a:solidFill>
                  <a:schemeClr val="bg1"/>
                </a:solidFill>
              </a:rPr>
              <a:t>. PLoS One 2010; 5:e15346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6" name="Picture 5" descr="Figure 4.tif"/>
          <p:cNvPicPr>
            <a:picLocks noChangeAspect="1"/>
          </p:cNvPicPr>
          <p:nvPr/>
        </p:nvPicPr>
        <p:blipFill>
          <a:blip r:embed="rId3" cstate="print"/>
          <a:srcRect l="47619"/>
          <a:stretch>
            <a:fillRect/>
          </a:stretch>
        </p:blipFill>
        <p:spPr>
          <a:xfrm>
            <a:off x="5044438" y="4130040"/>
            <a:ext cx="4023362" cy="265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579438"/>
            <a:ext cx="3352800" cy="1630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High-density mucus plugs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Figure 2 mod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100" y="3092450"/>
            <a:ext cx="5020733" cy="3765550"/>
          </a:xfrm>
        </p:spPr>
      </p:pic>
      <p:pic>
        <p:nvPicPr>
          <p:cNvPr id="5" name="Picture 4" descr="Figure 1 mod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6800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3478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>
                <a:solidFill>
                  <a:schemeClr val="bg1"/>
                </a:solidFill>
              </a:rPr>
              <a:t>Agarwal R, et al. Am J Roentgenol 2006; 186: 904</a:t>
            </a:r>
          </a:p>
          <a:p>
            <a:r>
              <a:rPr lang="de-DE" sz="1400" i="1" dirty="0">
                <a:solidFill>
                  <a:schemeClr val="bg1"/>
                </a:solidFill>
              </a:rPr>
              <a:t>Agarwal </a:t>
            </a:r>
            <a:r>
              <a:rPr lang="de-DE" sz="1400" i="1" dirty="0" smtClean="0">
                <a:solidFill>
                  <a:schemeClr val="bg1"/>
                </a:solidFill>
              </a:rPr>
              <a:t>R, </a:t>
            </a:r>
            <a:r>
              <a:rPr lang="de-DE" sz="1400" i="1" dirty="0">
                <a:solidFill>
                  <a:schemeClr val="bg1"/>
                </a:solidFill>
              </a:rPr>
              <a:t>et al. PLoS One 2010; 5:e15346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Allergic bronchopulmonary aspergillosis (ABPA)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Disease - </a:t>
            </a:r>
            <a:r>
              <a:rPr lang="en-US" i="1" dirty="0" smtClean="0"/>
              <a:t>Aspergillus fumigatus </a:t>
            </a:r>
            <a:r>
              <a:rPr lang="en-US" dirty="0" smtClean="0"/>
              <a:t>colonizes the sputum plugs in the bronchi of patients with asthma (and cystic fibrosis), with little or no tissue invasion by the organism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 . . i.e.  immunological response to antigens released from the fungus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43600" y="6553200"/>
            <a:ext cx="32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Agarwal R. Chest 2009; 135: 805-26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High-attenuation mucus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Pathognomonic finding of ABPA</a:t>
            </a:r>
          </a:p>
          <a:p>
            <a:r>
              <a:rPr lang="en-US" dirty="0" smtClean="0"/>
              <a:t>Uncommonly described from other centers</a:t>
            </a:r>
          </a:p>
          <a:p>
            <a:r>
              <a:rPr lang="en-US" dirty="0" smtClean="0"/>
              <a:t>Seen in almost 20% of our patients</a:t>
            </a:r>
          </a:p>
          <a:p>
            <a:r>
              <a:rPr lang="en-US" dirty="0" smtClean="0"/>
              <a:t>Could be recognition bias or could really represent a different spectrum of ABPA</a:t>
            </a:r>
          </a:p>
          <a:p>
            <a:r>
              <a:rPr lang="en-US" dirty="0" smtClean="0"/>
              <a:t>We have found that patients with HAM have more severe immunological findings compared to other patients and are prone for relapses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63246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i="1" dirty="0" smtClean="0"/>
              <a:t>Agarwal R,et al. </a:t>
            </a:r>
            <a:r>
              <a:rPr lang="en-US" sz="1400" i="1" dirty="0"/>
              <a:t>Chest 2007; </a:t>
            </a:r>
            <a:r>
              <a:rPr lang="en-US" sz="1400" i="1" dirty="0" smtClean="0"/>
              <a:t>132:1183-1190</a:t>
            </a:r>
          </a:p>
          <a:p>
            <a:pPr algn="r"/>
            <a:r>
              <a:rPr lang="de-DE" sz="1400" i="1" dirty="0" smtClean="0"/>
              <a:t>Agarwal R, </a:t>
            </a:r>
            <a:r>
              <a:rPr lang="de-DE" sz="1400" i="1" dirty="0"/>
              <a:t>et al. PLoS One 2010; 5:e15346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9324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Criteria</a:t>
            </a:r>
          </a:p>
          <a:p>
            <a:pPr marL="342900" lvl="1"/>
            <a:r>
              <a:rPr lang="en-US" b="1" dirty="0" smtClean="0"/>
              <a:t>A</a:t>
            </a:r>
            <a:r>
              <a:rPr lang="en-US" dirty="0" smtClean="0"/>
              <a:t>sthma</a:t>
            </a:r>
          </a:p>
          <a:p>
            <a:pPr marL="342900" lvl="1"/>
            <a:r>
              <a:rPr lang="en-US" b="1" dirty="0" smtClean="0"/>
              <a:t>R</a:t>
            </a:r>
            <a:r>
              <a:rPr lang="en-US" dirty="0" smtClean="0"/>
              <a:t>adiological opacities</a:t>
            </a:r>
          </a:p>
          <a:p>
            <a:pPr marL="342900" lvl="1"/>
            <a:r>
              <a:rPr lang="en-US" b="1" dirty="0" smtClean="0"/>
              <a:t>T</a:t>
            </a:r>
            <a:r>
              <a:rPr lang="en-US" dirty="0" smtClean="0"/>
              <a:t>ype 1 </a:t>
            </a:r>
            <a:r>
              <a:rPr lang="en-US" i="1" dirty="0" smtClean="0"/>
              <a:t>Aspergillus</a:t>
            </a:r>
            <a:r>
              <a:rPr lang="en-US" dirty="0" smtClean="0"/>
              <a:t> skin-test positive</a:t>
            </a:r>
          </a:p>
          <a:p>
            <a:pPr marL="342900" lvl="1"/>
            <a:r>
              <a:rPr lang="en-US" b="1" dirty="0" smtClean="0"/>
              <a:t>S</a:t>
            </a:r>
            <a:r>
              <a:rPr lang="en-US" dirty="0" smtClean="0"/>
              <a:t>pecific </a:t>
            </a:r>
            <a:r>
              <a:rPr lang="en-US" i="1" dirty="0" smtClean="0"/>
              <a:t>Aspergillus</a:t>
            </a:r>
            <a:r>
              <a:rPr lang="en-US" dirty="0" smtClean="0"/>
              <a:t> IgE elevated</a:t>
            </a:r>
          </a:p>
          <a:p>
            <a:pPr marL="342900" lvl="1"/>
            <a:r>
              <a:rPr lang="en-US" b="1" dirty="0" smtClean="0"/>
              <a:t>P</a:t>
            </a:r>
            <a:r>
              <a:rPr lang="en-US" dirty="0" smtClean="0"/>
              <a:t>recipitins (</a:t>
            </a:r>
            <a:r>
              <a:rPr lang="en-US" i="1" dirty="0" smtClean="0"/>
              <a:t>Af</a:t>
            </a:r>
            <a:r>
              <a:rPr lang="en-US" dirty="0" smtClean="0"/>
              <a:t>) in serum </a:t>
            </a:r>
          </a:p>
          <a:p>
            <a:pPr marL="342900" lvl="1"/>
            <a:r>
              <a:rPr lang="en-US" b="1" dirty="0" smtClean="0"/>
              <a:t>I</a:t>
            </a:r>
            <a:r>
              <a:rPr lang="en-US" dirty="0" smtClean="0"/>
              <a:t>gE levels elevated in serum (&gt;1000 IU/mL) </a:t>
            </a:r>
          </a:p>
          <a:p>
            <a:pPr marL="342900" lvl="1"/>
            <a:r>
              <a:rPr lang="en-US" b="1" dirty="0" smtClean="0"/>
              <a:t>C</a:t>
            </a:r>
            <a:r>
              <a:rPr lang="en-US" dirty="0" smtClean="0"/>
              <a:t>entral bronchiectasis</a:t>
            </a:r>
          </a:p>
          <a:p>
            <a:pPr marL="342900" lvl="1"/>
            <a:r>
              <a:rPr lang="en-US" b="1" dirty="0" smtClean="0"/>
              <a:t>E</a:t>
            </a:r>
            <a:r>
              <a:rPr lang="en-US" dirty="0" smtClean="0"/>
              <a:t>osinophilia (&gt;1000 cells/</a:t>
            </a:r>
            <a:r>
              <a:rPr lang="el-GR" dirty="0" smtClean="0"/>
              <a:t>μ</a:t>
            </a:r>
            <a:r>
              <a:rPr lang="en-US" dirty="0" smtClean="0"/>
              <a:t>L)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Minor Criteria</a:t>
            </a:r>
          </a:p>
          <a:p>
            <a:pPr marL="342900" lvl="1"/>
            <a:r>
              <a:rPr lang="en-US" dirty="0" smtClean="0"/>
              <a:t>Presence of </a:t>
            </a:r>
            <a:r>
              <a:rPr lang="en-US" i="1" dirty="0" smtClean="0"/>
              <a:t>Aspergillus</a:t>
            </a:r>
            <a:r>
              <a:rPr lang="en-US" dirty="0" smtClean="0"/>
              <a:t> in sputum</a:t>
            </a:r>
          </a:p>
          <a:p>
            <a:pPr marL="342900" lvl="1"/>
            <a:r>
              <a:rPr lang="en-US" dirty="0" smtClean="0"/>
              <a:t>Expectoration of brownish-black mucus plugs</a:t>
            </a:r>
          </a:p>
          <a:p>
            <a:pPr marL="342900" lvl="1"/>
            <a:r>
              <a:rPr lang="en-US" dirty="0" smtClean="0"/>
              <a:t>Delayed type III skin reaction to </a:t>
            </a:r>
            <a:r>
              <a:rPr lang="en-US" i="1" dirty="0" smtClean="0"/>
              <a:t>Aspergillus</a:t>
            </a:r>
            <a:r>
              <a:rPr lang="en-US" dirty="0" smtClean="0"/>
              <a:t> antigen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633478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Rosenberg M, et al.  Ann Intern Med 1977; 86: 405-14</a:t>
            </a:r>
          </a:p>
          <a:p>
            <a:pPr algn="r"/>
            <a:r>
              <a:rPr lang="en-US" sz="1400" i="1" dirty="0" smtClean="0"/>
              <a:t>Patterson R, et al.  Arch Intern Med 1986; 146: 916-8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6820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Patterson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agreement on the number of criteria that should be present to make the diagnosis</a:t>
            </a:r>
          </a:p>
          <a:p>
            <a:r>
              <a:rPr lang="en-US" dirty="0" smtClean="0"/>
              <a:t>Lays equal weightage on all the components, while some may be more important than others</a:t>
            </a:r>
          </a:p>
          <a:p>
            <a:r>
              <a:rPr lang="en-US" dirty="0" smtClean="0"/>
              <a:t>Lack of consensus on the specific cutoff value for IgE levels and eosinophil counts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0" y="6550223"/>
            <a:ext cx="419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Agarwal R. </a:t>
            </a:r>
            <a:r>
              <a:rPr lang="en-US" sz="1400" i="1" dirty="0" err="1" smtClean="0"/>
              <a:t>Int</a:t>
            </a:r>
            <a:r>
              <a:rPr lang="en-US" sz="1400" i="1" dirty="0" smtClean="0"/>
              <a:t> J </a:t>
            </a:r>
            <a:r>
              <a:rPr lang="en-US" sz="1400" i="1" dirty="0" err="1" smtClean="0"/>
              <a:t>Respir</a:t>
            </a:r>
            <a:r>
              <a:rPr lang="en-US" sz="1400" i="1" dirty="0" smtClean="0"/>
              <a:t> Care </a:t>
            </a:r>
            <a:r>
              <a:rPr lang="en-US" sz="1400" dirty="0" smtClean="0"/>
              <a:t>2010</a:t>
            </a:r>
            <a:r>
              <a:rPr lang="en-US" sz="1400" dirty="0"/>
              <a:t>; 6:53-54, </a:t>
            </a:r>
            <a:r>
              <a:rPr lang="en-US" sz="1400" dirty="0" smtClean="0"/>
              <a:t>56-63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397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criteria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826" y="1993900"/>
            <a:ext cx="7517260" cy="3765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8200" y="6550223"/>
            <a:ext cx="449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Agarwal R, et al. </a:t>
            </a:r>
            <a:r>
              <a:rPr lang="en-US" sz="1400" i="1" dirty="0"/>
              <a:t>Clin </a:t>
            </a:r>
            <a:r>
              <a:rPr lang="en-US" sz="1400" i="1" dirty="0" err="1"/>
              <a:t>Exp</a:t>
            </a:r>
            <a:r>
              <a:rPr lang="en-US" sz="1400" i="1" dirty="0"/>
              <a:t> Allergy </a:t>
            </a:r>
            <a:r>
              <a:rPr lang="en-US" sz="1400" i="1" dirty="0" smtClean="0"/>
              <a:t>2013;43:850-73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2"/>
            <a:ext cx="4754880" cy="111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6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New diagnostic criteria for ABPA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Predisposing conditions</a:t>
            </a:r>
          </a:p>
          <a:p>
            <a:pPr lvl="1"/>
            <a:r>
              <a:rPr lang="en-US" dirty="0" smtClean="0"/>
              <a:t>Bronchial asthma, cystic fibrosis</a:t>
            </a:r>
          </a:p>
          <a:p>
            <a:r>
              <a:rPr lang="en-US" dirty="0" smtClean="0"/>
              <a:t>Obligatory criteria (both should be present)</a:t>
            </a:r>
          </a:p>
          <a:p>
            <a:pPr marL="342900" lvl="1"/>
            <a:r>
              <a:rPr lang="en-US" dirty="0" smtClean="0"/>
              <a:t>Type I </a:t>
            </a:r>
            <a:r>
              <a:rPr lang="en-US" i="1" dirty="0" smtClean="0"/>
              <a:t>Af</a:t>
            </a:r>
            <a:r>
              <a:rPr lang="en-US" dirty="0" smtClean="0"/>
              <a:t> skin test positive or elevated </a:t>
            </a:r>
            <a:r>
              <a:rPr lang="en-US" i="1" dirty="0" smtClean="0"/>
              <a:t>Af</a:t>
            </a:r>
            <a:r>
              <a:rPr lang="en-US" dirty="0" smtClean="0"/>
              <a:t> IgE (&gt;0.35 kUA/L)</a:t>
            </a:r>
            <a:endParaRPr lang="en-US" i="1" dirty="0" smtClean="0"/>
          </a:p>
          <a:p>
            <a:pPr marL="342900" lvl="1"/>
            <a:r>
              <a:rPr lang="en-US" dirty="0" smtClean="0"/>
              <a:t>Elevated total IgE levels (&gt;1000 IU/mL)</a:t>
            </a:r>
          </a:p>
          <a:p>
            <a:r>
              <a:rPr lang="en-US" dirty="0" smtClean="0"/>
              <a:t>Other criteria (at least two of three)</a:t>
            </a:r>
          </a:p>
          <a:p>
            <a:pPr marL="342900" lvl="1"/>
            <a:r>
              <a:rPr lang="en-US" dirty="0" smtClean="0"/>
              <a:t>Presence of </a:t>
            </a:r>
            <a:r>
              <a:rPr lang="en-US" i="1" dirty="0" smtClean="0"/>
              <a:t>Af</a:t>
            </a:r>
            <a:r>
              <a:rPr lang="en-US" dirty="0" smtClean="0"/>
              <a:t> precipitating (or IgG) antibodies in serum</a:t>
            </a:r>
          </a:p>
          <a:p>
            <a:pPr marL="342900" lvl="1"/>
            <a:r>
              <a:rPr lang="en-US" dirty="0" smtClean="0"/>
              <a:t>Radiographic pulmonary opacities consistent with ABPA</a:t>
            </a:r>
          </a:p>
          <a:p>
            <a:pPr marL="342900" lvl="1"/>
            <a:r>
              <a:rPr lang="en-US" dirty="0" smtClean="0"/>
              <a:t>Eosinophil count &gt;500 cells/µL in steroid naïve patients (may be historical)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6550223"/>
            <a:ext cx="449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Agarwal R, et al. </a:t>
            </a:r>
            <a:r>
              <a:rPr lang="en-US" sz="1400" i="1" dirty="0"/>
              <a:t>Clin </a:t>
            </a:r>
            <a:r>
              <a:rPr lang="en-US" sz="1400" i="1" dirty="0" err="1"/>
              <a:t>Exp</a:t>
            </a:r>
            <a:r>
              <a:rPr lang="en-US" sz="1400" i="1" dirty="0"/>
              <a:t> Allergy </a:t>
            </a:r>
            <a:r>
              <a:rPr lang="en-US" sz="1400" i="1" dirty="0" smtClean="0"/>
              <a:t>2013;43:850-73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361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77649"/>
              </p:ext>
            </p:extLst>
          </p:nvPr>
        </p:nvGraphicFramePr>
        <p:xfrm>
          <a:off x="506413" y="1993900"/>
          <a:ext cx="8066088" cy="2656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88914"/>
                <a:gridCol w="65771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Stage</a:t>
                      </a:r>
                      <a:endParaRPr lang="en-US" dirty="0"/>
                    </a:p>
                  </a:txBody>
                  <a:tcPr marL="98350" marR="9835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marL="98350" marR="9835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</a:rPr>
                        <a:t>I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68" marR="2156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</a:rPr>
                        <a:t>Acute phase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68" marR="21568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</a:rPr>
                        <a:t>II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68" marR="2156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</a:rPr>
                        <a:t>Remission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68" marR="21568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</a:rPr>
                        <a:t>III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68" marR="2156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</a:rPr>
                        <a:t>Exacerbation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68" marR="21568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</a:rPr>
                        <a:t>IV</a:t>
                      </a:r>
                      <a:endParaRPr lang="en-US" sz="20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68" marR="2156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</a:rPr>
                        <a:t>Glucocorticoid-dependent ABPA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68" marR="21568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</a:rPr>
                        <a:t>V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68" marR="2156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</a:rPr>
                        <a:t>End-stage (Fibrotic) ABPA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68" marR="21568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648200" y="6550223"/>
            <a:ext cx="449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Patterson R, et al. Ann Intern Med 1982;96:286-91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976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948267"/>
          </a:xfrm>
        </p:spPr>
        <p:txBody>
          <a:bodyPr/>
          <a:lstStyle/>
          <a:p>
            <a:r>
              <a:rPr lang="en-US" dirty="0" smtClean="0"/>
              <a:t>Staging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013664"/>
              </p:ext>
            </p:extLst>
          </p:nvPr>
        </p:nvGraphicFramePr>
        <p:xfrm>
          <a:off x="457200" y="1447800"/>
          <a:ext cx="8066086" cy="504444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7370"/>
                <a:gridCol w="1393295"/>
                <a:gridCol w="6085421"/>
              </a:tblGrid>
              <a:tr h="340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Stage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Definition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Features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</a:tr>
              <a:tr h="470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Asymptomatic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Never diagnosed to have ABPA in the past; presentation with controlled asthma (according to GINA guidelines), and meeting the diagnostic criteria of ABPA (Table 1)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</a:tr>
              <a:tr h="470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Acute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Never diagnosed to have ABPA in the past; presentation with uncontrolled asthma/constitutional symptoms, and meeting the diagnostic criteria of ABPA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</a:tr>
              <a:tr h="470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With mucoid impaction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Presence of mucoid impaction on thoracic imaging or bronchoscopy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</a:tr>
              <a:tr h="470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1b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Without mucoid impaction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 mucoid impaction on thoracic imaging or bronchoscopy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</a:tr>
              <a:tr h="470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Response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Clinical and/or radiological improvement AND fall in IgE by ≥25% of baseline at eight weeks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</a:tr>
              <a:tr h="470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Exacerbation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Clinical and/or radiological worsening accompanied by an increase in IgE by ≥50% from the previous baseline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</a:tr>
              <a:tr h="470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Remission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Sustained clinicoradiological improvement with IgE levels remaining at or below baseline (or increase by &lt;50%) for ≥6 months off therapy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</a:tr>
              <a:tr h="470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Treatment-dependent ABPA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Two or more relapses within six months of stopping treatment OR  deterioration in clinical and/or radiological condition and/or immunological worsening on tapering oral steroids/azoles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</a:tr>
              <a:tr h="470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5b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Glucocorticoid-dependent asthma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Systemic corticosteroids required for asthma control while the ABPA activity is controlled (as indicated by IgE levels and thoracic imaging)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</a:tr>
              <a:tr h="470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Advanced ABPA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Presence of complications (cor pulmonale and/or chronic type II respiratory failure) along with presence of extensive bronchiectasis consistent </a:t>
                      </a:r>
                      <a:r>
                        <a:rPr lang="en-US" sz="1200" dirty="0" smtClean="0">
                          <a:effectLst/>
                        </a:rPr>
                        <a:t>with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48200" y="6550223"/>
            <a:ext cx="449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Agarwal R, et al. </a:t>
            </a:r>
            <a:r>
              <a:rPr lang="en-US" sz="1400" i="1" dirty="0"/>
              <a:t>Clin </a:t>
            </a:r>
            <a:r>
              <a:rPr lang="en-US" sz="1400" i="1" dirty="0" err="1"/>
              <a:t>Exp</a:t>
            </a:r>
            <a:r>
              <a:rPr lang="en-US" sz="1400" i="1" dirty="0"/>
              <a:t> Allergy </a:t>
            </a:r>
            <a:r>
              <a:rPr lang="en-US" sz="1400" i="1" dirty="0" smtClean="0"/>
              <a:t>2013;43:850-73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395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Patterson et al.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ABPA-S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ABPA-CB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Kumar et al.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ABPA-S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ABPA-CB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ABPA-CB-ORF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Long-term </a:t>
            </a:r>
            <a:r>
              <a:rPr lang="en-US" dirty="0"/>
              <a:t>clinical significance of these classifications remains unknown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119336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Patterson R, et al.  Arch </a:t>
            </a:r>
            <a:r>
              <a:rPr lang="en-US" sz="1400" i="1" dirty="0"/>
              <a:t>Intern Med </a:t>
            </a:r>
            <a:r>
              <a:rPr lang="en-US" sz="1400" dirty="0"/>
              <a:t>1986; 146: 916-8</a:t>
            </a:r>
            <a:endParaRPr lang="en-US" sz="1400" i="1" dirty="0" smtClean="0"/>
          </a:p>
          <a:p>
            <a:pPr algn="r"/>
            <a:r>
              <a:rPr lang="en-US" sz="1400" i="1" dirty="0" smtClean="0"/>
              <a:t>Greenberger PA, et al.  Ann </a:t>
            </a:r>
            <a:r>
              <a:rPr lang="en-US" sz="1400" i="1" dirty="0"/>
              <a:t>Allergy </a:t>
            </a:r>
            <a:r>
              <a:rPr lang="en-US" sz="1400" i="1" dirty="0" smtClean="0"/>
              <a:t>1993; 70</a:t>
            </a:r>
            <a:r>
              <a:rPr lang="en-US" sz="1400" i="1" dirty="0"/>
              <a:t>: </a:t>
            </a:r>
            <a:r>
              <a:rPr lang="en-US" sz="1400" i="1" dirty="0" smtClean="0"/>
              <a:t>333-338</a:t>
            </a:r>
          </a:p>
          <a:p>
            <a:pPr algn="r"/>
            <a:r>
              <a:rPr lang="en-US" sz="1400" i="1" dirty="0" smtClean="0"/>
              <a:t>Kumar R. </a:t>
            </a:r>
            <a:r>
              <a:rPr lang="en-US" sz="1400" i="1" dirty="0"/>
              <a:t>Chest </a:t>
            </a:r>
            <a:r>
              <a:rPr lang="en-US" sz="1400" i="1" dirty="0" smtClean="0"/>
              <a:t>2003;124</a:t>
            </a:r>
            <a:r>
              <a:rPr lang="en-US" sz="1400" i="1" dirty="0"/>
              <a:t>: 890-892</a:t>
            </a:r>
          </a:p>
        </p:txBody>
      </p:sp>
    </p:spTree>
    <p:extLst>
      <p:ext uri="{BB962C8B-B14F-4D97-AF65-F5344CB8AC3E}">
        <p14:creationId xmlns:p14="http://schemas.microsoft.com/office/powerpoint/2010/main" val="174570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smtClean="0"/>
              <a:t>radiological classification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ABPA-S (Serological ABPA)</a:t>
            </a:r>
          </a:p>
          <a:p>
            <a:r>
              <a:rPr lang="en-US" dirty="0"/>
              <a:t>ABPA-B (ABPA with bronchiectasis)</a:t>
            </a:r>
          </a:p>
          <a:p>
            <a:r>
              <a:rPr lang="en-US" dirty="0"/>
              <a:t>ABPA-HAM (ABPA with high-attenuation mucus)</a:t>
            </a:r>
          </a:p>
          <a:p>
            <a:r>
              <a:rPr lang="en-US" dirty="0"/>
              <a:t>ABPA-CPF (ABPA with chronic pleuropulmonary fibrosis)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6550223"/>
            <a:ext cx="449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Agarwal R, et al. </a:t>
            </a:r>
            <a:r>
              <a:rPr lang="en-US" sz="1400" i="1" dirty="0"/>
              <a:t>Clin </a:t>
            </a:r>
            <a:r>
              <a:rPr lang="en-US" sz="1400" i="1" dirty="0" err="1"/>
              <a:t>Exp</a:t>
            </a:r>
            <a:r>
              <a:rPr lang="en-US" sz="1400" i="1" dirty="0"/>
              <a:t> Allergy </a:t>
            </a:r>
            <a:r>
              <a:rPr lang="en-US" sz="1400" i="1" dirty="0" smtClean="0"/>
              <a:t>2013;43:850-73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099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024467"/>
          </a:xfrm>
        </p:spPr>
        <p:txBody>
          <a:bodyPr>
            <a:normAutofit/>
          </a:bodyPr>
          <a:lstStyle/>
          <a:p>
            <a:r>
              <a:rPr lang="en-US" dirty="0" smtClean="0"/>
              <a:t>Chest Clinic, PGIMER, Chandigarh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68509"/>
            <a:ext cx="4724400" cy="4750880"/>
          </a:xfr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i="1" dirty="0" smtClean="0"/>
              <a:t>Agarwal R, et al. </a:t>
            </a:r>
            <a:r>
              <a:rPr lang="en-US" sz="1400" i="1" dirty="0"/>
              <a:t>In: </a:t>
            </a:r>
            <a:r>
              <a:rPr lang="en-US" sz="1400" i="1" dirty="0" smtClean="0"/>
              <a:t>Fungal </a:t>
            </a:r>
            <a:r>
              <a:rPr lang="en-US" sz="1400" i="1" dirty="0"/>
              <a:t>Infections in Asia: the Eastern </a:t>
            </a:r>
            <a:r>
              <a:rPr lang="en-US" sz="1400" i="1" dirty="0" smtClean="0"/>
              <a:t>Frontier </a:t>
            </a:r>
            <a:r>
              <a:rPr lang="en-US" sz="1400" i="1" dirty="0"/>
              <a:t>of </a:t>
            </a:r>
            <a:r>
              <a:rPr lang="en-US" sz="1400" i="1" dirty="0" smtClean="0"/>
              <a:t>Mycology: </a:t>
            </a:r>
            <a:r>
              <a:rPr lang="en-US" sz="1400" i="1" dirty="0"/>
              <a:t>Elsevier, 2013; </a:t>
            </a:r>
            <a:r>
              <a:rPr lang="en-US" sz="1400" i="1" dirty="0" smtClean="0"/>
              <a:t>173-193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17337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description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UK - Hinson KFW et al- [Thorax 1952; 7: 317-33]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 - Patterson R et al- [Univ </a:t>
            </a:r>
            <a:r>
              <a:rPr lang="en-US" dirty="0" err="1" smtClean="0"/>
              <a:t>Mich</a:t>
            </a:r>
            <a:r>
              <a:rPr lang="en-US" dirty="0" smtClean="0"/>
              <a:t> Med Cent J 1968; 34: 8-11]</a:t>
            </a:r>
          </a:p>
          <a:p>
            <a:r>
              <a:rPr lang="en-US" b="1" dirty="0" smtClean="0"/>
              <a:t>India</a:t>
            </a:r>
            <a:r>
              <a:rPr lang="en-US" dirty="0" smtClean="0"/>
              <a:t> - Shah JR et al- [J </a:t>
            </a:r>
            <a:r>
              <a:rPr lang="en-US" dirty="0" err="1" smtClean="0"/>
              <a:t>Assoc</a:t>
            </a:r>
            <a:r>
              <a:rPr lang="en-US" dirty="0" smtClean="0"/>
              <a:t> Physicians India </a:t>
            </a:r>
            <a:r>
              <a:rPr lang="en-US" b="1" dirty="0" smtClean="0"/>
              <a:t>1971</a:t>
            </a:r>
            <a:r>
              <a:rPr lang="en-US" dirty="0" smtClean="0"/>
              <a:t>; 19: 835-41]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352675"/>
            <a:ext cx="61245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4000"/>
              </a:lnSpc>
            </a:pPr>
            <a:r>
              <a:rPr lang="en-US" dirty="0" smtClean="0"/>
              <a:t>Principles of therapy:</a:t>
            </a:r>
          </a:p>
          <a:p>
            <a:pPr marL="342900" lvl="1">
              <a:lnSpc>
                <a:spcPct val="114000"/>
              </a:lnSpc>
            </a:pPr>
            <a:r>
              <a:rPr lang="en-US" dirty="0" smtClean="0"/>
              <a:t>Institution of anti-inflammatory </a:t>
            </a:r>
            <a:r>
              <a:rPr lang="en-US" dirty="0"/>
              <a:t>therapy (systemic glucocorticoids) to control the immunologic </a:t>
            </a:r>
            <a:r>
              <a:rPr lang="en-US" dirty="0" smtClean="0"/>
              <a:t>activity</a:t>
            </a:r>
          </a:p>
          <a:p>
            <a:pPr marL="342900" lvl="1">
              <a:lnSpc>
                <a:spcPct val="114000"/>
              </a:lnSpc>
            </a:pPr>
            <a:r>
              <a:rPr lang="en-US" dirty="0" smtClean="0"/>
              <a:t>Use </a:t>
            </a:r>
            <a:r>
              <a:rPr lang="en-US" dirty="0"/>
              <a:t>of antifungal agents to attenuate the fungal burden in the </a:t>
            </a:r>
            <a:r>
              <a:rPr lang="en-US" dirty="0" smtClean="0"/>
              <a:t>airways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Goals </a:t>
            </a:r>
            <a:r>
              <a:rPr lang="en-US" dirty="0"/>
              <a:t>of </a:t>
            </a:r>
            <a:r>
              <a:rPr lang="en-US" dirty="0" smtClean="0"/>
              <a:t>therapy: </a:t>
            </a:r>
          </a:p>
          <a:p>
            <a:pPr lvl="1">
              <a:lnSpc>
                <a:spcPct val="114000"/>
              </a:lnSpc>
            </a:pPr>
            <a:r>
              <a:rPr lang="en-US" dirty="0" smtClean="0"/>
              <a:t>Control </a:t>
            </a:r>
            <a:r>
              <a:rPr lang="en-US" dirty="0"/>
              <a:t>of </a:t>
            </a:r>
            <a:r>
              <a:rPr lang="en-US" dirty="0" smtClean="0"/>
              <a:t>asthma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P</a:t>
            </a:r>
            <a:r>
              <a:rPr lang="en-US" dirty="0" smtClean="0"/>
              <a:t>revention </a:t>
            </a:r>
            <a:r>
              <a:rPr lang="en-US" dirty="0"/>
              <a:t>and treatment of acute </a:t>
            </a:r>
            <a:r>
              <a:rPr lang="en-US" dirty="0" smtClean="0"/>
              <a:t>exacerbations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P</a:t>
            </a:r>
            <a:r>
              <a:rPr lang="en-US" dirty="0" smtClean="0"/>
              <a:t>reventing </a:t>
            </a:r>
            <a:r>
              <a:rPr lang="en-US" dirty="0"/>
              <a:t>the development of </a:t>
            </a:r>
            <a:r>
              <a:rPr lang="en-US" dirty="0" smtClean="0"/>
              <a:t>bronchiectasis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08205" y="6550223"/>
            <a:ext cx="31357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i="1" dirty="0" smtClean="0"/>
              <a:t>Agarwal R. Chest 2009; 135: 805-26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65647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Glucocorticoids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958577"/>
              </p:ext>
            </p:extLst>
          </p:nvPr>
        </p:nvGraphicFramePr>
        <p:xfrm>
          <a:off x="506413" y="1993900"/>
          <a:ext cx="8066088" cy="201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066088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effectLst/>
                        </a:rPr>
                        <a:t>Regime 1 (Low-dose regimen,</a:t>
                      </a:r>
                      <a:r>
                        <a:rPr kumimoji="0" lang="en-US" sz="2000" kern="1200" baseline="0" dirty="0" smtClean="0">
                          <a:effectLst/>
                        </a:rPr>
                        <a:t> Greenberger PA et al.</a:t>
                      </a:r>
                      <a:r>
                        <a:rPr kumimoji="0" lang="en-US" sz="2000" kern="1200" dirty="0" smtClean="0">
                          <a:effectLst/>
                        </a:rPr>
                        <a:t>)</a:t>
                      </a:r>
                    </a:p>
                    <a:p>
                      <a:pPr lvl="0"/>
                      <a:r>
                        <a:rPr kumimoji="0" lang="en-US" sz="2000" kern="1200" dirty="0" smtClean="0">
                          <a:effectLst/>
                        </a:rPr>
                        <a:t>Prednisolone 0.5 mg/kg/day x 1-2 weeks, then on alternate days for 6-8 weeks. Then taper by 5-10 mg q2 weeks and discontinue</a:t>
                      </a:r>
                      <a:endParaRPr kumimoji="0" lang="en-US" sz="20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927" marR="10792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effectLst/>
                        </a:rPr>
                        <a:t>Regime 2 (High-dose regimen,</a:t>
                      </a:r>
                      <a:r>
                        <a:rPr kumimoji="0" lang="en-US" sz="2000" kern="1200" baseline="0" dirty="0" smtClean="0">
                          <a:effectLst/>
                        </a:rPr>
                        <a:t> Agarwal R et al.</a:t>
                      </a:r>
                      <a:r>
                        <a:rPr kumimoji="0" lang="en-US" sz="2000" kern="1200" dirty="0" smtClean="0">
                          <a:effectLst/>
                        </a:rPr>
                        <a:t>)</a:t>
                      </a:r>
                      <a:endParaRPr kumimoji="0" lang="en-US" sz="2000" kern="1200" baseline="30000" dirty="0" smtClean="0">
                        <a:effectLst/>
                      </a:endParaRPr>
                    </a:p>
                    <a:p>
                      <a:r>
                        <a:rPr kumimoji="0" lang="en-US" sz="2000" kern="1200" dirty="0" smtClean="0">
                          <a:effectLst/>
                        </a:rPr>
                        <a:t>Prednisolone, 0.75 mg/kg for 6 weeks, 0.5 mg/kg for 6 weeks, taper by 5 mg q6 weeks.</a:t>
                      </a:r>
                      <a:r>
                        <a:rPr kumimoji="0" lang="en-US" sz="2000" kern="1200" baseline="0" dirty="0" smtClean="0">
                          <a:effectLst/>
                        </a:rPr>
                        <a:t> C</a:t>
                      </a:r>
                      <a:r>
                        <a:rPr kumimoji="0" lang="en-US" sz="2000" kern="1200" dirty="0" smtClean="0">
                          <a:effectLst/>
                        </a:rPr>
                        <a:t>ontinued</a:t>
                      </a:r>
                      <a:r>
                        <a:rPr kumimoji="0" lang="en-US" sz="2000" kern="1200" baseline="0" dirty="0" smtClean="0">
                          <a:effectLst/>
                        </a:rPr>
                        <a:t> </a:t>
                      </a:r>
                      <a:r>
                        <a:rPr kumimoji="0" lang="en-US" sz="2000" kern="1200" dirty="0" smtClean="0">
                          <a:effectLst/>
                        </a:rPr>
                        <a:t>for at least 6-12 months</a:t>
                      </a:r>
                      <a:endParaRPr lang="en-US" sz="2000" dirty="0"/>
                    </a:p>
                  </a:txBody>
                  <a:tcPr marL="107927" marR="107927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0" y="6550223"/>
            <a:ext cx="419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Agarwal R. </a:t>
            </a:r>
            <a:r>
              <a:rPr lang="en-US" sz="1400" i="1" dirty="0" err="1" smtClean="0"/>
              <a:t>Int</a:t>
            </a:r>
            <a:r>
              <a:rPr lang="en-US" sz="1400" i="1" dirty="0" smtClean="0"/>
              <a:t> </a:t>
            </a:r>
            <a:r>
              <a:rPr lang="en-US" sz="1400" i="1" dirty="0"/>
              <a:t>J </a:t>
            </a:r>
            <a:r>
              <a:rPr lang="en-US" sz="1400" i="1" dirty="0" err="1"/>
              <a:t>Respir</a:t>
            </a:r>
            <a:r>
              <a:rPr lang="en-US" sz="1400" i="1" dirty="0"/>
              <a:t> Care 2010; 6:53-54, 56-63</a:t>
            </a:r>
          </a:p>
        </p:txBody>
      </p:sp>
    </p:spTree>
    <p:extLst>
      <p:ext uri="{BB962C8B-B14F-4D97-AF65-F5344CB8AC3E}">
        <p14:creationId xmlns:p14="http://schemas.microsoft.com/office/powerpoint/2010/main" val="369576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glucocorticoid regime?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Matter of personal preference</a:t>
            </a:r>
          </a:p>
          <a:p>
            <a:r>
              <a:rPr lang="en-US" dirty="0" smtClean="0"/>
              <a:t>Patients treated with high-dose steroids had a lower propensity to develop glucocorticoid-dependent ABPA compared to low-dose steroids (17/126 [14%] vs. 38/84 [45%])</a:t>
            </a:r>
          </a:p>
          <a:p>
            <a:r>
              <a:rPr lang="en-US" dirty="0" smtClean="0"/>
              <a:t>RCT on </a:t>
            </a:r>
            <a:r>
              <a:rPr lang="en-US" dirty="0"/>
              <a:t>the efficacy and safety of </a:t>
            </a:r>
            <a:r>
              <a:rPr lang="en-US" dirty="0" smtClean="0"/>
              <a:t>these two regimens </a:t>
            </a:r>
            <a:r>
              <a:rPr lang="en-US" dirty="0"/>
              <a:t>in ABPA has been completed (clinical trials.gov; </a:t>
            </a:r>
            <a:r>
              <a:rPr lang="en-US" dirty="0" smtClean="0"/>
              <a:t>NCT00974766)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0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Azoles in ABPA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RCTs have demonstrated efficacy of azoles in ABPA</a:t>
            </a:r>
            <a:endParaRPr lang="en-US" dirty="0"/>
          </a:p>
          <a:p>
            <a:r>
              <a:rPr lang="en-US" dirty="0" smtClean="0"/>
              <a:t>Itraconazole: 200 mg twice daily for at least 16 weeks </a:t>
            </a:r>
          </a:p>
          <a:p>
            <a:pPr lvl="0"/>
            <a:r>
              <a:rPr lang="en-US" dirty="0" smtClean="0"/>
              <a:t>Indication: First relapse of ABPA (to maintain remission) or glucocorticoid-dependent ABPA</a:t>
            </a:r>
          </a:p>
          <a:p>
            <a:pPr marL="342900" lvl="1"/>
            <a:r>
              <a:rPr lang="en-US" dirty="0" smtClean="0"/>
              <a:t>In India, azoles are either not used because of cost considerations or are used at lower doses or smaller duration thereby increasing the risk of drug resistance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633478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Stevens DA, et al. N </a:t>
            </a:r>
            <a:r>
              <a:rPr lang="en-US" sz="1400" i="1" dirty="0" err="1"/>
              <a:t>Engl</a:t>
            </a:r>
            <a:r>
              <a:rPr lang="en-US" sz="1400" i="1" dirty="0"/>
              <a:t> J Med 2000; 342: 756-762</a:t>
            </a:r>
          </a:p>
          <a:p>
            <a:pPr algn="r"/>
            <a:r>
              <a:rPr lang="en-US" sz="1400" i="1" dirty="0" err="1"/>
              <a:t>Wark</a:t>
            </a:r>
            <a:r>
              <a:rPr lang="en-US" sz="1400" i="1" dirty="0"/>
              <a:t> PA, et al. J Allergy Clin Immunol 2003; 111: 952-957</a:t>
            </a:r>
          </a:p>
        </p:txBody>
      </p:sp>
    </p:spTree>
    <p:extLst>
      <p:ext uri="{BB962C8B-B14F-4D97-AF65-F5344CB8AC3E}">
        <p14:creationId xmlns:p14="http://schemas.microsoft.com/office/powerpoint/2010/main" val="27243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therapies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Newer azoles (voriconazole, posaconazole)</a:t>
            </a:r>
          </a:p>
          <a:p>
            <a:pPr marL="342900" lvl="1"/>
            <a:r>
              <a:rPr lang="en-US" dirty="0"/>
              <a:t>Reserved in </a:t>
            </a:r>
            <a:r>
              <a:rPr lang="en-US" dirty="0" smtClean="0"/>
              <a:t>patients </a:t>
            </a:r>
            <a:r>
              <a:rPr lang="en-US" dirty="0"/>
              <a:t>who experience no or poor response (or encounter adverse effects) </a:t>
            </a:r>
            <a:r>
              <a:rPr lang="en-US" dirty="0" smtClean="0"/>
              <a:t>with itraconazole</a:t>
            </a: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black"/>
                </a:solidFill>
              </a:rPr>
              <a:t>Aerosolized amphotericin B </a:t>
            </a:r>
            <a:endParaRPr lang="en-US" dirty="0" smtClean="0">
              <a:solidFill>
                <a:prstClr val="black"/>
              </a:solidFill>
            </a:endParaRPr>
          </a:p>
          <a:p>
            <a:pPr lvl="1">
              <a:buClr>
                <a:srgbClr val="4F81BD"/>
              </a:buClr>
            </a:pPr>
            <a:r>
              <a:rPr lang="en-US" dirty="0" smtClean="0"/>
              <a:t>Can </a:t>
            </a:r>
            <a:r>
              <a:rPr lang="en-US" dirty="0"/>
              <a:t>be used along with oral steroids or azoles</a:t>
            </a:r>
          </a:p>
          <a:p>
            <a:r>
              <a:rPr lang="en-US" dirty="0"/>
              <a:t>Pulse doses of methylprednisolone </a:t>
            </a:r>
          </a:p>
          <a:p>
            <a:pPr marL="342900" lvl="1">
              <a:lnSpc>
                <a:spcPct val="110000"/>
              </a:lnSpc>
            </a:pPr>
            <a:r>
              <a:rPr lang="en-US" dirty="0"/>
              <a:t>Patients refractory to conventional </a:t>
            </a:r>
            <a:r>
              <a:rPr lang="en-US" dirty="0" smtClean="0"/>
              <a:t>therapies</a:t>
            </a:r>
          </a:p>
          <a:p>
            <a:pPr marL="342900" lvl="1">
              <a:lnSpc>
                <a:spcPct val="110000"/>
              </a:lnSpc>
            </a:pPr>
            <a:r>
              <a:rPr lang="en-US" dirty="0" smtClean="0"/>
              <a:t>Decrease </a:t>
            </a:r>
            <a:r>
              <a:rPr lang="en-US" dirty="0"/>
              <a:t>the adverse effects associated with daily oral </a:t>
            </a:r>
            <a:r>
              <a:rPr lang="en-US" dirty="0" smtClean="0"/>
              <a:t>prednisolone</a:t>
            </a:r>
          </a:p>
          <a:p>
            <a:pPr marL="342900" lvl="1">
              <a:lnSpc>
                <a:spcPct val="110000"/>
              </a:lnSpc>
            </a:pPr>
            <a:r>
              <a:rPr lang="en-US" dirty="0" smtClean="0"/>
              <a:t>Refractory </a:t>
            </a:r>
            <a:r>
              <a:rPr lang="en-US" dirty="0"/>
              <a:t>ABPA </a:t>
            </a:r>
            <a:r>
              <a:rPr lang="en-US" dirty="0" smtClean="0"/>
              <a:t>exacerbations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62400" y="5903893"/>
            <a:ext cx="518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err="1" smtClean="0"/>
              <a:t>Chishimba</a:t>
            </a:r>
            <a:r>
              <a:rPr lang="en-US" sz="1400" i="1" dirty="0" smtClean="0"/>
              <a:t> L, et al. J Asthma 2012;49:423-33</a:t>
            </a:r>
          </a:p>
          <a:p>
            <a:pPr algn="r"/>
            <a:r>
              <a:rPr lang="en-US" sz="1400" i="1" dirty="0" smtClean="0"/>
              <a:t>Agarwal R. Expert Rev Respir Med 2012;6:363-71</a:t>
            </a:r>
          </a:p>
          <a:p>
            <a:pPr algn="r"/>
            <a:r>
              <a:rPr lang="en-US" sz="1400" i="1" dirty="0"/>
              <a:t>Sehgal IS, et al. J Postgrad Med (In Press)</a:t>
            </a:r>
          </a:p>
          <a:p>
            <a:pPr algn="r"/>
            <a:r>
              <a:rPr lang="en-US" sz="1400" i="1" dirty="0"/>
              <a:t>Sehgal IS, et al. Eur Respir Rev (In Press</a:t>
            </a:r>
            <a:r>
              <a:rPr lang="en-US" sz="1400" i="1" dirty="0" smtClean="0"/>
              <a:t>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3502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protocol in our Chest Clinic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04466"/>
            <a:ext cx="2819400" cy="4815833"/>
          </a:xfrm>
        </p:spPr>
      </p:pic>
      <p:sp>
        <p:nvSpPr>
          <p:cNvPr id="8" name="Rectangle 7"/>
          <p:cNvSpPr/>
          <p:nvPr/>
        </p:nvSpPr>
        <p:spPr>
          <a:xfrm>
            <a:off x="4648200" y="6550223"/>
            <a:ext cx="449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Agarwal R, et al. Future </a:t>
            </a:r>
            <a:r>
              <a:rPr lang="en-US" sz="1400" i="1" dirty="0" err="1"/>
              <a:t>Microbiol</a:t>
            </a:r>
            <a:r>
              <a:rPr lang="en-US" sz="1400" i="1" dirty="0"/>
              <a:t> 2013; 8:1463-1474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202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directions…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ABPA is so prevalent in Indian asthmatic patients?</a:t>
            </a:r>
          </a:p>
          <a:p>
            <a:r>
              <a:rPr lang="en-US" dirty="0" smtClean="0"/>
              <a:t>Why there is higher prevalence of certain radiological findings in Indian patients?</a:t>
            </a:r>
          </a:p>
          <a:p>
            <a:endParaRPr lang="en-US" dirty="0"/>
          </a:p>
          <a:p>
            <a:r>
              <a:rPr lang="en-US" b="1" dirty="0" smtClean="0"/>
              <a:t>Host susceptibility factors in ABPA</a:t>
            </a:r>
          </a:p>
          <a:p>
            <a:pPr marL="82296" indent="0">
              <a:buNone/>
            </a:pPr>
            <a:endParaRPr lang="en-US" dirty="0" smtClean="0"/>
          </a:p>
        </p:txBody>
      </p:sp>
      <p:pic>
        <p:nvPicPr>
          <p:cNvPr id="4" name="Picture 3" descr="PGI 19207.jp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290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0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so much interest?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fact that the condition responds remarkably to glucocorticoid therapy </a:t>
            </a:r>
          </a:p>
          <a:p>
            <a:r>
              <a:rPr lang="en-US" smtClean="0"/>
              <a:t>Early detection and treatment may eliminate the risk of progression to end-stage fibrotic lung disease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400" i="1" dirty="0" err="1"/>
              <a:t>Hogan</a:t>
            </a:r>
            <a:r>
              <a:rPr lang="fr-FR" sz="1400" i="1" dirty="0"/>
              <a:t> C, et </a:t>
            </a:r>
            <a:r>
              <a:rPr lang="fr-FR" sz="1400" i="1" dirty="0" smtClean="0"/>
              <a:t>al. </a:t>
            </a:r>
            <a:r>
              <a:rPr lang="fr-FR" sz="1400" i="1" dirty="0" err="1" smtClean="0"/>
              <a:t>Semin</a:t>
            </a:r>
            <a:r>
              <a:rPr lang="fr-FR" sz="1400" i="1" dirty="0" smtClean="0"/>
              <a:t> </a:t>
            </a:r>
            <a:r>
              <a:rPr lang="fr-FR" sz="1400" i="1" dirty="0" err="1"/>
              <a:t>Respir</a:t>
            </a:r>
            <a:r>
              <a:rPr lang="fr-FR" sz="1400" i="1" dirty="0"/>
              <a:t> Crit Care Med </a:t>
            </a:r>
            <a:r>
              <a:rPr lang="fr-FR" sz="1400" i="1" dirty="0" smtClean="0"/>
              <a:t>2011; 32: 682-692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Burden of the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Scoping review</a:t>
            </a:r>
          </a:p>
          <a:p>
            <a:r>
              <a:rPr lang="en-US" dirty="0" smtClean="0"/>
              <a:t>193 million </a:t>
            </a:r>
            <a:r>
              <a:rPr lang="en-US" dirty="0"/>
              <a:t>adults with </a:t>
            </a:r>
            <a:r>
              <a:rPr lang="en-US" dirty="0" smtClean="0"/>
              <a:t>asthma worldwide using GINA estimates</a:t>
            </a:r>
          </a:p>
          <a:p>
            <a:r>
              <a:rPr lang="fr-FR" dirty="0"/>
              <a:t>4,837,000 patients (range </a:t>
            </a:r>
            <a:r>
              <a:rPr lang="fr-FR" dirty="0" smtClean="0"/>
              <a:t>1,354,000-6,772,000) </a:t>
            </a:r>
            <a:r>
              <a:rPr lang="en-US" dirty="0" smtClean="0"/>
              <a:t>develop ABPA assuming overall prevalence of ABPA as 2.1% (range, 0.7-3.5%)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7200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400" i="1" dirty="0"/>
              <a:t>Denning DW, et al. </a:t>
            </a:r>
            <a:r>
              <a:rPr lang="fr-FR" sz="1400" i="1" dirty="0" smtClean="0"/>
              <a:t>Med </a:t>
            </a:r>
            <a:r>
              <a:rPr lang="fr-FR" sz="1400" i="1" dirty="0" err="1"/>
              <a:t>Mycol</a:t>
            </a:r>
            <a:r>
              <a:rPr lang="fr-FR" sz="1400" i="1" dirty="0"/>
              <a:t> 2013; 51:361-370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1097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 in this millennium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81000" y="1676400"/>
            <a:ext cx="8089938" cy="441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6553200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Agarwal R, et al</a:t>
            </a:r>
            <a:r>
              <a:rPr lang="en-US" sz="1400" i="1" dirty="0"/>
              <a:t>. Clin </a:t>
            </a:r>
            <a:r>
              <a:rPr lang="en-US" sz="1400" i="1" dirty="0" err="1"/>
              <a:t>Exp</a:t>
            </a:r>
            <a:r>
              <a:rPr lang="en-US" sz="1400" i="1" dirty="0"/>
              <a:t> Allergy 2013; 43:850-873</a:t>
            </a:r>
          </a:p>
        </p:txBody>
      </p:sp>
      <p:sp>
        <p:nvSpPr>
          <p:cNvPr id="3" name="Oval 2"/>
          <p:cNvSpPr/>
          <p:nvPr/>
        </p:nvSpPr>
        <p:spPr>
          <a:xfrm>
            <a:off x="1676400" y="2743200"/>
            <a:ext cx="76200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1600" y="2819400"/>
            <a:ext cx="31242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257800"/>
            <a:ext cx="781050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Prevalence is higher in the Indian population compared to other populations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905000" y="3124200"/>
            <a:ext cx="609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25440" y="3152193"/>
            <a:ext cx="26517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 one was able to explain to me (then or now what the distinction between the 2 categories is. </a:t>
            </a:r>
          </a:p>
        </p:txBody>
      </p:sp>
    </p:spTree>
    <p:extLst>
      <p:ext uri="{BB962C8B-B14F-4D97-AF65-F5344CB8AC3E}">
        <p14:creationId xmlns:p14="http://schemas.microsoft.com/office/powerpoint/2010/main" val="348509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Burden in India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345786"/>
              </p:ext>
            </p:extLst>
          </p:nvPr>
        </p:nvGraphicFramePr>
        <p:xfrm>
          <a:off x="506413" y="1993900"/>
          <a:ext cx="8066088" cy="4079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57912"/>
                <a:gridCol w="1369392"/>
                <a:gridCol w="1369392"/>
                <a:gridCol w="1369392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population </a:t>
                      </a:r>
                      <a:r>
                        <a:rPr lang="en-US" sz="1600" dirty="0" smtClean="0">
                          <a:effectLst/>
                        </a:rPr>
                        <a:t>(2011 </a:t>
                      </a:r>
                      <a:r>
                        <a:rPr lang="en-US" sz="1600" dirty="0">
                          <a:effectLst/>
                        </a:rPr>
                        <a:t>Indian </a:t>
                      </a:r>
                      <a:r>
                        <a:rPr lang="en-US" sz="1600" dirty="0" smtClean="0">
                          <a:effectLst/>
                        </a:rPr>
                        <a:t>census)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1,210,569,573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Adult Indian population (&gt;=15y)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838,218,964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INSEARCH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GINA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Asthma prevalence adults &gt;=15y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17,183,489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30,462,016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27,661,226</a:t>
                      </a:r>
                    </a:p>
                  </a:txBody>
                  <a:tcPr marL="73763" marR="73763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ABPA prevalence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0.70%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120,284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213,234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193,629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2.50%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429,587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761,550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691,531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3.50%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601,422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1,066,170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968,143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5%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859,174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1,523,101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1,383,061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1,718,349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3,046,202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2,766,123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3,436,698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6,092,403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63" marR="7376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5,532,245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86200" y="6550223"/>
            <a:ext cx="525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i="1" dirty="0" smtClean="0"/>
              <a:t>In Peer </a:t>
            </a:r>
            <a:r>
              <a:rPr lang="fr-FR" sz="1400" i="1" dirty="0" err="1" smtClean="0"/>
              <a:t>Review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3018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Prevalence in severe asthma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higher prevalence in severe acute asthma</a:t>
            </a:r>
          </a:p>
          <a:p>
            <a:r>
              <a:rPr lang="en-US" dirty="0" smtClean="0"/>
              <a:t>In a study of 57 consecutive patients with severe acute asthma</a:t>
            </a:r>
          </a:p>
          <a:p>
            <a:r>
              <a:rPr lang="en-US" dirty="0" smtClean="0"/>
              <a:t>Prevalence of </a:t>
            </a:r>
            <a:r>
              <a:rPr lang="en-US" i="1" dirty="0" smtClean="0"/>
              <a:t>Aspergillus</a:t>
            </a:r>
            <a:r>
              <a:rPr lang="en-US" dirty="0" smtClean="0"/>
              <a:t> sensitization (AS) was 50.9% and prevalence of ABPA was 38.6</a:t>
            </a:r>
            <a:r>
              <a:rPr lang="en-US" dirty="0"/>
              <a:t>%</a:t>
            </a:r>
            <a:endParaRPr lang="en-US" dirty="0" smtClean="0"/>
          </a:p>
          <a:p>
            <a:r>
              <a:rPr lang="en-US" dirty="0" smtClean="0"/>
              <a:t>Higher than the outpatient asthma group: AS- 38.5% and ABPA- 20.5%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934532" y="6553200"/>
            <a:ext cx="3209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400" i="1" dirty="0" smtClean="0"/>
              <a:t>Agarwal R, et al. Mycoses 2010; 53: 138-143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2803</TotalTime>
  <Words>3345</Words>
  <Application>Microsoft Macintosh PowerPoint</Application>
  <PresentationFormat>On-screen Show (4:3)</PresentationFormat>
  <Paragraphs>404</Paragraphs>
  <Slides>46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Metropolitan</vt:lpstr>
      <vt:lpstr>Burden and distinctive character of ABPA in India</vt:lpstr>
      <vt:lpstr>Allergic bronchopulmonary aspergillosis (ABPA)</vt:lpstr>
      <vt:lpstr>Allergic bronchopulmonary aspergillosis (ABPA)</vt:lpstr>
      <vt:lpstr>First description</vt:lpstr>
      <vt:lpstr>Why so much interest?</vt:lpstr>
      <vt:lpstr>Burden of the disease</vt:lpstr>
      <vt:lpstr>Studies in this millennium</vt:lpstr>
      <vt:lpstr>Burden in India</vt:lpstr>
      <vt:lpstr>Prevalence in severe asthma </vt:lpstr>
      <vt:lpstr>ABPA in COPD</vt:lpstr>
      <vt:lpstr>ABPA in COPD</vt:lpstr>
      <vt:lpstr>ABPA in pulmonary tuberculosis-related fibrocavitary disease</vt:lpstr>
      <vt:lpstr>ABPA in pulmonary tuberculosis-related fibrocavitary disease</vt:lpstr>
      <vt:lpstr>Environmental factors in ABPA</vt:lpstr>
      <vt:lpstr>Environmental factors in ABPA</vt:lpstr>
      <vt:lpstr>Genetic predisposition</vt:lpstr>
      <vt:lpstr>Genetic predisposition</vt:lpstr>
      <vt:lpstr>Clinical presentation</vt:lpstr>
      <vt:lpstr>Immunologic findings</vt:lpstr>
      <vt:lpstr>Immunologic findings</vt:lpstr>
      <vt:lpstr>Immunologic findings</vt:lpstr>
      <vt:lpstr>Immunologic findings</vt:lpstr>
      <vt:lpstr>Immunologic findings</vt:lpstr>
      <vt:lpstr>Immunologic findings</vt:lpstr>
      <vt:lpstr>Other investigations</vt:lpstr>
      <vt:lpstr>Radiologic manifestations</vt:lpstr>
      <vt:lpstr>Central bronchiectasis</vt:lpstr>
      <vt:lpstr>Central bronchiectasis</vt:lpstr>
      <vt:lpstr>High-density mucus plugs</vt:lpstr>
      <vt:lpstr>High-attenuation mucus</vt:lpstr>
      <vt:lpstr>Diagnostic criteria</vt:lpstr>
      <vt:lpstr>Problems with Patterson criteria</vt:lpstr>
      <vt:lpstr>New criteria</vt:lpstr>
      <vt:lpstr>New diagnostic criteria for ABPA</vt:lpstr>
      <vt:lpstr>Staging</vt:lpstr>
      <vt:lpstr>Staging</vt:lpstr>
      <vt:lpstr>Radiological classification</vt:lpstr>
      <vt:lpstr>New radiological classification</vt:lpstr>
      <vt:lpstr>Chest Clinic, PGIMER, Chandigarh</vt:lpstr>
      <vt:lpstr>Management</vt:lpstr>
      <vt:lpstr>Glucocorticoids</vt:lpstr>
      <vt:lpstr>Which glucocorticoid regime?</vt:lpstr>
      <vt:lpstr>Azoles in ABPA</vt:lpstr>
      <vt:lpstr>Other therapies</vt:lpstr>
      <vt:lpstr>Treatment protocol in our Chest Clinic</vt:lpstr>
      <vt:lpstr>Future directions…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Controversies in allergic bronchopulmonary aspergillosis</dc:title>
  <dc:creator>abc</dc:creator>
  <cp:lastModifiedBy>David Denning</cp:lastModifiedBy>
  <cp:revision>210</cp:revision>
  <dcterms:created xsi:type="dcterms:W3CDTF">2009-09-25T04:05:32Z</dcterms:created>
  <dcterms:modified xsi:type="dcterms:W3CDTF">2014-03-07T07:31:28Z</dcterms:modified>
</cp:coreProperties>
</file>